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0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5226" r:id="rId1"/>
  </p:sldMasterIdLst>
  <p:notesMasterIdLst>
    <p:notesMasterId r:id="rId504"/>
  </p:notesMasterIdLst>
  <p:handoutMasterIdLst>
    <p:handoutMasterId r:id="rId505"/>
  </p:handoutMasterIdLst>
  <p:sldIdLst>
    <p:sldId id="589" r:id="rId2"/>
    <p:sldId id="1811" r:id="rId3"/>
    <p:sldId id="1174" r:id="rId4"/>
    <p:sldId id="986" r:id="rId5"/>
    <p:sldId id="1175" r:id="rId6"/>
    <p:sldId id="1176" r:id="rId7"/>
    <p:sldId id="1177" r:id="rId8"/>
    <p:sldId id="1541" r:id="rId9"/>
    <p:sldId id="1180" r:id="rId10"/>
    <p:sldId id="820" r:id="rId11"/>
    <p:sldId id="1173" r:id="rId12"/>
    <p:sldId id="826" r:id="rId13"/>
    <p:sldId id="822" r:id="rId14"/>
    <p:sldId id="987" r:id="rId15"/>
    <p:sldId id="823" r:id="rId16"/>
    <p:sldId id="828" r:id="rId17"/>
    <p:sldId id="829" r:id="rId18"/>
    <p:sldId id="1182" r:id="rId19"/>
    <p:sldId id="1183" r:id="rId20"/>
    <p:sldId id="832" r:id="rId21"/>
    <p:sldId id="1189" r:id="rId22"/>
    <p:sldId id="833" r:id="rId23"/>
    <p:sldId id="1576" r:id="rId24"/>
    <p:sldId id="1577" r:id="rId25"/>
    <p:sldId id="835" r:id="rId26"/>
    <p:sldId id="836" r:id="rId27"/>
    <p:sldId id="1210" r:id="rId28"/>
    <p:sldId id="1205" r:id="rId29"/>
    <p:sldId id="1206" r:id="rId30"/>
    <p:sldId id="1208" r:id="rId31"/>
    <p:sldId id="1816" r:id="rId32"/>
    <p:sldId id="1578" r:id="rId33"/>
    <p:sldId id="1043" r:id="rId34"/>
    <p:sldId id="843" r:id="rId35"/>
    <p:sldId id="1044" r:id="rId36"/>
    <p:sldId id="1045" r:id="rId37"/>
    <p:sldId id="1046" r:id="rId38"/>
    <p:sldId id="1212" r:id="rId39"/>
    <p:sldId id="1050" r:id="rId40"/>
    <p:sldId id="1048" r:id="rId41"/>
    <p:sldId id="1049" r:id="rId42"/>
    <p:sldId id="1213" r:id="rId43"/>
    <p:sldId id="1214" r:id="rId44"/>
    <p:sldId id="1215" r:id="rId45"/>
    <p:sldId id="1216" r:id="rId46"/>
    <p:sldId id="1217" r:id="rId47"/>
    <p:sldId id="1218" r:id="rId48"/>
    <p:sldId id="1219" r:id="rId49"/>
    <p:sldId id="1220" r:id="rId50"/>
    <p:sldId id="1221" r:id="rId51"/>
    <p:sldId id="1222" r:id="rId52"/>
    <p:sldId id="1223" r:id="rId53"/>
    <p:sldId id="1224" r:id="rId54"/>
    <p:sldId id="1225" r:id="rId55"/>
    <p:sldId id="1226" r:id="rId56"/>
    <p:sldId id="1227" r:id="rId57"/>
    <p:sldId id="1228" r:id="rId58"/>
    <p:sldId id="1230" r:id="rId59"/>
    <p:sldId id="1818" r:id="rId60"/>
    <p:sldId id="1233" r:id="rId61"/>
    <p:sldId id="1817" r:id="rId62"/>
    <p:sldId id="1232" r:id="rId63"/>
    <p:sldId id="844" r:id="rId64"/>
    <p:sldId id="1051" r:id="rId65"/>
    <p:sldId id="1052" r:id="rId66"/>
    <p:sldId id="1053" r:id="rId67"/>
    <p:sldId id="1556" r:id="rId68"/>
    <p:sldId id="1557" r:id="rId69"/>
    <p:sldId id="1237" r:id="rId70"/>
    <p:sldId id="1238" r:id="rId71"/>
    <p:sldId id="1239" r:id="rId72"/>
    <p:sldId id="1240" r:id="rId73"/>
    <p:sldId id="1241" r:id="rId74"/>
    <p:sldId id="1243" r:id="rId75"/>
    <p:sldId id="1244" r:id="rId76"/>
    <p:sldId id="597" r:id="rId77"/>
    <p:sldId id="1235" r:id="rId78"/>
    <p:sldId id="1236" r:id="rId79"/>
    <p:sldId id="1246" r:id="rId80"/>
    <p:sldId id="1819" r:id="rId81"/>
    <p:sldId id="1249" r:id="rId82"/>
    <p:sldId id="1820" r:id="rId83"/>
    <p:sldId id="1248" r:id="rId84"/>
    <p:sldId id="988" r:id="rId85"/>
    <p:sldId id="1056" r:id="rId86"/>
    <p:sldId id="1057" r:id="rId87"/>
    <p:sldId id="1058" r:id="rId88"/>
    <p:sldId id="1542" r:id="rId89"/>
    <p:sldId id="1060" r:id="rId90"/>
    <p:sldId id="1061" r:id="rId91"/>
    <p:sldId id="1062" r:id="rId92"/>
    <p:sldId id="1579" r:id="rId93"/>
    <p:sldId id="1066" r:id="rId94"/>
    <p:sldId id="1255" r:id="rId95"/>
    <p:sldId id="1559" r:id="rId96"/>
    <p:sldId id="1822" r:id="rId97"/>
    <p:sldId id="1562" r:id="rId98"/>
    <p:sldId id="1821" r:id="rId99"/>
    <p:sldId id="1561" r:id="rId100"/>
    <p:sldId id="1543" r:id="rId101"/>
    <p:sldId id="1073" r:id="rId102"/>
    <p:sldId id="1075" r:id="rId103"/>
    <p:sldId id="1258" r:id="rId104"/>
    <p:sldId id="1823" r:id="rId105"/>
    <p:sldId id="1261" r:id="rId106"/>
    <p:sldId id="1824" r:id="rId107"/>
    <p:sldId id="1260" r:id="rId108"/>
    <p:sldId id="1544" r:id="rId109"/>
    <p:sldId id="1081" r:id="rId110"/>
    <p:sldId id="1082" r:id="rId111"/>
    <p:sldId id="1083" r:id="rId112"/>
    <p:sldId id="1084" r:id="rId113"/>
    <p:sldId id="1085" r:id="rId114"/>
    <p:sldId id="1086" r:id="rId115"/>
    <p:sldId id="1266" r:id="rId116"/>
    <p:sldId id="1825" r:id="rId117"/>
    <p:sldId id="1269" r:id="rId118"/>
    <p:sldId id="1826" r:id="rId119"/>
    <p:sldId id="1268" r:id="rId120"/>
    <p:sldId id="1545" r:id="rId121"/>
    <p:sldId id="1094" r:id="rId122"/>
    <p:sldId id="1095" r:id="rId123"/>
    <p:sldId id="1098" r:id="rId124"/>
    <p:sldId id="1272" r:id="rId125"/>
    <p:sldId id="1828" r:id="rId126"/>
    <p:sldId id="1275" r:id="rId127"/>
    <p:sldId id="1827" r:id="rId128"/>
    <p:sldId id="1274" r:id="rId129"/>
    <p:sldId id="1546" r:id="rId130"/>
    <p:sldId id="1104" r:id="rId131"/>
    <p:sldId id="1810" r:id="rId132"/>
    <p:sldId id="1105" r:id="rId133"/>
    <p:sldId id="1281" r:id="rId134"/>
    <p:sldId id="1829" r:id="rId135"/>
    <p:sldId id="1284" r:id="rId136"/>
    <p:sldId id="1830" r:id="rId137"/>
    <p:sldId id="1283" r:id="rId138"/>
    <p:sldId id="1547" r:id="rId139"/>
    <p:sldId id="1113" r:id="rId140"/>
    <p:sldId id="1114" r:id="rId141"/>
    <p:sldId id="1117" r:id="rId142"/>
    <p:sldId id="1287" r:id="rId143"/>
    <p:sldId id="1831" r:id="rId144"/>
    <p:sldId id="1290" r:id="rId145"/>
    <p:sldId id="1832" r:id="rId146"/>
    <p:sldId id="1289" r:id="rId147"/>
    <p:sldId id="848" r:id="rId148"/>
    <p:sldId id="1118" r:id="rId149"/>
    <p:sldId id="1548" r:id="rId150"/>
    <p:sldId id="1119" r:id="rId151"/>
    <p:sldId id="1564" r:id="rId152"/>
    <p:sldId id="1120" r:id="rId153"/>
    <p:sldId id="1121" r:id="rId154"/>
    <p:sldId id="850" r:id="rId155"/>
    <p:sldId id="851" r:id="rId156"/>
    <p:sldId id="854" r:id="rId157"/>
    <p:sldId id="855" r:id="rId158"/>
    <p:sldId id="1585" r:id="rId159"/>
    <p:sldId id="1586" r:id="rId160"/>
    <p:sldId id="1812" r:id="rId161"/>
    <p:sldId id="1549" r:id="rId162"/>
    <p:sldId id="858" r:id="rId163"/>
    <p:sldId id="1304" r:id="rId164"/>
    <p:sldId id="1302" r:id="rId165"/>
    <p:sldId id="1583" r:id="rId166"/>
    <p:sldId id="1584" r:id="rId167"/>
    <p:sldId id="860" r:id="rId168"/>
    <p:sldId id="1317" r:id="rId169"/>
    <p:sldId id="1318" r:id="rId170"/>
    <p:sldId id="1319" r:id="rId171"/>
    <p:sldId id="1320" r:id="rId172"/>
    <p:sldId id="1321" r:id="rId173"/>
    <p:sldId id="1326" r:id="rId174"/>
    <p:sldId id="1323" r:id="rId175"/>
    <p:sldId id="1813" r:id="rId176"/>
    <p:sldId id="1322" r:id="rId177"/>
    <p:sldId id="1324" r:id="rId178"/>
    <p:sldId id="1328" r:id="rId179"/>
    <p:sldId id="1834" r:id="rId180"/>
    <p:sldId id="1331" r:id="rId181"/>
    <p:sldId id="1833" r:id="rId182"/>
    <p:sldId id="1330" r:id="rId183"/>
    <p:sldId id="1004" r:id="rId184"/>
    <p:sldId id="1130" r:id="rId185"/>
    <p:sldId id="1131" r:id="rId186"/>
    <p:sldId id="1333" r:id="rId187"/>
    <p:sldId id="1132" r:id="rId188"/>
    <p:sldId id="1338" r:id="rId189"/>
    <p:sldId id="1371" r:id="rId190"/>
    <p:sldId id="1835" r:id="rId191"/>
    <p:sldId id="1374" r:id="rId192"/>
    <p:sldId id="1836" r:id="rId193"/>
    <p:sldId id="1373" r:id="rId194"/>
    <p:sldId id="1757" r:id="rId195"/>
    <p:sldId id="1758" r:id="rId196"/>
    <p:sldId id="1759" r:id="rId197"/>
    <p:sldId id="1760" r:id="rId198"/>
    <p:sldId id="1761" r:id="rId199"/>
    <p:sldId id="1837" r:id="rId200"/>
    <p:sldId id="1763" r:id="rId201"/>
    <p:sldId id="1838" r:id="rId202"/>
    <p:sldId id="1765" r:id="rId203"/>
    <p:sldId id="1766" r:id="rId204"/>
    <p:sldId id="1767" r:id="rId205"/>
    <p:sldId id="1768" r:id="rId206"/>
    <p:sldId id="1769" r:id="rId207"/>
    <p:sldId id="1770" r:id="rId208"/>
    <p:sldId id="1771" r:id="rId209"/>
    <p:sldId id="1772" r:id="rId210"/>
    <p:sldId id="1773" r:id="rId211"/>
    <p:sldId id="1774" r:id="rId212"/>
    <p:sldId id="1839" r:id="rId213"/>
    <p:sldId id="1776" r:id="rId214"/>
    <p:sldId id="1840" r:id="rId215"/>
    <p:sldId id="1778" r:id="rId216"/>
    <p:sldId id="1779" r:id="rId217"/>
    <p:sldId id="1780" r:id="rId218"/>
    <p:sldId id="1781" r:id="rId219"/>
    <p:sldId id="1782" r:id="rId220"/>
    <p:sldId id="1783" r:id="rId221"/>
    <p:sldId id="1784" r:id="rId222"/>
    <p:sldId id="1785" r:id="rId223"/>
    <p:sldId id="1786" r:id="rId224"/>
    <p:sldId id="1787" r:id="rId225"/>
    <p:sldId id="1789" r:id="rId226"/>
    <p:sldId id="1790" r:id="rId227"/>
    <p:sldId id="1793" r:id="rId228"/>
    <p:sldId id="1794" r:id="rId229"/>
    <p:sldId id="1795" r:id="rId230"/>
    <p:sldId id="1796" r:id="rId231"/>
    <p:sldId id="1797" r:id="rId232"/>
    <p:sldId id="1798" r:id="rId233"/>
    <p:sldId id="1800" r:id="rId234"/>
    <p:sldId id="1801" r:id="rId235"/>
    <p:sldId id="1802" r:id="rId236"/>
    <p:sldId id="1803" r:id="rId237"/>
    <p:sldId id="1804" r:id="rId238"/>
    <p:sldId id="1841" r:id="rId239"/>
    <p:sldId id="1806" r:id="rId240"/>
    <p:sldId id="1842" r:id="rId241"/>
    <p:sldId id="1808" r:id="rId242"/>
    <p:sldId id="1154" r:id="rId243"/>
    <p:sldId id="1152" r:id="rId244"/>
    <p:sldId id="1555" r:id="rId245"/>
    <p:sldId id="879" r:id="rId246"/>
    <p:sldId id="881" r:id="rId247"/>
    <p:sldId id="1155" r:id="rId248"/>
    <p:sldId id="1406" r:id="rId249"/>
    <p:sldId id="1407" r:id="rId250"/>
    <p:sldId id="1408" r:id="rId251"/>
    <p:sldId id="1409" r:id="rId252"/>
    <p:sldId id="1410" r:id="rId253"/>
    <p:sldId id="1599" r:id="rId254"/>
    <p:sldId id="1728" r:id="rId255"/>
    <p:sldId id="1712" r:id="rId256"/>
    <p:sldId id="1601" r:id="rId257"/>
    <p:sldId id="1411" r:id="rId258"/>
    <p:sldId id="885" r:id="rId259"/>
    <p:sldId id="1412" r:id="rId260"/>
    <p:sldId id="1413" r:id="rId261"/>
    <p:sldId id="1414" r:id="rId262"/>
    <p:sldId id="1415" r:id="rId263"/>
    <p:sldId id="1156" r:id="rId264"/>
    <p:sldId id="1416" r:id="rId265"/>
    <p:sldId id="1417" r:id="rId266"/>
    <p:sldId id="889" r:id="rId267"/>
    <p:sldId id="1418" r:id="rId268"/>
    <p:sldId id="1419" r:id="rId269"/>
    <p:sldId id="1420" r:id="rId270"/>
    <p:sldId id="1421" r:id="rId271"/>
    <p:sldId id="1602" r:id="rId272"/>
    <p:sldId id="891" r:id="rId273"/>
    <p:sldId id="1422" r:id="rId274"/>
    <p:sldId id="892" r:id="rId275"/>
    <p:sldId id="893" r:id="rId276"/>
    <p:sldId id="1423" r:id="rId277"/>
    <p:sldId id="1424" r:id="rId278"/>
    <p:sldId id="1425" r:id="rId279"/>
    <p:sldId id="1426" r:id="rId280"/>
    <p:sldId id="1428" r:id="rId281"/>
    <p:sldId id="1611" r:id="rId282"/>
    <p:sldId id="1612" r:id="rId283"/>
    <p:sldId id="1814" r:id="rId284"/>
    <p:sldId id="1815" r:id="rId285"/>
    <p:sldId id="1603" r:id="rId286"/>
    <p:sldId id="1604" r:id="rId287"/>
    <p:sldId id="1641" r:id="rId288"/>
    <p:sldId id="1606" r:id="rId289"/>
    <p:sldId id="1631" r:id="rId290"/>
    <p:sldId id="1608" r:id="rId291"/>
    <p:sldId id="1632" r:id="rId292"/>
    <p:sldId id="1633" r:id="rId293"/>
    <p:sldId id="898" r:id="rId294"/>
    <p:sldId id="1429" r:id="rId295"/>
    <p:sldId id="1430" r:id="rId296"/>
    <p:sldId id="1431" r:id="rId297"/>
    <p:sldId id="1433" r:id="rId298"/>
    <p:sldId id="1434" r:id="rId299"/>
    <p:sldId id="1435" r:id="rId300"/>
    <p:sldId id="1596" r:id="rId301"/>
    <p:sldId id="1597" r:id="rId302"/>
    <p:sldId id="1598" r:id="rId303"/>
    <p:sldId id="1530" r:id="rId304"/>
    <p:sldId id="1775" r:id="rId305"/>
    <p:sldId id="1533" r:id="rId306"/>
    <p:sldId id="1843" r:id="rId307"/>
    <p:sldId id="1532" r:id="rId308"/>
    <p:sldId id="901" r:id="rId309"/>
    <p:sldId id="1158" r:id="rId310"/>
    <p:sldId id="912" r:id="rId311"/>
    <p:sldId id="1494" r:id="rId312"/>
    <p:sldId id="1495" r:id="rId313"/>
    <p:sldId id="1496" r:id="rId314"/>
    <p:sldId id="913" r:id="rId315"/>
    <p:sldId id="1497" r:id="rId316"/>
    <p:sldId id="1590" r:id="rId317"/>
    <p:sldId id="1613" r:id="rId318"/>
    <p:sldId id="1614" r:id="rId319"/>
    <p:sldId id="1615" r:id="rId320"/>
    <p:sldId id="1498" r:id="rId321"/>
    <p:sldId id="1499" r:id="rId322"/>
    <p:sldId id="1500" r:id="rId323"/>
    <p:sldId id="926" r:id="rId324"/>
    <p:sldId id="1502" r:id="rId325"/>
    <p:sldId id="1727" r:id="rId326"/>
    <p:sldId id="1503" r:id="rId327"/>
    <p:sldId id="1504" r:id="rId328"/>
    <p:sldId id="1809" r:id="rId329"/>
    <p:sldId id="1505" r:id="rId330"/>
    <p:sldId id="1506" r:id="rId331"/>
    <p:sldId id="1507" r:id="rId332"/>
    <p:sldId id="1508" r:id="rId333"/>
    <p:sldId id="1509" r:id="rId334"/>
    <p:sldId id="1510" r:id="rId335"/>
    <p:sldId id="1511" r:id="rId336"/>
    <p:sldId id="1512" r:id="rId337"/>
    <p:sldId id="1513" r:id="rId338"/>
    <p:sldId id="1514" r:id="rId339"/>
    <p:sldId id="1515" r:id="rId340"/>
    <p:sldId id="1516" r:id="rId341"/>
    <p:sldId id="1517" r:id="rId342"/>
    <p:sldId id="1518" r:id="rId343"/>
    <p:sldId id="1519" r:id="rId344"/>
    <p:sldId id="1520" r:id="rId345"/>
    <p:sldId id="1160" r:id="rId346"/>
    <p:sldId id="1617" r:id="rId347"/>
    <p:sldId id="1521" r:id="rId348"/>
    <p:sldId id="1522" r:id="rId349"/>
    <p:sldId id="1524" r:id="rId350"/>
    <p:sldId id="1844" r:id="rId351"/>
    <p:sldId id="1527" r:id="rId352"/>
    <p:sldId id="1845" r:id="rId353"/>
    <p:sldId id="1620" r:id="rId354"/>
    <p:sldId id="1721" r:id="rId355"/>
    <p:sldId id="1723" r:id="rId356"/>
    <p:sldId id="1649" r:id="rId357"/>
    <p:sldId id="1650" r:id="rId358"/>
    <p:sldId id="1724" r:id="rId359"/>
    <p:sldId id="1725" r:id="rId360"/>
    <p:sldId id="1726" r:id="rId361"/>
    <p:sldId id="1526" r:id="rId362"/>
    <p:sldId id="1622" r:id="rId363"/>
    <p:sldId id="1623" r:id="rId364"/>
    <p:sldId id="936" r:id="rId365"/>
    <p:sldId id="1162" r:id="rId366"/>
    <p:sldId id="937" r:id="rId367"/>
    <p:sldId id="1475" r:id="rId368"/>
    <p:sldId id="938" r:id="rId369"/>
    <p:sldId id="1595" r:id="rId370"/>
    <p:sldId id="1476" r:id="rId371"/>
    <p:sldId id="1477" r:id="rId372"/>
    <p:sldId id="1480" r:id="rId373"/>
    <p:sldId id="1479" r:id="rId374"/>
    <p:sldId id="1481" r:id="rId375"/>
    <p:sldId id="1482" r:id="rId376"/>
    <p:sldId id="1483" r:id="rId377"/>
    <p:sldId id="1624" r:id="rId378"/>
    <p:sldId id="1625" r:id="rId379"/>
    <p:sldId id="1484" r:id="rId380"/>
    <p:sldId id="940" r:id="rId381"/>
    <p:sldId id="1485" r:id="rId382"/>
    <p:sldId id="1486" r:id="rId383"/>
    <p:sldId id="1487" r:id="rId384"/>
    <p:sldId id="1488" r:id="rId385"/>
    <p:sldId id="1717" r:id="rId386"/>
    <p:sldId id="1713" r:id="rId387"/>
    <p:sldId id="1714" r:id="rId388"/>
    <p:sldId id="1715" r:id="rId389"/>
    <p:sldId id="1716" r:id="rId390"/>
    <p:sldId id="1489" r:id="rId391"/>
    <p:sldId id="1491" r:id="rId392"/>
    <p:sldId id="943" r:id="rId393"/>
    <p:sldId id="1492" r:id="rId394"/>
    <p:sldId id="1490" r:id="rId395"/>
    <p:sldId id="1493" r:id="rId396"/>
    <p:sldId id="1470" r:id="rId397"/>
    <p:sldId id="1846" r:id="rId398"/>
    <p:sldId id="1473" r:id="rId399"/>
    <p:sldId id="1847" r:id="rId400"/>
    <p:sldId id="1636" r:id="rId401"/>
    <p:sldId id="1637" r:id="rId402"/>
    <p:sldId id="1472" r:id="rId403"/>
    <p:sldId id="944" r:id="rId404"/>
    <p:sldId id="1165" r:id="rId405"/>
    <p:sldId id="945" r:id="rId406"/>
    <p:sldId id="1459" r:id="rId407"/>
    <p:sldId id="947" r:id="rId408"/>
    <p:sldId id="1460" r:id="rId409"/>
    <p:sldId id="1461" r:id="rId410"/>
    <p:sldId id="1593" r:id="rId411"/>
    <p:sldId id="1462" r:id="rId412"/>
    <p:sldId id="1463" r:id="rId413"/>
    <p:sldId id="1594" r:id="rId414"/>
    <p:sldId id="1464" r:id="rId415"/>
    <p:sldId id="949" r:id="rId416"/>
    <p:sldId id="1465" r:id="rId417"/>
    <p:sldId id="1466" r:id="rId418"/>
    <p:sldId id="1467" r:id="rId419"/>
    <p:sldId id="1468" r:id="rId420"/>
    <p:sldId id="1643" r:id="rId421"/>
    <p:sldId id="1644" r:id="rId422"/>
    <p:sldId id="1645" r:id="rId423"/>
    <p:sldId id="1646" r:id="rId424"/>
    <p:sldId id="1657" r:id="rId425"/>
    <p:sldId id="1454" r:id="rId426"/>
    <p:sldId id="1848" r:id="rId427"/>
    <p:sldId id="1457" r:id="rId428"/>
    <p:sldId id="1849" r:id="rId429"/>
    <p:sldId id="1638" r:id="rId430"/>
    <p:sldId id="1639" r:id="rId431"/>
    <p:sldId id="1456" r:id="rId432"/>
    <p:sldId id="952" r:id="rId433"/>
    <p:sldId id="1166" r:id="rId434"/>
    <p:sldId id="953" r:id="rId435"/>
    <p:sldId id="1437" r:id="rId436"/>
    <p:sldId id="954" r:id="rId437"/>
    <p:sldId id="1438" r:id="rId438"/>
    <p:sldId id="1439" r:id="rId439"/>
    <p:sldId id="1440" r:id="rId440"/>
    <p:sldId id="1441" r:id="rId441"/>
    <p:sldId id="1442" r:id="rId442"/>
    <p:sldId id="1443" r:id="rId443"/>
    <p:sldId id="956" r:id="rId444"/>
    <p:sldId id="1444" r:id="rId445"/>
    <p:sldId id="1445" r:id="rId446"/>
    <p:sldId id="1446" r:id="rId447"/>
    <p:sldId id="1448" r:id="rId448"/>
    <p:sldId id="1850" r:id="rId449"/>
    <p:sldId id="1451" r:id="rId450"/>
    <p:sldId id="1851" r:id="rId451"/>
    <p:sldId id="1450" r:id="rId452"/>
    <p:sldId id="959" r:id="rId453"/>
    <p:sldId id="1565" r:id="rId454"/>
    <p:sldId id="1566" r:id="rId455"/>
    <p:sldId id="1567" r:id="rId456"/>
    <p:sldId id="1568" r:id="rId457"/>
    <p:sldId id="1569" r:id="rId458"/>
    <p:sldId id="1580" r:id="rId459"/>
    <p:sldId id="1581" r:id="rId460"/>
    <p:sldId id="1582" r:id="rId461"/>
    <p:sldId id="1278" r:id="rId462"/>
    <p:sldId id="1687" r:id="rId463"/>
    <p:sldId id="1168" r:id="rId464"/>
    <p:sldId id="1169" r:id="rId465"/>
    <p:sldId id="967" r:id="rId466"/>
    <p:sldId id="968" r:id="rId467"/>
    <p:sldId id="971" r:id="rId468"/>
    <p:sldId id="974" r:id="rId469"/>
    <p:sldId id="975" r:id="rId470"/>
    <p:sldId id="976" r:id="rId471"/>
    <p:sldId id="977" r:id="rId472"/>
    <p:sldId id="979" r:id="rId473"/>
    <p:sldId id="981" r:id="rId474"/>
    <p:sldId id="980" r:id="rId475"/>
    <p:sldId id="982" r:id="rId476"/>
    <p:sldId id="749" r:id="rId477"/>
    <p:sldId id="1754" r:id="rId478"/>
    <p:sldId id="1729" r:id="rId479"/>
    <p:sldId id="1730" r:id="rId480"/>
    <p:sldId id="1731" r:id="rId481"/>
    <p:sldId id="1732" r:id="rId482"/>
    <p:sldId id="1733" r:id="rId483"/>
    <p:sldId id="1734" r:id="rId484"/>
    <p:sldId id="1735" r:id="rId485"/>
    <p:sldId id="1736" r:id="rId486"/>
    <p:sldId id="1737" r:id="rId487"/>
    <p:sldId id="1738" r:id="rId488"/>
    <p:sldId id="1739" r:id="rId489"/>
    <p:sldId id="1740" r:id="rId490"/>
    <p:sldId id="1741" r:id="rId491"/>
    <p:sldId id="1742" r:id="rId492"/>
    <p:sldId id="1743" r:id="rId493"/>
    <p:sldId id="1744" r:id="rId494"/>
    <p:sldId id="1745" r:id="rId495"/>
    <p:sldId id="1746" r:id="rId496"/>
    <p:sldId id="1747" r:id="rId497"/>
    <p:sldId id="1748" r:id="rId498"/>
    <p:sldId id="1749" r:id="rId499"/>
    <p:sldId id="1750" r:id="rId500"/>
    <p:sldId id="1751" r:id="rId501"/>
    <p:sldId id="1752" r:id="rId502"/>
    <p:sldId id="1753" r:id="rId50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Untitled Section" id="{180779F4-3DA9-4BEE-9BEB-E59C2FCCB176}">
          <p14:sldIdLst>
            <p14:sldId id="589"/>
            <p14:sldId id="1811"/>
            <p14:sldId id="1174"/>
            <p14:sldId id="986"/>
            <p14:sldId id="1175"/>
            <p14:sldId id="1176"/>
            <p14:sldId id="1177"/>
            <p14:sldId id="1541"/>
            <p14:sldId id="1180"/>
            <p14:sldId id="820"/>
            <p14:sldId id="1173"/>
            <p14:sldId id="826"/>
            <p14:sldId id="822"/>
            <p14:sldId id="987"/>
            <p14:sldId id="823"/>
            <p14:sldId id="828"/>
            <p14:sldId id="829"/>
            <p14:sldId id="1182"/>
            <p14:sldId id="1183"/>
            <p14:sldId id="832"/>
            <p14:sldId id="1189"/>
            <p14:sldId id="833"/>
            <p14:sldId id="1576"/>
            <p14:sldId id="1577"/>
            <p14:sldId id="835"/>
            <p14:sldId id="836"/>
            <p14:sldId id="1210"/>
            <p14:sldId id="1205"/>
            <p14:sldId id="1206"/>
            <p14:sldId id="1208"/>
            <p14:sldId id="1816"/>
            <p14:sldId id="1578"/>
            <p14:sldId id="1043"/>
            <p14:sldId id="843"/>
            <p14:sldId id="1044"/>
            <p14:sldId id="1045"/>
            <p14:sldId id="1046"/>
            <p14:sldId id="1212"/>
            <p14:sldId id="1050"/>
            <p14:sldId id="1048"/>
            <p14:sldId id="1049"/>
            <p14:sldId id="1213"/>
            <p14:sldId id="1214"/>
            <p14:sldId id="1215"/>
            <p14:sldId id="1216"/>
            <p14:sldId id="1217"/>
            <p14:sldId id="1218"/>
            <p14:sldId id="1219"/>
            <p14:sldId id="1220"/>
            <p14:sldId id="1221"/>
            <p14:sldId id="1222"/>
            <p14:sldId id="1223"/>
            <p14:sldId id="1224"/>
            <p14:sldId id="1225"/>
            <p14:sldId id="1226"/>
            <p14:sldId id="1227"/>
            <p14:sldId id="1228"/>
            <p14:sldId id="1230"/>
            <p14:sldId id="1818"/>
            <p14:sldId id="1233"/>
            <p14:sldId id="1817"/>
            <p14:sldId id="1232"/>
            <p14:sldId id="844"/>
            <p14:sldId id="1051"/>
            <p14:sldId id="1052"/>
            <p14:sldId id="1053"/>
            <p14:sldId id="1556"/>
            <p14:sldId id="1557"/>
            <p14:sldId id="1237"/>
            <p14:sldId id="1238"/>
            <p14:sldId id="1239"/>
            <p14:sldId id="1240"/>
            <p14:sldId id="1241"/>
            <p14:sldId id="1243"/>
            <p14:sldId id="1244"/>
            <p14:sldId id="597"/>
            <p14:sldId id="1235"/>
            <p14:sldId id="1236"/>
            <p14:sldId id="1246"/>
            <p14:sldId id="1819"/>
            <p14:sldId id="1249"/>
            <p14:sldId id="1820"/>
            <p14:sldId id="1248"/>
            <p14:sldId id="988"/>
            <p14:sldId id="1056"/>
            <p14:sldId id="1057"/>
            <p14:sldId id="1058"/>
            <p14:sldId id="1542"/>
            <p14:sldId id="1060"/>
            <p14:sldId id="1061"/>
            <p14:sldId id="1062"/>
            <p14:sldId id="1579"/>
            <p14:sldId id="1066"/>
            <p14:sldId id="1255"/>
            <p14:sldId id="1559"/>
            <p14:sldId id="1822"/>
            <p14:sldId id="1562"/>
            <p14:sldId id="1821"/>
            <p14:sldId id="1561"/>
            <p14:sldId id="1543"/>
            <p14:sldId id="1073"/>
            <p14:sldId id="1075"/>
            <p14:sldId id="1258"/>
            <p14:sldId id="1823"/>
            <p14:sldId id="1261"/>
            <p14:sldId id="1824"/>
            <p14:sldId id="1260"/>
            <p14:sldId id="1544"/>
            <p14:sldId id="1081"/>
            <p14:sldId id="1082"/>
            <p14:sldId id="1083"/>
            <p14:sldId id="1084"/>
            <p14:sldId id="1085"/>
            <p14:sldId id="1086"/>
            <p14:sldId id="1266"/>
            <p14:sldId id="1825"/>
            <p14:sldId id="1269"/>
            <p14:sldId id="1826"/>
            <p14:sldId id="1268"/>
            <p14:sldId id="1545"/>
            <p14:sldId id="1094"/>
            <p14:sldId id="1095"/>
            <p14:sldId id="1098"/>
            <p14:sldId id="1272"/>
            <p14:sldId id="1828"/>
            <p14:sldId id="1275"/>
            <p14:sldId id="1827"/>
            <p14:sldId id="1274"/>
            <p14:sldId id="1546"/>
            <p14:sldId id="1104"/>
            <p14:sldId id="1810"/>
            <p14:sldId id="1105"/>
            <p14:sldId id="1281"/>
            <p14:sldId id="1829"/>
            <p14:sldId id="1284"/>
            <p14:sldId id="1830"/>
            <p14:sldId id="1283"/>
            <p14:sldId id="1547"/>
            <p14:sldId id="1113"/>
            <p14:sldId id="1114"/>
            <p14:sldId id="1117"/>
            <p14:sldId id="1287"/>
            <p14:sldId id="1831"/>
            <p14:sldId id="1290"/>
            <p14:sldId id="1832"/>
            <p14:sldId id="1289"/>
            <p14:sldId id="848"/>
            <p14:sldId id="1118"/>
            <p14:sldId id="1548"/>
            <p14:sldId id="1119"/>
            <p14:sldId id="1564"/>
            <p14:sldId id="1120"/>
            <p14:sldId id="1121"/>
            <p14:sldId id="850"/>
            <p14:sldId id="851"/>
            <p14:sldId id="854"/>
            <p14:sldId id="855"/>
            <p14:sldId id="1585"/>
            <p14:sldId id="1586"/>
            <p14:sldId id="1812"/>
            <p14:sldId id="1549"/>
            <p14:sldId id="858"/>
            <p14:sldId id="1304"/>
            <p14:sldId id="1302"/>
            <p14:sldId id="1583"/>
            <p14:sldId id="1584"/>
            <p14:sldId id="860"/>
            <p14:sldId id="1317"/>
            <p14:sldId id="1318"/>
            <p14:sldId id="1319"/>
            <p14:sldId id="1320"/>
            <p14:sldId id="1321"/>
            <p14:sldId id="1326"/>
            <p14:sldId id="1323"/>
            <p14:sldId id="1813"/>
            <p14:sldId id="1322"/>
            <p14:sldId id="1324"/>
            <p14:sldId id="1328"/>
            <p14:sldId id="1834"/>
            <p14:sldId id="1331"/>
            <p14:sldId id="1833"/>
            <p14:sldId id="1330"/>
            <p14:sldId id="1004"/>
            <p14:sldId id="1130"/>
            <p14:sldId id="1131"/>
            <p14:sldId id="1333"/>
            <p14:sldId id="1132"/>
            <p14:sldId id="1338"/>
            <p14:sldId id="1371"/>
            <p14:sldId id="1835"/>
            <p14:sldId id="1374"/>
            <p14:sldId id="1836"/>
            <p14:sldId id="1373"/>
            <p14:sldId id="1757"/>
            <p14:sldId id="1758"/>
            <p14:sldId id="1759"/>
            <p14:sldId id="1760"/>
            <p14:sldId id="1761"/>
            <p14:sldId id="1837"/>
            <p14:sldId id="1763"/>
            <p14:sldId id="1838"/>
            <p14:sldId id="1765"/>
            <p14:sldId id="1766"/>
            <p14:sldId id="1767"/>
            <p14:sldId id="1768"/>
            <p14:sldId id="1769"/>
            <p14:sldId id="1770"/>
            <p14:sldId id="1771"/>
            <p14:sldId id="1772"/>
            <p14:sldId id="1773"/>
            <p14:sldId id="1774"/>
            <p14:sldId id="1839"/>
            <p14:sldId id="1776"/>
            <p14:sldId id="1840"/>
            <p14:sldId id="1778"/>
            <p14:sldId id="1779"/>
            <p14:sldId id="1780"/>
            <p14:sldId id="1781"/>
            <p14:sldId id="1782"/>
            <p14:sldId id="1783"/>
            <p14:sldId id="1784"/>
            <p14:sldId id="1785"/>
            <p14:sldId id="1786"/>
            <p14:sldId id="1787"/>
            <p14:sldId id="1789"/>
            <p14:sldId id="1790"/>
            <p14:sldId id="1793"/>
            <p14:sldId id="1794"/>
            <p14:sldId id="1795"/>
            <p14:sldId id="1796"/>
            <p14:sldId id="1797"/>
            <p14:sldId id="1798"/>
            <p14:sldId id="1800"/>
            <p14:sldId id="1801"/>
            <p14:sldId id="1802"/>
            <p14:sldId id="1803"/>
            <p14:sldId id="1804"/>
            <p14:sldId id="1841"/>
            <p14:sldId id="1806"/>
            <p14:sldId id="1842"/>
            <p14:sldId id="1808"/>
            <p14:sldId id="1154"/>
            <p14:sldId id="1152"/>
            <p14:sldId id="1555"/>
            <p14:sldId id="879"/>
            <p14:sldId id="881"/>
            <p14:sldId id="1155"/>
            <p14:sldId id="1406"/>
            <p14:sldId id="1407"/>
            <p14:sldId id="1408"/>
            <p14:sldId id="1409"/>
            <p14:sldId id="1410"/>
            <p14:sldId id="1599"/>
            <p14:sldId id="1728"/>
            <p14:sldId id="1712"/>
            <p14:sldId id="1601"/>
            <p14:sldId id="1411"/>
            <p14:sldId id="885"/>
            <p14:sldId id="1412"/>
            <p14:sldId id="1413"/>
            <p14:sldId id="1414"/>
            <p14:sldId id="1415"/>
            <p14:sldId id="1156"/>
            <p14:sldId id="1416"/>
            <p14:sldId id="1417"/>
            <p14:sldId id="889"/>
            <p14:sldId id="1418"/>
            <p14:sldId id="1419"/>
            <p14:sldId id="1420"/>
            <p14:sldId id="1421"/>
            <p14:sldId id="1602"/>
            <p14:sldId id="891"/>
            <p14:sldId id="1422"/>
            <p14:sldId id="892"/>
            <p14:sldId id="893"/>
            <p14:sldId id="1423"/>
            <p14:sldId id="1424"/>
            <p14:sldId id="1425"/>
            <p14:sldId id="1426"/>
            <p14:sldId id="1428"/>
            <p14:sldId id="1611"/>
            <p14:sldId id="1612"/>
            <p14:sldId id="1814"/>
            <p14:sldId id="1815"/>
            <p14:sldId id="1603"/>
            <p14:sldId id="1604"/>
            <p14:sldId id="1641"/>
            <p14:sldId id="1606"/>
            <p14:sldId id="1631"/>
            <p14:sldId id="1608"/>
            <p14:sldId id="1632"/>
            <p14:sldId id="1633"/>
            <p14:sldId id="898"/>
            <p14:sldId id="1429"/>
            <p14:sldId id="1430"/>
            <p14:sldId id="1431"/>
            <p14:sldId id="1433"/>
            <p14:sldId id="1434"/>
            <p14:sldId id="1435"/>
            <p14:sldId id="1596"/>
            <p14:sldId id="1597"/>
            <p14:sldId id="1598"/>
            <p14:sldId id="1530"/>
            <p14:sldId id="1775"/>
            <p14:sldId id="1533"/>
            <p14:sldId id="1843"/>
            <p14:sldId id="1532"/>
            <p14:sldId id="901"/>
            <p14:sldId id="1158"/>
            <p14:sldId id="912"/>
            <p14:sldId id="1494"/>
            <p14:sldId id="1495"/>
            <p14:sldId id="1496"/>
            <p14:sldId id="913"/>
            <p14:sldId id="1497"/>
            <p14:sldId id="1590"/>
            <p14:sldId id="1613"/>
            <p14:sldId id="1614"/>
            <p14:sldId id="1615"/>
            <p14:sldId id="1498"/>
            <p14:sldId id="1499"/>
            <p14:sldId id="1500"/>
            <p14:sldId id="926"/>
            <p14:sldId id="1502"/>
            <p14:sldId id="1727"/>
            <p14:sldId id="1503"/>
            <p14:sldId id="1504"/>
            <p14:sldId id="1809"/>
            <p14:sldId id="1505"/>
            <p14:sldId id="1506"/>
            <p14:sldId id="1507"/>
            <p14:sldId id="1508"/>
            <p14:sldId id="1509"/>
            <p14:sldId id="1510"/>
            <p14:sldId id="1511"/>
            <p14:sldId id="1512"/>
            <p14:sldId id="1513"/>
            <p14:sldId id="1514"/>
            <p14:sldId id="1515"/>
            <p14:sldId id="1516"/>
            <p14:sldId id="1517"/>
            <p14:sldId id="1518"/>
            <p14:sldId id="1519"/>
            <p14:sldId id="1520"/>
            <p14:sldId id="1160"/>
            <p14:sldId id="1617"/>
            <p14:sldId id="1521"/>
            <p14:sldId id="1522"/>
            <p14:sldId id="1524"/>
            <p14:sldId id="1844"/>
            <p14:sldId id="1527"/>
            <p14:sldId id="1845"/>
            <p14:sldId id="1620"/>
            <p14:sldId id="1721"/>
            <p14:sldId id="1723"/>
            <p14:sldId id="1649"/>
            <p14:sldId id="1650"/>
            <p14:sldId id="1724"/>
            <p14:sldId id="1725"/>
            <p14:sldId id="1726"/>
            <p14:sldId id="1526"/>
            <p14:sldId id="1622"/>
            <p14:sldId id="1623"/>
            <p14:sldId id="936"/>
            <p14:sldId id="1162"/>
            <p14:sldId id="937"/>
            <p14:sldId id="1475"/>
            <p14:sldId id="938"/>
            <p14:sldId id="1595"/>
            <p14:sldId id="1476"/>
            <p14:sldId id="1477"/>
            <p14:sldId id="1480"/>
            <p14:sldId id="1479"/>
            <p14:sldId id="1481"/>
            <p14:sldId id="1482"/>
            <p14:sldId id="1483"/>
            <p14:sldId id="1624"/>
            <p14:sldId id="1625"/>
            <p14:sldId id="1484"/>
            <p14:sldId id="940"/>
            <p14:sldId id="1485"/>
            <p14:sldId id="1486"/>
            <p14:sldId id="1487"/>
            <p14:sldId id="1488"/>
            <p14:sldId id="1717"/>
            <p14:sldId id="1713"/>
            <p14:sldId id="1714"/>
            <p14:sldId id="1715"/>
            <p14:sldId id="1716"/>
            <p14:sldId id="1489"/>
            <p14:sldId id="1491"/>
            <p14:sldId id="943"/>
            <p14:sldId id="1492"/>
            <p14:sldId id="1490"/>
            <p14:sldId id="1493"/>
            <p14:sldId id="1470"/>
            <p14:sldId id="1846"/>
            <p14:sldId id="1473"/>
            <p14:sldId id="1847"/>
            <p14:sldId id="1636"/>
            <p14:sldId id="1637"/>
            <p14:sldId id="1472"/>
            <p14:sldId id="944"/>
            <p14:sldId id="1165"/>
            <p14:sldId id="945"/>
            <p14:sldId id="1459"/>
            <p14:sldId id="947"/>
            <p14:sldId id="1460"/>
            <p14:sldId id="1461"/>
            <p14:sldId id="1593"/>
            <p14:sldId id="1462"/>
            <p14:sldId id="1463"/>
            <p14:sldId id="1594"/>
            <p14:sldId id="1464"/>
            <p14:sldId id="949"/>
            <p14:sldId id="1465"/>
            <p14:sldId id="1466"/>
            <p14:sldId id="1467"/>
            <p14:sldId id="1468"/>
            <p14:sldId id="1643"/>
            <p14:sldId id="1644"/>
            <p14:sldId id="1645"/>
            <p14:sldId id="1646"/>
            <p14:sldId id="1657"/>
            <p14:sldId id="1454"/>
            <p14:sldId id="1848"/>
            <p14:sldId id="1457"/>
            <p14:sldId id="1849"/>
            <p14:sldId id="1638"/>
            <p14:sldId id="1639"/>
            <p14:sldId id="1456"/>
            <p14:sldId id="952"/>
            <p14:sldId id="1166"/>
            <p14:sldId id="953"/>
            <p14:sldId id="1437"/>
            <p14:sldId id="954"/>
            <p14:sldId id="1438"/>
            <p14:sldId id="1439"/>
            <p14:sldId id="1440"/>
            <p14:sldId id="1441"/>
            <p14:sldId id="1442"/>
            <p14:sldId id="1443"/>
            <p14:sldId id="956"/>
            <p14:sldId id="1444"/>
            <p14:sldId id="1445"/>
            <p14:sldId id="1446"/>
            <p14:sldId id="1448"/>
            <p14:sldId id="1850"/>
            <p14:sldId id="1451"/>
            <p14:sldId id="1851"/>
            <p14:sldId id="1450"/>
            <p14:sldId id="959"/>
            <p14:sldId id="1565"/>
            <p14:sldId id="1566"/>
            <p14:sldId id="1567"/>
            <p14:sldId id="1568"/>
            <p14:sldId id="1569"/>
            <p14:sldId id="1580"/>
            <p14:sldId id="1581"/>
            <p14:sldId id="1582"/>
            <p14:sldId id="1278"/>
            <p14:sldId id="1687"/>
            <p14:sldId id="1168"/>
            <p14:sldId id="1169"/>
            <p14:sldId id="967"/>
            <p14:sldId id="968"/>
            <p14:sldId id="971"/>
            <p14:sldId id="974"/>
            <p14:sldId id="975"/>
            <p14:sldId id="976"/>
            <p14:sldId id="977"/>
            <p14:sldId id="979"/>
            <p14:sldId id="981"/>
            <p14:sldId id="980"/>
            <p14:sldId id="982"/>
            <p14:sldId id="749"/>
            <p14:sldId id="1754"/>
            <p14:sldId id="1729"/>
            <p14:sldId id="1730"/>
            <p14:sldId id="1731"/>
            <p14:sldId id="1732"/>
            <p14:sldId id="1733"/>
            <p14:sldId id="1734"/>
            <p14:sldId id="1735"/>
            <p14:sldId id="1736"/>
            <p14:sldId id="1737"/>
            <p14:sldId id="1738"/>
            <p14:sldId id="1739"/>
            <p14:sldId id="1740"/>
            <p14:sldId id="1741"/>
            <p14:sldId id="1742"/>
            <p14:sldId id="1743"/>
            <p14:sldId id="1744"/>
            <p14:sldId id="1745"/>
            <p14:sldId id="1746"/>
            <p14:sldId id="1747"/>
            <p14:sldId id="1748"/>
            <p14:sldId id="1749"/>
            <p14:sldId id="1750"/>
            <p14:sldId id="1751"/>
            <p14:sldId id="1752"/>
            <p14:sldId id="1753"/>
          </p14:sldIdLst>
        </p14:section>
      </p14:sectionLst>
    </p:ex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lavi" initials="KPJ" lastIdx="2" clrIdx="0"/>
  <p:cmAuthor id="2" name="Nikhil" initials="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5FD"/>
    <a:srgbClr val="EEEE8E"/>
    <a:srgbClr val="0050AD"/>
    <a:srgbClr val="1658A8"/>
    <a:srgbClr val="0055AF"/>
    <a:srgbClr val="095AB1"/>
    <a:srgbClr val="165AAB"/>
    <a:srgbClr val="6BCAE8"/>
    <a:srgbClr val="2C6099"/>
    <a:srgbClr val="E8F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86477" autoAdjust="0"/>
  </p:normalViewPr>
  <p:slideViewPr>
    <p:cSldViewPr>
      <p:cViewPr varScale="1">
        <p:scale>
          <a:sx n="68" d="100"/>
          <a:sy n="68" d="100"/>
        </p:scale>
        <p:origin x="1452" y="54"/>
      </p:cViewPr>
      <p:guideLst>
        <p:guide orient="horz" pos="2112"/>
        <p:guide pos="2880"/>
      </p:guideLst>
    </p:cSldViewPr>
  </p:slideViewPr>
  <p:outlineViewPr>
    <p:cViewPr>
      <p:scale>
        <a:sx n="33" d="100"/>
        <a:sy n="33" d="100"/>
      </p:scale>
      <p:origin x="0" y="111186"/>
    </p:cViewPr>
  </p:outlineViewPr>
  <p:notesTextViewPr>
    <p:cViewPr>
      <p:scale>
        <a:sx n="100" d="100"/>
        <a:sy n="100" d="100"/>
      </p:scale>
      <p:origin x="0" y="0"/>
    </p:cViewPr>
  </p:notesTextViewPr>
  <p:sorterViewPr>
    <p:cViewPr>
      <p:scale>
        <a:sx n="100" d="100"/>
        <a:sy n="100" d="100"/>
      </p:scale>
      <p:origin x="0" y="30"/>
    </p:cViewPr>
  </p:sorterViewPr>
  <p:notesViewPr>
    <p:cSldViewPr>
      <p:cViewPr varScale="1">
        <p:scale>
          <a:sx n="53" d="100"/>
          <a:sy n="53" d="100"/>
        </p:scale>
        <p:origin x="-2874" y="-96"/>
      </p:cViewPr>
      <p:guideLst>
        <p:guide orient="horz" pos="2880"/>
        <p:guide pos="216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slide" Target="slides/slide456.xml"/><Relationship Id="rId240" Type="http://schemas.openxmlformats.org/officeDocument/2006/relationships/slide" Target="slides/slide239.xml"/><Relationship Id="rId261" Type="http://schemas.openxmlformats.org/officeDocument/2006/relationships/slide" Target="slides/slide260.xml"/><Relationship Id="rId478" Type="http://schemas.openxmlformats.org/officeDocument/2006/relationships/slide" Target="slides/slide477.xml"/><Relationship Id="rId499" Type="http://schemas.openxmlformats.org/officeDocument/2006/relationships/slide" Target="slides/slide49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503" Type="http://schemas.openxmlformats.org/officeDocument/2006/relationships/slide" Target="slides/slide502.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489" Type="http://schemas.openxmlformats.org/officeDocument/2006/relationships/slide" Target="slides/slide48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tableStyles" Target="tableStyle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Sheet1!$B$1</c:f>
              <c:strCache>
                <c:ptCount val="1"/>
                <c:pt idx="0">
                  <c:v>Planned</c:v>
                </c:pt>
              </c:strCache>
            </c:strRef>
          </c:tx>
          <c:marker>
            <c:symbol val="none"/>
          </c:marker>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Sheet1!$B$2:$B$6</c:f>
              <c:numCache>
                <c:formatCode>General</c:formatCode>
                <c:ptCount val="5"/>
                <c:pt idx="0">
                  <c:v>112</c:v>
                </c:pt>
                <c:pt idx="1">
                  <c:v>84</c:v>
                </c:pt>
                <c:pt idx="2">
                  <c:v>56</c:v>
                </c:pt>
                <c:pt idx="3">
                  <c:v>28</c:v>
                </c:pt>
                <c:pt idx="4">
                  <c:v>0</c:v>
                </c:pt>
              </c:numCache>
            </c:numRef>
          </c:val>
          <c:smooth val="0"/>
          <c:extLst>
            <c:ext xmlns:c16="http://schemas.microsoft.com/office/drawing/2014/chart" uri="{C3380CC4-5D6E-409C-BE32-E72D297353CC}">
              <c16:uniqueId val="{00000000-6422-421B-9877-0FE31F2C369E}"/>
            </c:ext>
          </c:extLst>
        </c:ser>
        <c:dLbls>
          <c:showLegendKey val="0"/>
          <c:showVal val="0"/>
          <c:showCatName val="0"/>
          <c:showSerName val="0"/>
          <c:showPercent val="0"/>
          <c:showBubbleSize val="0"/>
        </c:dLbls>
        <c:smooth val="0"/>
        <c:axId val="215786624"/>
        <c:axId val="215788160"/>
      </c:lineChart>
      <c:catAx>
        <c:axId val="215786624"/>
        <c:scaling>
          <c:orientation val="minMax"/>
        </c:scaling>
        <c:delete val="0"/>
        <c:axPos val="b"/>
        <c:majorTickMark val="out"/>
        <c:minorTickMark val="none"/>
        <c:tickLblPos val="nextTo"/>
        <c:txPr>
          <a:bodyPr/>
          <a:lstStyle/>
          <a:p>
            <a:pPr>
              <a:defRPr b="1"/>
            </a:pPr>
            <a:endParaRPr lang="en-US"/>
          </a:p>
        </c:txPr>
        <c:crossAx val="215788160"/>
        <c:crosses val="autoZero"/>
        <c:auto val="1"/>
        <c:lblAlgn val="ctr"/>
        <c:lblOffset val="100"/>
        <c:noMultiLvlLbl val="0"/>
      </c:catAx>
      <c:valAx>
        <c:axId val="215788160"/>
        <c:scaling>
          <c:orientation val="minMax"/>
        </c:scaling>
        <c:delete val="0"/>
        <c:axPos val="l"/>
        <c:numFmt formatCode="General" sourceLinked="1"/>
        <c:majorTickMark val="out"/>
        <c:minorTickMark val="none"/>
        <c:tickLblPos val="nextTo"/>
        <c:txPr>
          <a:bodyPr/>
          <a:lstStyle/>
          <a:p>
            <a:pPr>
              <a:defRPr b="1"/>
            </a:pPr>
            <a:endParaRPr lang="en-US"/>
          </a:p>
        </c:txPr>
        <c:crossAx val="215786624"/>
        <c:crosses val="autoZero"/>
        <c:crossBetween val="between"/>
      </c:valAx>
    </c:plotArea>
    <c:legend>
      <c:legendPos val="r"/>
      <c:overlay val="0"/>
    </c:legend>
    <c:plotVisOnly val="1"/>
    <c:dispBlanksAs val="gap"/>
    <c:showDLblsOverMax val="0"/>
  </c:chart>
  <c:spPr>
    <a:ln w="19050">
      <a:solidFill>
        <a:srgbClr val="00000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Planned</c:v>
                </c:pt>
              </c:strCache>
            </c:strRef>
          </c:tx>
          <c:spPr>
            <a:ln>
              <a:solidFill>
                <a:srgbClr val="C00000"/>
              </a:solidFill>
            </a:ln>
          </c:spPr>
          <c:marker>
            <c:symbol val="none"/>
          </c:marker>
          <c:dPt>
            <c:idx val="3"/>
            <c:bubble3D val="0"/>
            <c:extLst>
              <c:ext xmlns:c16="http://schemas.microsoft.com/office/drawing/2014/chart" uri="{C3380CC4-5D6E-409C-BE32-E72D297353CC}">
                <c16:uniqueId val="{00000000-ABA7-4903-847A-8930C45C7B2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Sheet1!$B$2:$B$6</c:f>
              <c:numCache>
                <c:formatCode>General</c:formatCode>
                <c:ptCount val="5"/>
                <c:pt idx="0">
                  <c:v>112</c:v>
                </c:pt>
                <c:pt idx="1">
                  <c:v>84</c:v>
                </c:pt>
                <c:pt idx="2">
                  <c:v>56</c:v>
                </c:pt>
                <c:pt idx="3">
                  <c:v>28</c:v>
                </c:pt>
                <c:pt idx="4">
                  <c:v>0</c:v>
                </c:pt>
              </c:numCache>
            </c:numRef>
          </c:val>
          <c:smooth val="0"/>
          <c:extLst>
            <c:ext xmlns:c16="http://schemas.microsoft.com/office/drawing/2014/chart" uri="{C3380CC4-5D6E-409C-BE32-E72D297353CC}">
              <c16:uniqueId val="{00000001-ABA7-4903-847A-8930C45C7B21}"/>
            </c:ext>
          </c:extLst>
        </c:ser>
        <c:ser>
          <c:idx val="2"/>
          <c:order val="1"/>
          <c:tx>
            <c:strRef>
              <c:f>Sheet1!$C$1</c:f>
              <c:strCache>
                <c:ptCount val="1"/>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Sheet1!$C$2:$C$6</c:f>
              <c:numCache>
                <c:formatCode>General</c:formatCode>
                <c:ptCount val="5"/>
              </c:numCache>
            </c:numRef>
          </c:val>
          <c:smooth val="0"/>
          <c:extLst>
            <c:ext xmlns:c16="http://schemas.microsoft.com/office/drawing/2014/chart" uri="{C3380CC4-5D6E-409C-BE32-E72D297353CC}">
              <c16:uniqueId val="{00000002-ABA7-4903-847A-8930C45C7B21}"/>
            </c:ext>
          </c:extLst>
        </c:ser>
        <c:dLbls>
          <c:showLegendKey val="0"/>
          <c:showVal val="0"/>
          <c:showCatName val="0"/>
          <c:showSerName val="0"/>
          <c:showPercent val="0"/>
          <c:showBubbleSize val="0"/>
        </c:dLbls>
        <c:smooth val="0"/>
        <c:axId val="117380992"/>
        <c:axId val="117382528"/>
      </c:lineChart>
      <c:catAx>
        <c:axId val="117380992"/>
        <c:scaling>
          <c:orientation val="minMax"/>
        </c:scaling>
        <c:delete val="0"/>
        <c:axPos val="b"/>
        <c:majorTickMark val="out"/>
        <c:minorTickMark val="none"/>
        <c:tickLblPos val="nextTo"/>
        <c:txPr>
          <a:bodyPr/>
          <a:lstStyle/>
          <a:p>
            <a:pPr>
              <a:defRPr b="1"/>
            </a:pPr>
            <a:endParaRPr lang="en-US"/>
          </a:p>
        </c:txPr>
        <c:crossAx val="117382528"/>
        <c:crosses val="autoZero"/>
        <c:auto val="1"/>
        <c:lblAlgn val="ctr"/>
        <c:lblOffset val="100"/>
        <c:noMultiLvlLbl val="0"/>
      </c:catAx>
      <c:valAx>
        <c:axId val="117382528"/>
        <c:scaling>
          <c:orientation val="minMax"/>
        </c:scaling>
        <c:delete val="0"/>
        <c:axPos val="l"/>
        <c:numFmt formatCode="General" sourceLinked="1"/>
        <c:majorTickMark val="out"/>
        <c:minorTickMark val="none"/>
        <c:tickLblPos val="nextTo"/>
        <c:txPr>
          <a:bodyPr/>
          <a:lstStyle/>
          <a:p>
            <a:pPr>
              <a:defRPr b="1"/>
            </a:pPr>
            <a:endParaRPr lang="en-US"/>
          </a:p>
        </c:txPr>
        <c:crossAx val="117380992"/>
        <c:crosses val="autoZero"/>
        <c:crossBetween val="between"/>
      </c:valAx>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Planned</c:v>
                </c:pt>
              </c:strCache>
            </c:strRef>
          </c:tx>
          <c:spPr>
            <a:ln>
              <a:solidFill>
                <a:srgbClr val="C00000"/>
              </a:solidFill>
            </a:ln>
          </c:spPr>
          <c:marker>
            <c:symbol val="none"/>
          </c:marker>
          <c:dPt>
            <c:idx val="3"/>
            <c:bubble3D val="0"/>
            <c:extLst>
              <c:ext xmlns:c16="http://schemas.microsoft.com/office/drawing/2014/chart" uri="{C3380CC4-5D6E-409C-BE32-E72D297353CC}">
                <c16:uniqueId val="{00000000-5F88-4B8C-8FD5-9366A9A42B3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Sheet1!$B$2:$B$6</c:f>
              <c:numCache>
                <c:formatCode>General</c:formatCode>
                <c:ptCount val="5"/>
                <c:pt idx="0">
                  <c:v>112</c:v>
                </c:pt>
                <c:pt idx="1">
                  <c:v>84</c:v>
                </c:pt>
                <c:pt idx="2">
                  <c:v>56</c:v>
                </c:pt>
                <c:pt idx="3">
                  <c:v>28</c:v>
                </c:pt>
                <c:pt idx="4">
                  <c:v>0</c:v>
                </c:pt>
              </c:numCache>
            </c:numRef>
          </c:val>
          <c:smooth val="0"/>
          <c:extLst>
            <c:ext xmlns:c16="http://schemas.microsoft.com/office/drawing/2014/chart" uri="{C3380CC4-5D6E-409C-BE32-E72D297353CC}">
              <c16:uniqueId val="{00000001-5F88-4B8C-8FD5-9366A9A42B30}"/>
            </c:ext>
          </c:extLst>
        </c:ser>
        <c:ser>
          <c:idx val="2"/>
          <c:order val="1"/>
          <c:tx>
            <c:strRef>
              <c:f>Sheet1!$C$1</c:f>
              <c:strCache>
                <c:ptCount val="1"/>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Sheet1!$C$2:$C$6</c:f>
              <c:numCache>
                <c:formatCode>General</c:formatCode>
                <c:ptCount val="5"/>
              </c:numCache>
            </c:numRef>
          </c:val>
          <c:smooth val="0"/>
          <c:extLst>
            <c:ext xmlns:c16="http://schemas.microsoft.com/office/drawing/2014/chart" uri="{C3380CC4-5D6E-409C-BE32-E72D297353CC}">
              <c16:uniqueId val="{00000002-5F88-4B8C-8FD5-9366A9A42B30}"/>
            </c:ext>
          </c:extLst>
        </c:ser>
        <c:dLbls>
          <c:showLegendKey val="0"/>
          <c:showVal val="0"/>
          <c:showCatName val="0"/>
          <c:showSerName val="0"/>
          <c:showPercent val="0"/>
          <c:showBubbleSize val="0"/>
        </c:dLbls>
        <c:smooth val="0"/>
        <c:axId val="117440896"/>
        <c:axId val="117442432"/>
      </c:lineChart>
      <c:catAx>
        <c:axId val="117440896"/>
        <c:scaling>
          <c:orientation val="minMax"/>
        </c:scaling>
        <c:delete val="0"/>
        <c:axPos val="b"/>
        <c:majorTickMark val="out"/>
        <c:minorTickMark val="none"/>
        <c:tickLblPos val="nextTo"/>
        <c:txPr>
          <a:bodyPr/>
          <a:lstStyle/>
          <a:p>
            <a:pPr>
              <a:defRPr b="1"/>
            </a:pPr>
            <a:endParaRPr lang="en-US"/>
          </a:p>
        </c:txPr>
        <c:crossAx val="117442432"/>
        <c:crosses val="autoZero"/>
        <c:auto val="1"/>
        <c:lblAlgn val="ctr"/>
        <c:lblOffset val="100"/>
        <c:noMultiLvlLbl val="0"/>
      </c:catAx>
      <c:valAx>
        <c:axId val="117442432"/>
        <c:scaling>
          <c:orientation val="minMax"/>
        </c:scaling>
        <c:delete val="0"/>
        <c:axPos val="l"/>
        <c:numFmt formatCode="General" sourceLinked="1"/>
        <c:majorTickMark val="out"/>
        <c:minorTickMark val="none"/>
        <c:tickLblPos val="nextTo"/>
        <c:txPr>
          <a:bodyPr/>
          <a:lstStyle/>
          <a:p>
            <a:pPr>
              <a:defRPr b="1"/>
            </a:pPr>
            <a:endParaRPr lang="en-US"/>
          </a:p>
        </c:txPr>
        <c:crossAx val="117440896"/>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Planned</c:v>
                </c:pt>
              </c:strCache>
            </c:strRef>
          </c:tx>
          <c:spPr>
            <a:ln>
              <a:solidFill>
                <a:srgbClr val="C00000"/>
              </a:solidFill>
            </a:ln>
          </c:spPr>
          <c:marker>
            <c:symbol val="none"/>
          </c:marker>
          <c:dPt>
            <c:idx val="3"/>
            <c:bubble3D val="0"/>
            <c:extLst>
              <c:ext xmlns:c16="http://schemas.microsoft.com/office/drawing/2014/chart" uri="{C3380CC4-5D6E-409C-BE32-E72D297353CC}">
                <c16:uniqueId val="{00000000-0603-43AC-A515-0EA48DE7D7D3}"/>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Sheet1!$B$2:$B$6</c:f>
              <c:numCache>
                <c:formatCode>General</c:formatCode>
                <c:ptCount val="5"/>
                <c:pt idx="0">
                  <c:v>112</c:v>
                </c:pt>
                <c:pt idx="1">
                  <c:v>84</c:v>
                </c:pt>
                <c:pt idx="2">
                  <c:v>56</c:v>
                </c:pt>
                <c:pt idx="3">
                  <c:v>28</c:v>
                </c:pt>
                <c:pt idx="4">
                  <c:v>0</c:v>
                </c:pt>
              </c:numCache>
            </c:numRef>
          </c:val>
          <c:smooth val="0"/>
          <c:extLst>
            <c:ext xmlns:c16="http://schemas.microsoft.com/office/drawing/2014/chart" uri="{C3380CC4-5D6E-409C-BE32-E72D297353CC}">
              <c16:uniqueId val="{00000001-0603-43AC-A515-0EA48DE7D7D3}"/>
            </c:ext>
          </c:extLst>
        </c:ser>
        <c:ser>
          <c:idx val="2"/>
          <c:order val="1"/>
          <c:tx>
            <c:strRef>
              <c:f>Sheet1!$C$1</c:f>
              <c:strCache>
                <c:ptCount val="1"/>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Sheet1!$C$2:$C$6</c:f>
              <c:numCache>
                <c:formatCode>General</c:formatCode>
                <c:ptCount val="5"/>
              </c:numCache>
            </c:numRef>
          </c:val>
          <c:smooth val="0"/>
          <c:extLst>
            <c:ext xmlns:c16="http://schemas.microsoft.com/office/drawing/2014/chart" uri="{C3380CC4-5D6E-409C-BE32-E72D297353CC}">
              <c16:uniqueId val="{00000002-0603-43AC-A515-0EA48DE7D7D3}"/>
            </c:ext>
          </c:extLst>
        </c:ser>
        <c:dLbls>
          <c:showLegendKey val="0"/>
          <c:showVal val="0"/>
          <c:showCatName val="0"/>
          <c:showSerName val="0"/>
          <c:showPercent val="0"/>
          <c:showBubbleSize val="0"/>
        </c:dLbls>
        <c:smooth val="0"/>
        <c:axId val="117500544"/>
        <c:axId val="117514624"/>
      </c:lineChart>
      <c:catAx>
        <c:axId val="117500544"/>
        <c:scaling>
          <c:orientation val="minMax"/>
        </c:scaling>
        <c:delete val="0"/>
        <c:axPos val="b"/>
        <c:majorTickMark val="out"/>
        <c:minorTickMark val="none"/>
        <c:tickLblPos val="nextTo"/>
        <c:txPr>
          <a:bodyPr/>
          <a:lstStyle/>
          <a:p>
            <a:pPr>
              <a:defRPr b="1"/>
            </a:pPr>
            <a:endParaRPr lang="en-US"/>
          </a:p>
        </c:txPr>
        <c:crossAx val="117514624"/>
        <c:crosses val="autoZero"/>
        <c:auto val="1"/>
        <c:lblAlgn val="ctr"/>
        <c:lblOffset val="100"/>
        <c:noMultiLvlLbl val="0"/>
      </c:catAx>
      <c:valAx>
        <c:axId val="117514624"/>
        <c:scaling>
          <c:orientation val="minMax"/>
        </c:scaling>
        <c:delete val="0"/>
        <c:axPos val="l"/>
        <c:numFmt formatCode="General" sourceLinked="1"/>
        <c:majorTickMark val="out"/>
        <c:minorTickMark val="none"/>
        <c:tickLblPos val="nextTo"/>
        <c:txPr>
          <a:bodyPr/>
          <a:lstStyle/>
          <a:p>
            <a:pPr>
              <a:defRPr b="1"/>
            </a:pPr>
            <a:endParaRPr lang="en-US"/>
          </a:p>
        </c:txPr>
        <c:crossAx val="117500544"/>
        <c:crosses val="autoZero"/>
        <c:crossBetween val="between"/>
      </c:valAx>
    </c:plotArea>
    <c:legend>
      <c:legendPos val="r"/>
      <c:overlay val="0"/>
    </c:legend>
    <c:plotVisOnly val="1"/>
    <c:dispBlanksAs val="gap"/>
    <c:showDLblsOverMax val="0"/>
  </c:chart>
  <c:externalData r:id="rId2">
    <c:autoUpdate val="0"/>
  </c:externalData>
</c:chartSpace>
</file>

<file path=ppt/diagrams/_rels/data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png"/><Relationship Id="rId5" Type="http://schemas.openxmlformats.org/officeDocument/2006/relationships/image" Target="../media/image31.jpeg"/><Relationship Id="rId4" Type="http://schemas.openxmlformats.org/officeDocument/2006/relationships/image" Target="../media/image30.jpeg"/></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jpeg"/><Relationship Id="rId1" Type="http://schemas.openxmlformats.org/officeDocument/2006/relationships/image" Target="../media/image27.png"/><Relationship Id="rId5" Type="http://schemas.openxmlformats.org/officeDocument/2006/relationships/image" Target="../media/image50.jpeg"/><Relationship Id="rId4" Type="http://schemas.openxmlformats.org/officeDocument/2006/relationships/image" Target="../media/image49.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png"/><Relationship Id="rId5" Type="http://schemas.openxmlformats.org/officeDocument/2006/relationships/image" Target="../media/image31.jpeg"/><Relationship Id="rId4" Type="http://schemas.openxmlformats.org/officeDocument/2006/relationships/image" Target="../media/image30.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jpeg"/><Relationship Id="rId1" Type="http://schemas.openxmlformats.org/officeDocument/2006/relationships/image" Target="../media/image27.png"/><Relationship Id="rId5" Type="http://schemas.openxmlformats.org/officeDocument/2006/relationships/image" Target="../media/image50.jpeg"/><Relationship Id="rId4"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63624-2105-4C9D-9B5C-59A7DC03B887}" type="doc">
      <dgm:prSet loTypeId="urn:microsoft.com/office/officeart/2005/8/layout/process1" loCatId="process" qsTypeId="urn:microsoft.com/office/officeart/2005/8/quickstyle/simple3" qsCatId="simple" csTypeId="urn:microsoft.com/office/officeart/2005/8/colors/accent2_2" csCatId="accent2" phldr="1"/>
      <dgm:spPr/>
    </dgm:pt>
    <dgm:pt modelId="{3001CB09-16B1-46D2-9BD0-DDDC6351BECC}">
      <dgm:prSet phldrT="[Text]" custT="1"/>
      <dgm:spPr/>
      <dgm:t>
        <a:bodyPr/>
        <a:lstStyle/>
        <a:p>
          <a:r>
            <a:rPr lang="en-US" sz="1600" dirty="0">
              <a:latin typeface="Calibri" panose="020F0502020204030204" pitchFamily="34" charset="0"/>
            </a:rPr>
            <a:t>For each topic, the faculty explains the concept</a:t>
          </a:r>
        </a:p>
      </dgm:t>
    </dgm:pt>
    <dgm:pt modelId="{6E1C211B-982D-4CA1-B1EE-2FEFAD86748A}" type="parTrans" cxnId="{A66081CA-C5BF-49D3-B957-8CE74C0B808D}">
      <dgm:prSet/>
      <dgm:spPr/>
      <dgm:t>
        <a:bodyPr/>
        <a:lstStyle/>
        <a:p>
          <a:endParaRPr lang="en-US"/>
        </a:p>
      </dgm:t>
    </dgm:pt>
    <dgm:pt modelId="{CAF5F019-B96E-457E-A05F-5E3973B8FB60}" type="sibTrans" cxnId="{A66081CA-C5BF-49D3-B957-8CE74C0B808D}">
      <dgm:prSet custT="1"/>
      <dgm:spPr/>
      <dgm:t>
        <a:bodyPr/>
        <a:lstStyle/>
        <a:p>
          <a:endParaRPr lang="en-US" sz="1600">
            <a:latin typeface="Calibri" panose="020F0502020204030204" pitchFamily="34" charset="0"/>
          </a:endParaRPr>
        </a:p>
      </dgm:t>
    </dgm:pt>
    <dgm:pt modelId="{35763C7D-BF85-4F00-870F-807D586D3746}">
      <dgm:prSet phldrT="[Text]" custT="1"/>
      <dgm:spPr/>
      <dgm:t>
        <a:bodyPr/>
        <a:lstStyle/>
        <a:p>
          <a:r>
            <a:rPr lang="en-US" sz="1600" dirty="0">
              <a:latin typeface="Calibri" panose="020F0502020204030204" pitchFamily="34" charset="0"/>
            </a:rPr>
            <a:t>Participants attempt multiple choice questions</a:t>
          </a:r>
        </a:p>
      </dgm:t>
    </dgm:pt>
    <dgm:pt modelId="{9B1AB85B-9B29-49A1-B0EF-FF0005782573}" type="parTrans" cxnId="{4032BCC6-8A2F-460F-9E72-A6EF2443E709}">
      <dgm:prSet/>
      <dgm:spPr/>
      <dgm:t>
        <a:bodyPr/>
        <a:lstStyle/>
        <a:p>
          <a:endParaRPr lang="en-US"/>
        </a:p>
      </dgm:t>
    </dgm:pt>
    <dgm:pt modelId="{AA26C33E-08EB-47DB-A1F8-8435FA8F8ADB}" type="sibTrans" cxnId="{4032BCC6-8A2F-460F-9E72-A6EF2443E709}">
      <dgm:prSet custT="1"/>
      <dgm:spPr/>
      <dgm:t>
        <a:bodyPr/>
        <a:lstStyle/>
        <a:p>
          <a:endParaRPr lang="en-US" sz="1600">
            <a:latin typeface="Calibri" panose="020F0502020204030204" pitchFamily="34" charset="0"/>
          </a:endParaRPr>
        </a:p>
      </dgm:t>
    </dgm:pt>
    <dgm:pt modelId="{A6179908-7ABD-4E3F-921D-31D4B7F0BED2}">
      <dgm:prSet phldrT="[Text]" custT="1"/>
      <dgm:spPr/>
      <dgm:t>
        <a:bodyPr/>
        <a:lstStyle/>
        <a:p>
          <a:r>
            <a:rPr lang="en-IN" sz="1600" dirty="0">
              <a:latin typeface="Calibri" panose="020F0502020204030204" pitchFamily="34" charset="0"/>
            </a:rPr>
            <a:t>Participants ask questions and have discussion with the faculty</a:t>
          </a:r>
          <a:endParaRPr lang="en-US" sz="1600" dirty="0">
            <a:latin typeface="Calibri" panose="020F0502020204030204" pitchFamily="34" charset="0"/>
          </a:endParaRPr>
        </a:p>
      </dgm:t>
    </dgm:pt>
    <dgm:pt modelId="{A8149030-3857-4A50-8C55-BEA25C2C8C8E}" type="parTrans" cxnId="{D74286A8-A33F-40E3-9BC1-84056D4A7A9D}">
      <dgm:prSet/>
      <dgm:spPr/>
      <dgm:t>
        <a:bodyPr/>
        <a:lstStyle/>
        <a:p>
          <a:endParaRPr lang="en-US"/>
        </a:p>
      </dgm:t>
    </dgm:pt>
    <dgm:pt modelId="{BF845F0C-0967-4324-9A82-A19661D2224F}" type="sibTrans" cxnId="{D74286A8-A33F-40E3-9BC1-84056D4A7A9D}">
      <dgm:prSet/>
      <dgm:spPr/>
      <dgm:t>
        <a:bodyPr/>
        <a:lstStyle/>
        <a:p>
          <a:endParaRPr lang="en-US"/>
        </a:p>
      </dgm:t>
    </dgm:pt>
    <dgm:pt modelId="{CAB424A3-A216-4531-87DA-9A4B2D603C1A}" type="pres">
      <dgm:prSet presAssocID="{9BE63624-2105-4C9D-9B5C-59A7DC03B887}" presName="Name0" presStyleCnt="0">
        <dgm:presLayoutVars>
          <dgm:dir/>
          <dgm:resizeHandles val="exact"/>
        </dgm:presLayoutVars>
      </dgm:prSet>
      <dgm:spPr/>
    </dgm:pt>
    <dgm:pt modelId="{D809CBE3-C7F8-4FF7-8952-4E0DFCCE1BEC}" type="pres">
      <dgm:prSet presAssocID="{3001CB09-16B1-46D2-9BD0-DDDC6351BECC}" presName="node" presStyleLbl="node1" presStyleIdx="0" presStyleCnt="3">
        <dgm:presLayoutVars>
          <dgm:bulletEnabled val="1"/>
        </dgm:presLayoutVars>
      </dgm:prSet>
      <dgm:spPr/>
    </dgm:pt>
    <dgm:pt modelId="{DF716B75-58BA-4D15-B86C-DE8A3C97B6CF}" type="pres">
      <dgm:prSet presAssocID="{CAF5F019-B96E-457E-A05F-5E3973B8FB60}" presName="sibTrans" presStyleLbl="sibTrans2D1" presStyleIdx="0" presStyleCnt="2"/>
      <dgm:spPr/>
    </dgm:pt>
    <dgm:pt modelId="{FAA80D1E-2E90-4D60-9734-275801F2F3E7}" type="pres">
      <dgm:prSet presAssocID="{CAF5F019-B96E-457E-A05F-5E3973B8FB60}" presName="connectorText" presStyleLbl="sibTrans2D1" presStyleIdx="0" presStyleCnt="2"/>
      <dgm:spPr/>
    </dgm:pt>
    <dgm:pt modelId="{E400134A-CA24-418A-8AA9-A8B729415338}" type="pres">
      <dgm:prSet presAssocID="{35763C7D-BF85-4F00-870F-807D586D3746}" presName="node" presStyleLbl="node1" presStyleIdx="1" presStyleCnt="3">
        <dgm:presLayoutVars>
          <dgm:bulletEnabled val="1"/>
        </dgm:presLayoutVars>
      </dgm:prSet>
      <dgm:spPr/>
    </dgm:pt>
    <dgm:pt modelId="{B86DFA92-E7BC-4DD1-AE80-AADE48D45060}" type="pres">
      <dgm:prSet presAssocID="{AA26C33E-08EB-47DB-A1F8-8435FA8F8ADB}" presName="sibTrans" presStyleLbl="sibTrans2D1" presStyleIdx="1" presStyleCnt="2"/>
      <dgm:spPr/>
    </dgm:pt>
    <dgm:pt modelId="{098DA89B-EBF5-4147-861B-180EC237FAC2}" type="pres">
      <dgm:prSet presAssocID="{AA26C33E-08EB-47DB-A1F8-8435FA8F8ADB}" presName="connectorText" presStyleLbl="sibTrans2D1" presStyleIdx="1" presStyleCnt="2"/>
      <dgm:spPr/>
    </dgm:pt>
    <dgm:pt modelId="{48CB3CA7-3BBF-41EC-9C66-690EA039F3F1}" type="pres">
      <dgm:prSet presAssocID="{A6179908-7ABD-4E3F-921D-31D4B7F0BED2}" presName="node" presStyleLbl="node1" presStyleIdx="2" presStyleCnt="3">
        <dgm:presLayoutVars>
          <dgm:bulletEnabled val="1"/>
        </dgm:presLayoutVars>
      </dgm:prSet>
      <dgm:spPr/>
    </dgm:pt>
  </dgm:ptLst>
  <dgm:cxnLst>
    <dgm:cxn modelId="{D2818E33-EE04-4CDF-AE8A-5E13609D8482}" type="presOf" srcId="{AA26C33E-08EB-47DB-A1F8-8435FA8F8ADB}" destId="{098DA89B-EBF5-4147-861B-180EC237FAC2}" srcOrd="1" destOrd="0" presId="urn:microsoft.com/office/officeart/2005/8/layout/process1"/>
    <dgm:cxn modelId="{4F2D9D67-A2F3-4F9F-B082-0C47B41690EE}" type="presOf" srcId="{35763C7D-BF85-4F00-870F-807D586D3746}" destId="{E400134A-CA24-418A-8AA9-A8B729415338}" srcOrd="0" destOrd="0" presId="urn:microsoft.com/office/officeart/2005/8/layout/process1"/>
    <dgm:cxn modelId="{F137E875-5C0F-4C8E-BC86-3BE058EB95F6}" type="presOf" srcId="{CAF5F019-B96E-457E-A05F-5E3973B8FB60}" destId="{DF716B75-58BA-4D15-B86C-DE8A3C97B6CF}" srcOrd="0" destOrd="0" presId="urn:microsoft.com/office/officeart/2005/8/layout/process1"/>
    <dgm:cxn modelId="{51C75356-5A9F-4B71-AFDA-E99E59745272}" type="presOf" srcId="{3001CB09-16B1-46D2-9BD0-DDDC6351BECC}" destId="{D809CBE3-C7F8-4FF7-8952-4E0DFCCE1BEC}" srcOrd="0" destOrd="0" presId="urn:microsoft.com/office/officeart/2005/8/layout/process1"/>
    <dgm:cxn modelId="{D74286A8-A33F-40E3-9BC1-84056D4A7A9D}" srcId="{9BE63624-2105-4C9D-9B5C-59A7DC03B887}" destId="{A6179908-7ABD-4E3F-921D-31D4B7F0BED2}" srcOrd="2" destOrd="0" parTransId="{A8149030-3857-4A50-8C55-BEA25C2C8C8E}" sibTransId="{BF845F0C-0967-4324-9A82-A19661D2224F}"/>
    <dgm:cxn modelId="{331ED4B7-D94E-413B-A3B4-E3349D038B28}" type="presOf" srcId="{AA26C33E-08EB-47DB-A1F8-8435FA8F8ADB}" destId="{B86DFA92-E7BC-4DD1-AE80-AADE48D45060}" srcOrd="0" destOrd="0" presId="urn:microsoft.com/office/officeart/2005/8/layout/process1"/>
    <dgm:cxn modelId="{4032BCC6-8A2F-460F-9E72-A6EF2443E709}" srcId="{9BE63624-2105-4C9D-9B5C-59A7DC03B887}" destId="{35763C7D-BF85-4F00-870F-807D586D3746}" srcOrd="1" destOrd="0" parTransId="{9B1AB85B-9B29-49A1-B0EF-FF0005782573}" sibTransId="{AA26C33E-08EB-47DB-A1F8-8435FA8F8ADB}"/>
    <dgm:cxn modelId="{A66081CA-C5BF-49D3-B957-8CE74C0B808D}" srcId="{9BE63624-2105-4C9D-9B5C-59A7DC03B887}" destId="{3001CB09-16B1-46D2-9BD0-DDDC6351BECC}" srcOrd="0" destOrd="0" parTransId="{6E1C211B-982D-4CA1-B1EE-2FEFAD86748A}" sibTransId="{CAF5F019-B96E-457E-A05F-5E3973B8FB60}"/>
    <dgm:cxn modelId="{2BD2A0CD-E285-42FD-A457-EECACA5A6923}" type="presOf" srcId="{CAF5F019-B96E-457E-A05F-5E3973B8FB60}" destId="{FAA80D1E-2E90-4D60-9734-275801F2F3E7}" srcOrd="1" destOrd="0" presId="urn:microsoft.com/office/officeart/2005/8/layout/process1"/>
    <dgm:cxn modelId="{473165E9-349A-4147-9E56-3FB3FDF79590}" type="presOf" srcId="{9BE63624-2105-4C9D-9B5C-59A7DC03B887}" destId="{CAB424A3-A216-4531-87DA-9A4B2D603C1A}" srcOrd="0" destOrd="0" presId="urn:microsoft.com/office/officeart/2005/8/layout/process1"/>
    <dgm:cxn modelId="{CDFFD2EA-C435-4007-9174-61758D65F596}" type="presOf" srcId="{A6179908-7ABD-4E3F-921D-31D4B7F0BED2}" destId="{48CB3CA7-3BBF-41EC-9C66-690EA039F3F1}" srcOrd="0" destOrd="0" presId="urn:microsoft.com/office/officeart/2005/8/layout/process1"/>
    <dgm:cxn modelId="{550D9287-597D-418F-8A23-44D5B4A4D421}" type="presParOf" srcId="{CAB424A3-A216-4531-87DA-9A4B2D603C1A}" destId="{D809CBE3-C7F8-4FF7-8952-4E0DFCCE1BEC}" srcOrd="0" destOrd="0" presId="urn:microsoft.com/office/officeart/2005/8/layout/process1"/>
    <dgm:cxn modelId="{CE7BA12A-4F5F-4411-93C8-5591663B2CF4}" type="presParOf" srcId="{CAB424A3-A216-4531-87DA-9A4B2D603C1A}" destId="{DF716B75-58BA-4D15-B86C-DE8A3C97B6CF}" srcOrd="1" destOrd="0" presId="urn:microsoft.com/office/officeart/2005/8/layout/process1"/>
    <dgm:cxn modelId="{698AF9A7-03E8-43CA-AC5E-562E53A1BBE1}" type="presParOf" srcId="{DF716B75-58BA-4D15-B86C-DE8A3C97B6CF}" destId="{FAA80D1E-2E90-4D60-9734-275801F2F3E7}" srcOrd="0" destOrd="0" presId="urn:microsoft.com/office/officeart/2005/8/layout/process1"/>
    <dgm:cxn modelId="{C8A90454-1549-4C47-BE57-8B3D9C2C61C1}" type="presParOf" srcId="{CAB424A3-A216-4531-87DA-9A4B2D603C1A}" destId="{E400134A-CA24-418A-8AA9-A8B729415338}" srcOrd="2" destOrd="0" presId="urn:microsoft.com/office/officeart/2005/8/layout/process1"/>
    <dgm:cxn modelId="{BC029C3E-F881-453D-B32B-85649EEF8661}" type="presParOf" srcId="{CAB424A3-A216-4531-87DA-9A4B2D603C1A}" destId="{B86DFA92-E7BC-4DD1-AE80-AADE48D45060}" srcOrd="3" destOrd="0" presId="urn:microsoft.com/office/officeart/2005/8/layout/process1"/>
    <dgm:cxn modelId="{3E6C3513-297F-4DB4-9BFF-473CB032DF12}" type="presParOf" srcId="{B86DFA92-E7BC-4DD1-AE80-AADE48D45060}" destId="{098DA89B-EBF5-4147-861B-180EC237FAC2}" srcOrd="0" destOrd="0" presId="urn:microsoft.com/office/officeart/2005/8/layout/process1"/>
    <dgm:cxn modelId="{F5390E0E-1403-40C6-9A39-27A2BBA9A657}" type="presParOf" srcId="{CAB424A3-A216-4531-87DA-9A4B2D603C1A}" destId="{48CB3CA7-3BBF-41EC-9C66-690EA039F3F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DD4B57-6543-425E-BAEA-D63E87A0798F}" type="doc">
      <dgm:prSet loTypeId="urn:microsoft.com/office/officeart/2005/8/layout/cycle1" loCatId="cycle" qsTypeId="urn:microsoft.com/office/officeart/2005/8/quickstyle/simple2" qsCatId="simple" csTypeId="urn:microsoft.com/office/officeart/2005/8/colors/accent6_1" csCatId="accent6" phldr="1"/>
      <dgm:spPr/>
      <dgm:t>
        <a:bodyPr/>
        <a:lstStyle/>
        <a:p>
          <a:endParaRPr lang="en-IN"/>
        </a:p>
      </dgm:t>
    </dgm:pt>
    <dgm:pt modelId="{BD93EAEA-9AA9-4869-A915-1466F5C174C0}">
      <dgm:prSet phldrT="[Text]" custT="1"/>
      <dgm:spPr/>
      <dgm:t>
        <a:bodyPr/>
        <a:lstStyle/>
        <a:p>
          <a:r>
            <a:rPr lang="en-US" sz="1600" b="1" dirty="0">
              <a:latin typeface="Calibri" panose="020F0502020204030204" pitchFamily="34" charset="0"/>
            </a:rPr>
            <a:t>Assess</a:t>
          </a:r>
          <a:endParaRPr lang="en-IN" sz="1600" b="1" dirty="0">
            <a:latin typeface="Calibri" panose="020F0502020204030204" pitchFamily="34" charset="0"/>
          </a:endParaRPr>
        </a:p>
      </dgm:t>
    </dgm:pt>
    <dgm:pt modelId="{AC334FF3-9837-4A63-8EC8-3A8462EBFF25}" type="parTrans" cxnId="{3EC71113-7A7B-4DF0-A277-95971597C1F7}">
      <dgm:prSet/>
      <dgm:spPr/>
      <dgm:t>
        <a:bodyPr/>
        <a:lstStyle/>
        <a:p>
          <a:endParaRPr lang="en-IN"/>
        </a:p>
      </dgm:t>
    </dgm:pt>
    <dgm:pt modelId="{9B6DD4F4-0778-4C43-A0B7-1D5BEB6B9307}" type="sibTrans" cxnId="{3EC71113-7A7B-4DF0-A277-95971597C1F7}">
      <dgm:prSet/>
      <dgm:spPr/>
      <dgm:t>
        <a:bodyPr/>
        <a:lstStyle/>
        <a:p>
          <a:endParaRPr lang="en-IN" sz="1600">
            <a:latin typeface="Calibri" panose="020F0502020204030204" pitchFamily="34" charset="0"/>
          </a:endParaRPr>
        </a:p>
      </dgm:t>
    </dgm:pt>
    <dgm:pt modelId="{E4F9D73A-8EB9-435A-8F96-535E4DB6673D}">
      <dgm:prSet phldrT="[Text]" custT="1"/>
      <dgm:spPr/>
      <dgm:t>
        <a:bodyPr/>
        <a:lstStyle/>
        <a:p>
          <a:r>
            <a:rPr lang="en-US" sz="1600" b="1" dirty="0">
              <a:latin typeface="Calibri" panose="020F0502020204030204" pitchFamily="34" charset="0"/>
            </a:rPr>
            <a:t>Prioritize</a:t>
          </a:r>
          <a:endParaRPr lang="en-IN" sz="1600" b="1" dirty="0">
            <a:latin typeface="Calibri" panose="020F0502020204030204" pitchFamily="34" charset="0"/>
          </a:endParaRPr>
        </a:p>
      </dgm:t>
    </dgm:pt>
    <dgm:pt modelId="{56C515A4-3F3F-48AD-A7A7-5B141D6E8C54}" type="parTrans" cxnId="{27B8CD14-9C8B-419B-80AE-76D5CF57937B}">
      <dgm:prSet/>
      <dgm:spPr/>
      <dgm:t>
        <a:bodyPr/>
        <a:lstStyle/>
        <a:p>
          <a:endParaRPr lang="en-IN"/>
        </a:p>
      </dgm:t>
    </dgm:pt>
    <dgm:pt modelId="{0EE44E15-0BEE-403E-81DD-34B1082EE9FC}" type="sibTrans" cxnId="{27B8CD14-9C8B-419B-80AE-76D5CF57937B}">
      <dgm:prSet/>
      <dgm:spPr/>
      <dgm:t>
        <a:bodyPr/>
        <a:lstStyle/>
        <a:p>
          <a:endParaRPr lang="en-IN" sz="1600">
            <a:latin typeface="Calibri" panose="020F0502020204030204" pitchFamily="34" charset="0"/>
          </a:endParaRPr>
        </a:p>
      </dgm:t>
    </dgm:pt>
    <dgm:pt modelId="{FF091C47-25E0-4C3E-8B5D-8488E8EB4C54}">
      <dgm:prSet phldrT="[Text]" custT="1"/>
      <dgm:spPr/>
      <dgm:t>
        <a:bodyPr/>
        <a:lstStyle/>
        <a:p>
          <a:r>
            <a:rPr lang="en-US" sz="1600" b="1" dirty="0">
              <a:latin typeface="Calibri" panose="020F0502020204030204" pitchFamily="34" charset="0"/>
            </a:rPr>
            <a:t>Mitigate</a:t>
          </a:r>
          <a:endParaRPr lang="en-IN" sz="1600" b="1" dirty="0">
            <a:latin typeface="Calibri" panose="020F0502020204030204" pitchFamily="34" charset="0"/>
          </a:endParaRPr>
        </a:p>
      </dgm:t>
    </dgm:pt>
    <dgm:pt modelId="{B159B7C8-7A7E-40A1-9F92-0A82F3FD44AE}" type="parTrans" cxnId="{CAD90FD8-8DE1-4E93-99A3-84A8206BD092}">
      <dgm:prSet/>
      <dgm:spPr/>
      <dgm:t>
        <a:bodyPr/>
        <a:lstStyle/>
        <a:p>
          <a:endParaRPr lang="en-IN"/>
        </a:p>
      </dgm:t>
    </dgm:pt>
    <dgm:pt modelId="{C99525F5-1207-4DE4-AF7C-B451A0AC69FE}" type="sibTrans" cxnId="{CAD90FD8-8DE1-4E93-99A3-84A8206BD092}">
      <dgm:prSet/>
      <dgm:spPr/>
      <dgm:t>
        <a:bodyPr/>
        <a:lstStyle/>
        <a:p>
          <a:endParaRPr lang="en-IN" sz="1600">
            <a:latin typeface="Calibri" panose="020F0502020204030204" pitchFamily="34" charset="0"/>
          </a:endParaRPr>
        </a:p>
      </dgm:t>
    </dgm:pt>
    <dgm:pt modelId="{69EA4DE9-75FA-4111-968A-0245F7BDC488}">
      <dgm:prSet phldrT="[Text]" custT="1"/>
      <dgm:spPr/>
      <dgm:t>
        <a:bodyPr/>
        <a:lstStyle/>
        <a:p>
          <a:r>
            <a:rPr lang="en-US" sz="1600" b="1" dirty="0">
              <a:latin typeface="Calibri" panose="020F0502020204030204" pitchFamily="34" charset="0"/>
            </a:rPr>
            <a:t>Identify</a:t>
          </a:r>
          <a:endParaRPr lang="en-IN" sz="1600" b="1" dirty="0">
            <a:latin typeface="Calibri" panose="020F0502020204030204" pitchFamily="34" charset="0"/>
          </a:endParaRPr>
        </a:p>
      </dgm:t>
    </dgm:pt>
    <dgm:pt modelId="{FDAC36F7-06A4-42B5-BBEB-2C7BB5B959E5}" type="parTrans" cxnId="{EA6A0999-430E-4FC5-BCB6-5BB4EF910CE5}">
      <dgm:prSet/>
      <dgm:spPr/>
      <dgm:t>
        <a:bodyPr/>
        <a:lstStyle/>
        <a:p>
          <a:endParaRPr lang="en-IN"/>
        </a:p>
      </dgm:t>
    </dgm:pt>
    <dgm:pt modelId="{808A116E-0740-4C00-BCA5-CA812AFAD2E9}" type="sibTrans" cxnId="{EA6A0999-430E-4FC5-BCB6-5BB4EF910CE5}">
      <dgm:prSet/>
      <dgm:spPr/>
      <dgm:t>
        <a:bodyPr/>
        <a:lstStyle/>
        <a:p>
          <a:endParaRPr lang="en-IN" sz="1600">
            <a:latin typeface="Calibri" panose="020F0502020204030204" pitchFamily="34" charset="0"/>
          </a:endParaRPr>
        </a:p>
      </dgm:t>
    </dgm:pt>
    <dgm:pt modelId="{087F2F91-6220-450E-8C9C-9F864DF24929}" type="pres">
      <dgm:prSet presAssocID="{5EDD4B57-6543-425E-BAEA-D63E87A0798F}" presName="cycle" presStyleCnt="0">
        <dgm:presLayoutVars>
          <dgm:dir/>
          <dgm:resizeHandles val="exact"/>
        </dgm:presLayoutVars>
      </dgm:prSet>
      <dgm:spPr/>
    </dgm:pt>
    <dgm:pt modelId="{08620DA9-0865-4FAD-8BD7-B4384FA3091C}" type="pres">
      <dgm:prSet presAssocID="{BD93EAEA-9AA9-4869-A915-1466F5C174C0}" presName="dummy" presStyleCnt="0"/>
      <dgm:spPr/>
    </dgm:pt>
    <dgm:pt modelId="{9F38A0DD-B390-48C3-AA03-54DECFB1B100}" type="pres">
      <dgm:prSet presAssocID="{BD93EAEA-9AA9-4869-A915-1466F5C174C0}" presName="node" presStyleLbl="revTx" presStyleIdx="0" presStyleCnt="4">
        <dgm:presLayoutVars>
          <dgm:bulletEnabled val="1"/>
        </dgm:presLayoutVars>
      </dgm:prSet>
      <dgm:spPr/>
    </dgm:pt>
    <dgm:pt modelId="{8C7D9BFC-0AC9-4300-B24B-56FF4ED18D37}" type="pres">
      <dgm:prSet presAssocID="{9B6DD4F4-0778-4C43-A0B7-1D5BEB6B9307}" presName="sibTrans" presStyleLbl="node1" presStyleIdx="0" presStyleCnt="4"/>
      <dgm:spPr/>
    </dgm:pt>
    <dgm:pt modelId="{C44C556A-8750-4C21-B114-4EFFF6FF36B7}" type="pres">
      <dgm:prSet presAssocID="{E4F9D73A-8EB9-435A-8F96-535E4DB6673D}" presName="dummy" presStyleCnt="0"/>
      <dgm:spPr/>
    </dgm:pt>
    <dgm:pt modelId="{205A3C3B-BCB0-495D-86E2-6E82FFAC4346}" type="pres">
      <dgm:prSet presAssocID="{E4F9D73A-8EB9-435A-8F96-535E4DB6673D}" presName="node" presStyleLbl="revTx" presStyleIdx="1" presStyleCnt="4">
        <dgm:presLayoutVars>
          <dgm:bulletEnabled val="1"/>
        </dgm:presLayoutVars>
      </dgm:prSet>
      <dgm:spPr/>
    </dgm:pt>
    <dgm:pt modelId="{34F08613-2D72-4E16-9C56-EC9AFA4A3C59}" type="pres">
      <dgm:prSet presAssocID="{0EE44E15-0BEE-403E-81DD-34B1082EE9FC}" presName="sibTrans" presStyleLbl="node1" presStyleIdx="1" presStyleCnt="4"/>
      <dgm:spPr/>
    </dgm:pt>
    <dgm:pt modelId="{0AFD0D89-666C-4BC5-8C11-FCA58EE231B3}" type="pres">
      <dgm:prSet presAssocID="{FF091C47-25E0-4C3E-8B5D-8488E8EB4C54}" presName="dummy" presStyleCnt="0"/>
      <dgm:spPr/>
    </dgm:pt>
    <dgm:pt modelId="{2933F064-CA39-436E-9162-8DD0C3D937B9}" type="pres">
      <dgm:prSet presAssocID="{FF091C47-25E0-4C3E-8B5D-8488E8EB4C54}" presName="node" presStyleLbl="revTx" presStyleIdx="2" presStyleCnt="4">
        <dgm:presLayoutVars>
          <dgm:bulletEnabled val="1"/>
        </dgm:presLayoutVars>
      </dgm:prSet>
      <dgm:spPr/>
    </dgm:pt>
    <dgm:pt modelId="{94493CF4-171F-47CA-A079-6390DB391C4A}" type="pres">
      <dgm:prSet presAssocID="{C99525F5-1207-4DE4-AF7C-B451A0AC69FE}" presName="sibTrans" presStyleLbl="node1" presStyleIdx="2" presStyleCnt="4"/>
      <dgm:spPr/>
    </dgm:pt>
    <dgm:pt modelId="{53499429-002F-4DF4-BB78-536B1E8CAF40}" type="pres">
      <dgm:prSet presAssocID="{69EA4DE9-75FA-4111-968A-0245F7BDC488}" presName="dummy" presStyleCnt="0"/>
      <dgm:spPr/>
    </dgm:pt>
    <dgm:pt modelId="{7159A928-FD72-41E3-95F0-1915403865BD}" type="pres">
      <dgm:prSet presAssocID="{69EA4DE9-75FA-4111-968A-0245F7BDC488}" presName="node" presStyleLbl="revTx" presStyleIdx="3" presStyleCnt="4">
        <dgm:presLayoutVars>
          <dgm:bulletEnabled val="1"/>
        </dgm:presLayoutVars>
      </dgm:prSet>
      <dgm:spPr/>
    </dgm:pt>
    <dgm:pt modelId="{0735CE8F-6323-444F-B08A-22F59C4EAE57}" type="pres">
      <dgm:prSet presAssocID="{808A116E-0740-4C00-BCA5-CA812AFAD2E9}" presName="sibTrans" presStyleLbl="node1" presStyleIdx="3" presStyleCnt="4"/>
      <dgm:spPr/>
    </dgm:pt>
  </dgm:ptLst>
  <dgm:cxnLst>
    <dgm:cxn modelId="{C7C0A50A-041B-4195-B505-DDDBE5ED48B9}" type="presOf" srcId="{69EA4DE9-75FA-4111-968A-0245F7BDC488}" destId="{7159A928-FD72-41E3-95F0-1915403865BD}" srcOrd="0" destOrd="0" presId="urn:microsoft.com/office/officeart/2005/8/layout/cycle1"/>
    <dgm:cxn modelId="{3EC71113-7A7B-4DF0-A277-95971597C1F7}" srcId="{5EDD4B57-6543-425E-BAEA-D63E87A0798F}" destId="{BD93EAEA-9AA9-4869-A915-1466F5C174C0}" srcOrd="0" destOrd="0" parTransId="{AC334FF3-9837-4A63-8EC8-3A8462EBFF25}" sibTransId="{9B6DD4F4-0778-4C43-A0B7-1D5BEB6B9307}"/>
    <dgm:cxn modelId="{27B8CD14-9C8B-419B-80AE-76D5CF57937B}" srcId="{5EDD4B57-6543-425E-BAEA-D63E87A0798F}" destId="{E4F9D73A-8EB9-435A-8F96-535E4DB6673D}" srcOrd="1" destOrd="0" parTransId="{56C515A4-3F3F-48AD-A7A7-5B141D6E8C54}" sibTransId="{0EE44E15-0BEE-403E-81DD-34B1082EE9FC}"/>
    <dgm:cxn modelId="{6E837063-4628-47E7-8FFD-56DAE777FA32}" type="presOf" srcId="{FF091C47-25E0-4C3E-8B5D-8488E8EB4C54}" destId="{2933F064-CA39-436E-9162-8DD0C3D937B9}" srcOrd="0" destOrd="0" presId="urn:microsoft.com/office/officeart/2005/8/layout/cycle1"/>
    <dgm:cxn modelId="{F8982B46-A72E-4BB0-A2DA-F2B1FFAA3044}" type="presOf" srcId="{C99525F5-1207-4DE4-AF7C-B451A0AC69FE}" destId="{94493CF4-171F-47CA-A079-6390DB391C4A}" srcOrd="0" destOrd="0" presId="urn:microsoft.com/office/officeart/2005/8/layout/cycle1"/>
    <dgm:cxn modelId="{45B27046-D6B8-420F-B377-EF3EA8366744}" type="presOf" srcId="{E4F9D73A-8EB9-435A-8F96-535E4DB6673D}" destId="{205A3C3B-BCB0-495D-86E2-6E82FFAC4346}" srcOrd="0" destOrd="0" presId="urn:microsoft.com/office/officeart/2005/8/layout/cycle1"/>
    <dgm:cxn modelId="{EBD48281-6238-4BFF-A922-23D1948C1F94}" type="presOf" srcId="{0EE44E15-0BEE-403E-81DD-34B1082EE9FC}" destId="{34F08613-2D72-4E16-9C56-EC9AFA4A3C59}" srcOrd="0" destOrd="0" presId="urn:microsoft.com/office/officeart/2005/8/layout/cycle1"/>
    <dgm:cxn modelId="{F6FE6A94-CB97-41BA-966D-7C3454AB3403}" type="presOf" srcId="{5EDD4B57-6543-425E-BAEA-D63E87A0798F}" destId="{087F2F91-6220-450E-8C9C-9F864DF24929}" srcOrd="0" destOrd="0" presId="urn:microsoft.com/office/officeart/2005/8/layout/cycle1"/>
    <dgm:cxn modelId="{EA6A0999-430E-4FC5-BCB6-5BB4EF910CE5}" srcId="{5EDD4B57-6543-425E-BAEA-D63E87A0798F}" destId="{69EA4DE9-75FA-4111-968A-0245F7BDC488}" srcOrd="3" destOrd="0" parTransId="{FDAC36F7-06A4-42B5-BBEB-2C7BB5B959E5}" sibTransId="{808A116E-0740-4C00-BCA5-CA812AFAD2E9}"/>
    <dgm:cxn modelId="{CAD90FD8-8DE1-4E93-99A3-84A8206BD092}" srcId="{5EDD4B57-6543-425E-BAEA-D63E87A0798F}" destId="{FF091C47-25E0-4C3E-8B5D-8488E8EB4C54}" srcOrd="2" destOrd="0" parTransId="{B159B7C8-7A7E-40A1-9F92-0A82F3FD44AE}" sibTransId="{C99525F5-1207-4DE4-AF7C-B451A0AC69FE}"/>
    <dgm:cxn modelId="{980A4BF6-5A8F-4B39-90E3-F8F725BC9B5B}" type="presOf" srcId="{9B6DD4F4-0778-4C43-A0B7-1D5BEB6B9307}" destId="{8C7D9BFC-0AC9-4300-B24B-56FF4ED18D37}" srcOrd="0" destOrd="0" presId="urn:microsoft.com/office/officeart/2005/8/layout/cycle1"/>
    <dgm:cxn modelId="{994AC4F9-D479-4F3F-A7A0-93FD072E8AC1}" type="presOf" srcId="{808A116E-0740-4C00-BCA5-CA812AFAD2E9}" destId="{0735CE8F-6323-444F-B08A-22F59C4EAE57}" srcOrd="0" destOrd="0" presId="urn:microsoft.com/office/officeart/2005/8/layout/cycle1"/>
    <dgm:cxn modelId="{CB5934FE-8E45-47F0-B5A5-5403B8E57A45}" type="presOf" srcId="{BD93EAEA-9AA9-4869-A915-1466F5C174C0}" destId="{9F38A0DD-B390-48C3-AA03-54DECFB1B100}" srcOrd="0" destOrd="0" presId="urn:microsoft.com/office/officeart/2005/8/layout/cycle1"/>
    <dgm:cxn modelId="{1DEA1471-1E86-415D-A4C3-34A185024BB3}" type="presParOf" srcId="{087F2F91-6220-450E-8C9C-9F864DF24929}" destId="{08620DA9-0865-4FAD-8BD7-B4384FA3091C}" srcOrd="0" destOrd="0" presId="urn:microsoft.com/office/officeart/2005/8/layout/cycle1"/>
    <dgm:cxn modelId="{9058BF85-A937-4250-85D1-3B6280E865B7}" type="presParOf" srcId="{087F2F91-6220-450E-8C9C-9F864DF24929}" destId="{9F38A0DD-B390-48C3-AA03-54DECFB1B100}" srcOrd="1" destOrd="0" presId="urn:microsoft.com/office/officeart/2005/8/layout/cycle1"/>
    <dgm:cxn modelId="{F2B10551-D321-4A0B-9340-89BC683076CF}" type="presParOf" srcId="{087F2F91-6220-450E-8C9C-9F864DF24929}" destId="{8C7D9BFC-0AC9-4300-B24B-56FF4ED18D37}" srcOrd="2" destOrd="0" presId="urn:microsoft.com/office/officeart/2005/8/layout/cycle1"/>
    <dgm:cxn modelId="{768C3783-A417-4825-9F8A-348184A0D7B0}" type="presParOf" srcId="{087F2F91-6220-450E-8C9C-9F864DF24929}" destId="{C44C556A-8750-4C21-B114-4EFFF6FF36B7}" srcOrd="3" destOrd="0" presId="urn:microsoft.com/office/officeart/2005/8/layout/cycle1"/>
    <dgm:cxn modelId="{873F5942-04DC-4822-89BA-7950168BDCD3}" type="presParOf" srcId="{087F2F91-6220-450E-8C9C-9F864DF24929}" destId="{205A3C3B-BCB0-495D-86E2-6E82FFAC4346}" srcOrd="4" destOrd="0" presId="urn:microsoft.com/office/officeart/2005/8/layout/cycle1"/>
    <dgm:cxn modelId="{C6ABF065-8195-4340-A6DF-AB6D72123D07}" type="presParOf" srcId="{087F2F91-6220-450E-8C9C-9F864DF24929}" destId="{34F08613-2D72-4E16-9C56-EC9AFA4A3C59}" srcOrd="5" destOrd="0" presId="urn:microsoft.com/office/officeart/2005/8/layout/cycle1"/>
    <dgm:cxn modelId="{0A270457-1525-478F-B08A-2F12250F0690}" type="presParOf" srcId="{087F2F91-6220-450E-8C9C-9F864DF24929}" destId="{0AFD0D89-666C-4BC5-8C11-FCA58EE231B3}" srcOrd="6" destOrd="0" presId="urn:microsoft.com/office/officeart/2005/8/layout/cycle1"/>
    <dgm:cxn modelId="{EF913239-385F-4C8D-8967-E23BC4D3B153}" type="presParOf" srcId="{087F2F91-6220-450E-8C9C-9F864DF24929}" destId="{2933F064-CA39-436E-9162-8DD0C3D937B9}" srcOrd="7" destOrd="0" presId="urn:microsoft.com/office/officeart/2005/8/layout/cycle1"/>
    <dgm:cxn modelId="{895DE2ED-1BC0-4DB7-A646-6C76B1A982E3}" type="presParOf" srcId="{087F2F91-6220-450E-8C9C-9F864DF24929}" destId="{94493CF4-171F-47CA-A079-6390DB391C4A}" srcOrd="8" destOrd="0" presId="urn:microsoft.com/office/officeart/2005/8/layout/cycle1"/>
    <dgm:cxn modelId="{6CAB449C-A0A6-4229-A0FC-957B078148F7}" type="presParOf" srcId="{087F2F91-6220-450E-8C9C-9F864DF24929}" destId="{53499429-002F-4DF4-BB78-536B1E8CAF40}" srcOrd="9" destOrd="0" presId="urn:microsoft.com/office/officeart/2005/8/layout/cycle1"/>
    <dgm:cxn modelId="{00E3C96E-3980-4773-AD40-A873C721A482}" type="presParOf" srcId="{087F2F91-6220-450E-8C9C-9F864DF24929}" destId="{7159A928-FD72-41E3-95F0-1915403865BD}" srcOrd="10" destOrd="0" presId="urn:microsoft.com/office/officeart/2005/8/layout/cycle1"/>
    <dgm:cxn modelId="{EF3BF4C5-F606-46D8-AA0B-250C91BCD28C}" type="presParOf" srcId="{087F2F91-6220-450E-8C9C-9F864DF24929}" destId="{0735CE8F-6323-444F-B08A-22F59C4EAE5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E2249F-FEF5-4766-947D-B59674A567B0}" type="doc">
      <dgm:prSet loTypeId="urn:microsoft.com/office/officeart/2005/8/layout/hList3" loCatId="list" qsTypeId="urn:microsoft.com/office/officeart/2005/8/quickstyle/simple3" qsCatId="simple" csTypeId="urn:microsoft.com/office/officeart/2005/8/colors/accent6_2" csCatId="accent6" phldr="1"/>
      <dgm:spPr/>
      <dgm:t>
        <a:bodyPr/>
        <a:lstStyle/>
        <a:p>
          <a:endParaRPr lang="en-IN"/>
        </a:p>
      </dgm:t>
    </dgm:pt>
    <dgm:pt modelId="{8DE6FD4A-1D2C-4E71-9987-E454B0A3F6DB}">
      <dgm:prSet phldrT="[Text]" custT="1"/>
      <dgm:spPr/>
      <dgm:t>
        <a:bodyPr/>
        <a:lstStyle/>
        <a:p>
          <a:r>
            <a:rPr lang="en-US" sz="2800" dirty="0">
              <a:latin typeface="Calibri" panose="020F0502020204030204" pitchFamily="34" charset="0"/>
              <a:cs typeface="Calibri" panose="020F0502020204030204" pitchFamily="34" charset="0"/>
            </a:rPr>
            <a:t>Minimizing Risks Through Scrum</a:t>
          </a:r>
          <a:endParaRPr lang="en-IN" sz="2800" dirty="0">
            <a:latin typeface="Calibri" panose="020F0502020204030204" pitchFamily="34" charset="0"/>
            <a:cs typeface="Calibri" panose="020F0502020204030204" pitchFamily="34" charset="0"/>
          </a:endParaRPr>
        </a:p>
      </dgm:t>
    </dgm:pt>
    <dgm:pt modelId="{3074F018-DD28-463E-81FD-11ACDE98AAF7}" type="parTrans" cxnId="{9B2E2B51-2BB3-431D-9BF1-5B8F092FFC18}">
      <dgm:prSet/>
      <dgm:spPr/>
      <dgm:t>
        <a:bodyPr/>
        <a:lstStyle/>
        <a:p>
          <a:endParaRPr lang="en-IN">
            <a:latin typeface="Calibri" panose="020F0502020204030204" pitchFamily="34" charset="0"/>
            <a:cs typeface="Calibri" panose="020F0502020204030204" pitchFamily="34" charset="0"/>
          </a:endParaRPr>
        </a:p>
      </dgm:t>
    </dgm:pt>
    <dgm:pt modelId="{63FC6F83-B812-4F7B-BA4C-C36343F7542E}" type="sibTrans" cxnId="{9B2E2B51-2BB3-431D-9BF1-5B8F092FFC18}">
      <dgm:prSet/>
      <dgm:spPr/>
      <dgm:t>
        <a:bodyPr/>
        <a:lstStyle/>
        <a:p>
          <a:endParaRPr lang="en-IN">
            <a:latin typeface="Calibri" panose="020F0502020204030204" pitchFamily="34" charset="0"/>
            <a:cs typeface="Calibri" panose="020F0502020204030204" pitchFamily="34" charset="0"/>
          </a:endParaRPr>
        </a:p>
      </dgm:t>
    </dgm:pt>
    <dgm:pt modelId="{E7D96389-0AC3-44FE-9657-A02D855F4937}">
      <dgm:prSet phldrT="[Text]" custT="1"/>
      <dgm:spPr/>
      <dgm:t>
        <a:bodyPr/>
        <a:lstStyle/>
        <a:p>
          <a:r>
            <a:rPr lang="en-US" sz="1800" dirty="0">
              <a:latin typeface="Calibri" panose="020F0502020204030204" pitchFamily="34" charset="0"/>
              <a:cs typeface="Calibri" panose="020F0502020204030204" pitchFamily="34" charset="0"/>
            </a:rPr>
            <a:t>Flexibility reduces business-environment-related risk</a:t>
          </a:r>
          <a:endParaRPr lang="en-IN" sz="1800" dirty="0">
            <a:latin typeface="Calibri" panose="020F0502020204030204" pitchFamily="34" charset="0"/>
            <a:cs typeface="Calibri" panose="020F0502020204030204" pitchFamily="34" charset="0"/>
          </a:endParaRPr>
        </a:p>
      </dgm:t>
    </dgm:pt>
    <dgm:pt modelId="{01EFD01C-70BA-496A-85CC-9F9FF2AEC935}" type="parTrans" cxnId="{3E1F47D2-0AEA-40B2-89AF-5151FB0271F9}">
      <dgm:prSet/>
      <dgm:spPr/>
      <dgm:t>
        <a:bodyPr/>
        <a:lstStyle/>
        <a:p>
          <a:endParaRPr lang="en-IN">
            <a:latin typeface="Calibri" panose="020F0502020204030204" pitchFamily="34" charset="0"/>
            <a:cs typeface="Calibri" panose="020F0502020204030204" pitchFamily="34" charset="0"/>
          </a:endParaRPr>
        </a:p>
      </dgm:t>
    </dgm:pt>
    <dgm:pt modelId="{A120BA50-AC88-4439-B0ED-371FDFFF5626}" type="sibTrans" cxnId="{3E1F47D2-0AEA-40B2-89AF-5151FB0271F9}">
      <dgm:prSet/>
      <dgm:spPr/>
      <dgm:t>
        <a:bodyPr/>
        <a:lstStyle/>
        <a:p>
          <a:endParaRPr lang="en-IN">
            <a:latin typeface="Calibri" panose="020F0502020204030204" pitchFamily="34" charset="0"/>
            <a:cs typeface="Calibri" panose="020F0502020204030204" pitchFamily="34" charset="0"/>
          </a:endParaRPr>
        </a:p>
      </dgm:t>
    </dgm:pt>
    <dgm:pt modelId="{95700A96-FA63-424D-812E-D6C2F8E02ED5}">
      <dgm:prSet phldrT="[Text]" custT="1"/>
      <dgm:spPr/>
      <dgm:t>
        <a:bodyPr/>
        <a:lstStyle/>
        <a:p>
          <a:r>
            <a:rPr lang="en-US" sz="1800" dirty="0">
              <a:latin typeface="Calibri" panose="020F0502020204030204" pitchFamily="34" charset="0"/>
              <a:cs typeface="Calibri" panose="020F0502020204030204" pitchFamily="34" charset="0"/>
            </a:rPr>
            <a:t>Regular feedback reduces expectations-related risk</a:t>
          </a:r>
          <a:endParaRPr lang="en-IN" sz="1800" dirty="0">
            <a:latin typeface="Calibri" panose="020F0502020204030204" pitchFamily="34" charset="0"/>
            <a:cs typeface="Calibri" panose="020F0502020204030204" pitchFamily="34" charset="0"/>
          </a:endParaRPr>
        </a:p>
      </dgm:t>
    </dgm:pt>
    <dgm:pt modelId="{450AA6BD-FF87-4948-8C97-5AB9067A3D8E}" type="parTrans" cxnId="{68A7F4DE-78CB-41EF-B05B-86996BF4C835}">
      <dgm:prSet/>
      <dgm:spPr/>
      <dgm:t>
        <a:bodyPr/>
        <a:lstStyle/>
        <a:p>
          <a:endParaRPr lang="en-IN">
            <a:latin typeface="Calibri" panose="020F0502020204030204" pitchFamily="34" charset="0"/>
            <a:cs typeface="Calibri" panose="020F0502020204030204" pitchFamily="34" charset="0"/>
          </a:endParaRPr>
        </a:p>
      </dgm:t>
    </dgm:pt>
    <dgm:pt modelId="{471AB6F6-CAC1-4508-8F76-DCCBB0219833}" type="sibTrans" cxnId="{68A7F4DE-78CB-41EF-B05B-86996BF4C835}">
      <dgm:prSet/>
      <dgm:spPr/>
      <dgm:t>
        <a:bodyPr/>
        <a:lstStyle/>
        <a:p>
          <a:endParaRPr lang="en-IN">
            <a:latin typeface="Calibri" panose="020F0502020204030204" pitchFamily="34" charset="0"/>
            <a:cs typeface="Calibri" panose="020F0502020204030204" pitchFamily="34" charset="0"/>
          </a:endParaRPr>
        </a:p>
      </dgm:t>
    </dgm:pt>
    <dgm:pt modelId="{A831D6F8-CEDE-4EB9-A38A-0EC6C6DC46CB}">
      <dgm:prSet phldrT="[Text]" custT="1"/>
      <dgm:spPr/>
      <dgm:t>
        <a:bodyPr/>
        <a:lstStyle/>
        <a:p>
          <a:r>
            <a:rPr lang="en-US" sz="1800" dirty="0">
              <a:latin typeface="Calibri" panose="020F0502020204030204" pitchFamily="34" charset="0"/>
              <a:cs typeface="Calibri" panose="020F0502020204030204" pitchFamily="34" charset="0"/>
            </a:rPr>
            <a:t>Team ownership reduces estimation risk</a:t>
          </a:r>
          <a:endParaRPr lang="en-IN" sz="1800" dirty="0">
            <a:latin typeface="Calibri" panose="020F0502020204030204" pitchFamily="34" charset="0"/>
            <a:cs typeface="Calibri" panose="020F0502020204030204" pitchFamily="34" charset="0"/>
          </a:endParaRPr>
        </a:p>
      </dgm:t>
    </dgm:pt>
    <dgm:pt modelId="{1E2251AA-BD28-4C38-BB7A-B6B8102B97C6}" type="parTrans" cxnId="{C21049FB-F7F3-4D0D-9EA3-C82AED56AA39}">
      <dgm:prSet/>
      <dgm:spPr/>
      <dgm:t>
        <a:bodyPr/>
        <a:lstStyle/>
        <a:p>
          <a:endParaRPr lang="en-IN">
            <a:latin typeface="Calibri" panose="020F0502020204030204" pitchFamily="34" charset="0"/>
            <a:cs typeface="Calibri" panose="020F0502020204030204" pitchFamily="34" charset="0"/>
          </a:endParaRPr>
        </a:p>
      </dgm:t>
    </dgm:pt>
    <dgm:pt modelId="{8E5AE882-9EB9-4E5B-898E-D4BA10E938A6}" type="sibTrans" cxnId="{C21049FB-F7F3-4D0D-9EA3-C82AED56AA39}">
      <dgm:prSet/>
      <dgm:spPr/>
      <dgm:t>
        <a:bodyPr/>
        <a:lstStyle/>
        <a:p>
          <a:endParaRPr lang="en-IN">
            <a:latin typeface="Calibri" panose="020F0502020204030204" pitchFamily="34" charset="0"/>
            <a:cs typeface="Calibri" panose="020F0502020204030204" pitchFamily="34" charset="0"/>
          </a:endParaRPr>
        </a:p>
      </dgm:t>
    </dgm:pt>
    <dgm:pt modelId="{D164F5A7-B857-44F5-BD7D-69719122D16E}">
      <dgm:prSet phldrT="[Text]" custT="1"/>
      <dgm:spPr/>
      <dgm:t>
        <a:bodyPr/>
        <a:lstStyle/>
        <a:p>
          <a:r>
            <a:rPr lang="en-US" sz="1800" dirty="0">
              <a:latin typeface="Calibri" panose="020F0502020204030204" pitchFamily="34" charset="0"/>
              <a:cs typeface="Calibri" panose="020F0502020204030204" pitchFamily="34" charset="0"/>
            </a:rPr>
            <a:t>Transparency reduces non-detection risk</a:t>
          </a:r>
          <a:endParaRPr lang="en-IN" sz="1800" dirty="0">
            <a:latin typeface="Calibri" panose="020F0502020204030204" pitchFamily="34" charset="0"/>
            <a:cs typeface="Calibri" panose="020F0502020204030204" pitchFamily="34" charset="0"/>
          </a:endParaRPr>
        </a:p>
      </dgm:t>
    </dgm:pt>
    <dgm:pt modelId="{354AC1C2-1811-4DB3-8F58-8D4FEEA5E004}" type="parTrans" cxnId="{E993DAB3-DC9E-4576-8AEF-43386E791C53}">
      <dgm:prSet/>
      <dgm:spPr/>
      <dgm:t>
        <a:bodyPr/>
        <a:lstStyle/>
        <a:p>
          <a:endParaRPr lang="en-IN">
            <a:latin typeface="Calibri" panose="020F0502020204030204" pitchFamily="34" charset="0"/>
            <a:cs typeface="Calibri" panose="020F0502020204030204" pitchFamily="34" charset="0"/>
          </a:endParaRPr>
        </a:p>
      </dgm:t>
    </dgm:pt>
    <dgm:pt modelId="{565D82E5-8D60-4BDC-AD1A-376095D707FC}" type="sibTrans" cxnId="{E993DAB3-DC9E-4576-8AEF-43386E791C53}">
      <dgm:prSet/>
      <dgm:spPr/>
      <dgm:t>
        <a:bodyPr/>
        <a:lstStyle/>
        <a:p>
          <a:endParaRPr lang="en-IN">
            <a:latin typeface="Calibri" panose="020F0502020204030204" pitchFamily="34" charset="0"/>
            <a:cs typeface="Calibri" panose="020F0502020204030204" pitchFamily="34" charset="0"/>
          </a:endParaRPr>
        </a:p>
      </dgm:t>
    </dgm:pt>
    <dgm:pt modelId="{9344B12B-4E05-47B9-AA8E-3F732956C7A9}">
      <dgm:prSet phldrT="[Text]" custT="1"/>
      <dgm:spPr/>
      <dgm:t>
        <a:bodyPr/>
        <a:lstStyle/>
        <a:p>
          <a:r>
            <a:rPr lang="en-US" sz="1800" dirty="0">
              <a:latin typeface="Calibri" panose="020F0502020204030204" pitchFamily="34" charset="0"/>
              <a:cs typeface="Calibri" panose="020F0502020204030204" pitchFamily="34" charset="0"/>
            </a:rPr>
            <a:t>Iterative delivery reduces investment risk</a:t>
          </a:r>
          <a:endParaRPr lang="en-IN" sz="1800" dirty="0">
            <a:latin typeface="Calibri" panose="020F0502020204030204" pitchFamily="34" charset="0"/>
            <a:cs typeface="Calibri" panose="020F0502020204030204" pitchFamily="34" charset="0"/>
          </a:endParaRPr>
        </a:p>
      </dgm:t>
    </dgm:pt>
    <dgm:pt modelId="{59E55B11-B802-4CC4-9956-0A9EFC8EAD0A}" type="parTrans" cxnId="{C2D1E3A6-B0E7-4787-8C40-3AC7AF2CAC96}">
      <dgm:prSet/>
      <dgm:spPr/>
      <dgm:t>
        <a:bodyPr/>
        <a:lstStyle/>
        <a:p>
          <a:endParaRPr lang="en-IN">
            <a:latin typeface="Calibri" panose="020F0502020204030204" pitchFamily="34" charset="0"/>
            <a:cs typeface="Calibri" panose="020F0502020204030204" pitchFamily="34" charset="0"/>
          </a:endParaRPr>
        </a:p>
      </dgm:t>
    </dgm:pt>
    <dgm:pt modelId="{8B2153A9-91F4-4975-A6B3-03BC7CAA72CD}" type="sibTrans" cxnId="{C2D1E3A6-B0E7-4787-8C40-3AC7AF2CAC96}">
      <dgm:prSet/>
      <dgm:spPr/>
      <dgm:t>
        <a:bodyPr/>
        <a:lstStyle/>
        <a:p>
          <a:endParaRPr lang="en-IN">
            <a:latin typeface="Calibri" panose="020F0502020204030204" pitchFamily="34" charset="0"/>
            <a:cs typeface="Calibri" panose="020F0502020204030204" pitchFamily="34" charset="0"/>
          </a:endParaRPr>
        </a:p>
      </dgm:t>
    </dgm:pt>
    <dgm:pt modelId="{5E9A2AD3-5A5E-4D99-A747-5393D97A02CF}" type="pres">
      <dgm:prSet presAssocID="{3EE2249F-FEF5-4766-947D-B59674A567B0}" presName="composite" presStyleCnt="0">
        <dgm:presLayoutVars>
          <dgm:chMax val="1"/>
          <dgm:dir/>
          <dgm:resizeHandles val="exact"/>
        </dgm:presLayoutVars>
      </dgm:prSet>
      <dgm:spPr/>
    </dgm:pt>
    <dgm:pt modelId="{70B95993-393E-439A-8477-2C1AF77E085C}" type="pres">
      <dgm:prSet presAssocID="{8DE6FD4A-1D2C-4E71-9987-E454B0A3F6DB}" presName="roof" presStyleLbl="dkBgShp" presStyleIdx="0" presStyleCnt="2" custScaleY="63048" custLinFactNeighborY="20002"/>
      <dgm:spPr/>
    </dgm:pt>
    <dgm:pt modelId="{16992165-6C67-4480-A143-4284DDA62667}" type="pres">
      <dgm:prSet presAssocID="{8DE6FD4A-1D2C-4E71-9987-E454B0A3F6DB}" presName="pillars" presStyleCnt="0"/>
      <dgm:spPr/>
    </dgm:pt>
    <dgm:pt modelId="{32991820-3A18-4887-B3D1-112918428571}" type="pres">
      <dgm:prSet presAssocID="{8DE6FD4A-1D2C-4E71-9987-E454B0A3F6DB}" presName="pillar1" presStyleLbl="node1" presStyleIdx="0" presStyleCnt="5">
        <dgm:presLayoutVars>
          <dgm:bulletEnabled val="1"/>
        </dgm:presLayoutVars>
      </dgm:prSet>
      <dgm:spPr/>
    </dgm:pt>
    <dgm:pt modelId="{83F095C6-B3B2-4AF4-BE3D-79C157405CBC}" type="pres">
      <dgm:prSet presAssocID="{95700A96-FA63-424D-812E-D6C2F8E02ED5}" presName="pillarX" presStyleLbl="node1" presStyleIdx="1" presStyleCnt="5">
        <dgm:presLayoutVars>
          <dgm:bulletEnabled val="1"/>
        </dgm:presLayoutVars>
      </dgm:prSet>
      <dgm:spPr/>
    </dgm:pt>
    <dgm:pt modelId="{3A4B46DF-BC04-4CF0-B645-03AB8A649E09}" type="pres">
      <dgm:prSet presAssocID="{A831D6F8-CEDE-4EB9-A38A-0EC6C6DC46CB}" presName="pillarX" presStyleLbl="node1" presStyleIdx="2" presStyleCnt="5">
        <dgm:presLayoutVars>
          <dgm:bulletEnabled val="1"/>
        </dgm:presLayoutVars>
      </dgm:prSet>
      <dgm:spPr/>
    </dgm:pt>
    <dgm:pt modelId="{330270E0-DC32-4ED8-AF73-8DF01434F792}" type="pres">
      <dgm:prSet presAssocID="{D164F5A7-B857-44F5-BD7D-69719122D16E}" presName="pillarX" presStyleLbl="node1" presStyleIdx="3" presStyleCnt="5">
        <dgm:presLayoutVars>
          <dgm:bulletEnabled val="1"/>
        </dgm:presLayoutVars>
      </dgm:prSet>
      <dgm:spPr/>
    </dgm:pt>
    <dgm:pt modelId="{67F018E4-2D13-4D9C-82B2-E446A7DF9235}" type="pres">
      <dgm:prSet presAssocID="{9344B12B-4E05-47B9-AA8E-3F732956C7A9}" presName="pillarX" presStyleLbl="node1" presStyleIdx="4" presStyleCnt="5">
        <dgm:presLayoutVars>
          <dgm:bulletEnabled val="1"/>
        </dgm:presLayoutVars>
      </dgm:prSet>
      <dgm:spPr/>
    </dgm:pt>
    <dgm:pt modelId="{C2B53780-3692-42BA-97D9-BDBB754D9AC9}" type="pres">
      <dgm:prSet presAssocID="{8DE6FD4A-1D2C-4E71-9987-E454B0A3F6DB}" presName="base" presStyleLbl="dkBgShp" presStyleIdx="1" presStyleCnt="2"/>
      <dgm:spPr/>
    </dgm:pt>
  </dgm:ptLst>
  <dgm:cxnLst>
    <dgm:cxn modelId="{A9AA7700-19A8-4ABE-BF24-B601AA469C6B}" type="presOf" srcId="{3EE2249F-FEF5-4766-947D-B59674A567B0}" destId="{5E9A2AD3-5A5E-4D99-A747-5393D97A02CF}" srcOrd="0" destOrd="0" presId="urn:microsoft.com/office/officeart/2005/8/layout/hList3"/>
    <dgm:cxn modelId="{24E40903-3B4A-4FB3-8831-9072794F7F9C}" type="presOf" srcId="{9344B12B-4E05-47B9-AA8E-3F732956C7A9}" destId="{67F018E4-2D13-4D9C-82B2-E446A7DF9235}" srcOrd="0" destOrd="0" presId="urn:microsoft.com/office/officeart/2005/8/layout/hList3"/>
    <dgm:cxn modelId="{9F9B4F17-9F9C-496C-BEF3-EACBD03EEF1E}" type="presOf" srcId="{95700A96-FA63-424D-812E-D6C2F8E02ED5}" destId="{83F095C6-B3B2-4AF4-BE3D-79C157405CBC}" srcOrd="0" destOrd="0" presId="urn:microsoft.com/office/officeart/2005/8/layout/hList3"/>
    <dgm:cxn modelId="{25223966-58A8-4639-8D96-EADD01E14760}" type="presOf" srcId="{8DE6FD4A-1D2C-4E71-9987-E454B0A3F6DB}" destId="{70B95993-393E-439A-8477-2C1AF77E085C}" srcOrd="0" destOrd="0" presId="urn:microsoft.com/office/officeart/2005/8/layout/hList3"/>
    <dgm:cxn modelId="{6E97FA69-DCED-425B-834A-30E6F2F3BE30}" type="presOf" srcId="{E7D96389-0AC3-44FE-9657-A02D855F4937}" destId="{32991820-3A18-4887-B3D1-112918428571}" srcOrd="0" destOrd="0" presId="urn:microsoft.com/office/officeart/2005/8/layout/hList3"/>
    <dgm:cxn modelId="{9B2E2B51-2BB3-431D-9BF1-5B8F092FFC18}" srcId="{3EE2249F-FEF5-4766-947D-B59674A567B0}" destId="{8DE6FD4A-1D2C-4E71-9987-E454B0A3F6DB}" srcOrd="0" destOrd="0" parTransId="{3074F018-DD28-463E-81FD-11ACDE98AAF7}" sibTransId="{63FC6F83-B812-4F7B-BA4C-C36343F7542E}"/>
    <dgm:cxn modelId="{C2D1E3A6-B0E7-4787-8C40-3AC7AF2CAC96}" srcId="{8DE6FD4A-1D2C-4E71-9987-E454B0A3F6DB}" destId="{9344B12B-4E05-47B9-AA8E-3F732956C7A9}" srcOrd="4" destOrd="0" parTransId="{59E55B11-B802-4CC4-9956-0A9EFC8EAD0A}" sibTransId="{8B2153A9-91F4-4975-A6B3-03BC7CAA72CD}"/>
    <dgm:cxn modelId="{E993DAB3-DC9E-4576-8AEF-43386E791C53}" srcId="{8DE6FD4A-1D2C-4E71-9987-E454B0A3F6DB}" destId="{D164F5A7-B857-44F5-BD7D-69719122D16E}" srcOrd="3" destOrd="0" parTransId="{354AC1C2-1811-4DB3-8F58-8D4FEEA5E004}" sibTransId="{565D82E5-8D60-4BDC-AD1A-376095D707FC}"/>
    <dgm:cxn modelId="{C2EE55CC-65AC-4750-897B-731B22395A67}" type="presOf" srcId="{D164F5A7-B857-44F5-BD7D-69719122D16E}" destId="{330270E0-DC32-4ED8-AF73-8DF01434F792}" srcOrd="0" destOrd="0" presId="urn:microsoft.com/office/officeart/2005/8/layout/hList3"/>
    <dgm:cxn modelId="{3E1F47D2-0AEA-40B2-89AF-5151FB0271F9}" srcId="{8DE6FD4A-1D2C-4E71-9987-E454B0A3F6DB}" destId="{E7D96389-0AC3-44FE-9657-A02D855F4937}" srcOrd="0" destOrd="0" parTransId="{01EFD01C-70BA-496A-85CC-9F9FF2AEC935}" sibTransId="{A120BA50-AC88-4439-B0ED-371FDFFF5626}"/>
    <dgm:cxn modelId="{68A7F4DE-78CB-41EF-B05B-86996BF4C835}" srcId="{8DE6FD4A-1D2C-4E71-9987-E454B0A3F6DB}" destId="{95700A96-FA63-424D-812E-D6C2F8E02ED5}" srcOrd="1" destOrd="0" parTransId="{450AA6BD-FF87-4948-8C97-5AB9067A3D8E}" sibTransId="{471AB6F6-CAC1-4508-8F76-DCCBB0219833}"/>
    <dgm:cxn modelId="{C4980EF1-7794-4A86-A3ED-2FC19A8095D3}" type="presOf" srcId="{A831D6F8-CEDE-4EB9-A38A-0EC6C6DC46CB}" destId="{3A4B46DF-BC04-4CF0-B645-03AB8A649E09}" srcOrd="0" destOrd="0" presId="urn:microsoft.com/office/officeart/2005/8/layout/hList3"/>
    <dgm:cxn modelId="{C21049FB-F7F3-4D0D-9EA3-C82AED56AA39}" srcId="{8DE6FD4A-1D2C-4E71-9987-E454B0A3F6DB}" destId="{A831D6F8-CEDE-4EB9-A38A-0EC6C6DC46CB}" srcOrd="2" destOrd="0" parTransId="{1E2251AA-BD28-4C38-BB7A-B6B8102B97C6}" sibTransId="{8E5AE882-9EB9-4E5B-898E-D4BA10E938A6}"/>
    <dgm:cxn modelId="{1C26385A-C3AA-42FA-B690-0701196385D7}" type="presParOf" srcId="{5E9A2AD3-5A5E-4D99-A747-5393D97A02CF}" destId="{70B95993-393E-439A-8477-2C1AF77E085C}" srcOrd="0" destOrd="0" presId="urn:microsoft.com/office/officeart/2005/8/layout/hList3"/>
    <dgm:cxn modelId="{8F0B6344-22C3-4ECB-A654-7EB0AC6297F3}" type="presParOf" srcId="{5E9A2AD3-5A5E-4D99-A747-5393D97A02CF}" destId="{16992165-6C67-4480-A143-4284DDA62667}" srcOrd="1" destOrd="0" presId="urn:microsoft.com/office/officeart/2005/8/layout/hList3"/>
    <dgm:cxn modelId="{880792E7-CD78-4100-8527-7665A34A09DE}" type="presParOf" srcId="{16992165-6C67-4480-A143-4284DDA62667}" destId="{32991820-3A18-4887-B3D1-112918428571}" srcOrd="0" destOrd="0" presId="urn:microsoft.com/office/officeart/2005/8/layout/hList3"/>
    <dgm:cxn modelId="{8CE9AE3D-C391-48F5-B3A4-CC4F8DDA8B83}" type="presParOf" srcId="{16992165-6C67-4480-A143-4284DDA62667}" destId="{83F095C6-B3B2-4AF4-BE3D-79C157405CBC}" srcOrd="1" destOrd="0" presId="urn:microsoft.com/office/officeart/2005/8/layout/hList3"/>
    <dgm:cxn modelId="{2C8A3893-C703-4BDE-AE06-AF1204138629}" type="presParOf" srcId="{16992165-6C67-4480-A143-4284DDA62667}" destId="{3A4B46DF-BC04-4CF0-B645-03AB8A649E09}" srcOrd="2" destOrd="0" presId="urn:microsoft.com/office/officeart/2005/8/layout/hList3"/>
    <dgm:cxn modelId="{6913B00E-26C2-42FF-9D5A-332C365B4825}" type="presParOf" srcId="{16992165-6C67-4480-A143-4284DDA62667}" destId="{330270E0-DC32-4ED8-AF73-8DF01434F792}" srcOrd="3" destOrd="0" presId="urn:microsoft.com/office/officeart/2005/8/layout/hList3"/>
    <dgm:cxn modelId="{084A200A-0648-4E97-ABAA-7669F1A9BA1D}" type="presParOf" srcId="{16992165-6C67-4480-A143-4284DDA62667}" destId="{67F018E4-2D13-4D9C-82B2-E446A7DF9235}" srcOrd="4" destOrd="0" presId="urn:microsoft.com/office/officeart/2005/8/layout/hList3"/>
    <dgm:cxn modelId="{B1228827-43A7-438A-BCC5-A8DBAF17CFD3}" type="presParOf" srcId="{5E9A2AD3-5A5E-4D99-A747-5393D97A02CF}" destId="{C2B53780-3692-42BA-97D9-BDBB754D9AC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0F675B-22F3-437D-BA3A-AB15B322C3B6}"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lang="en-IN"/>
        </a:p>
      </dgm:t>
    </dgm:pt>
    <dgm:pt modelId="{931C0FB7-A3B7-438D-94CC-6E51410F2968}">
      <dgm:prSet custT="1"/>
      <dgm:spPr/>
      <dgm:t>
        <a:bodyPr/>
        <a:lstStyle/>
        <a:p>
          <a:r>
            <a:rPr lang="en-IN" sz="2000" dirty="0">
              <a:latin typeface="Calibri" panose="020F0502020204030204" pitchFamily="34" charset="0"/>
            </a:rPr>
            <a:t>As a &lt;role/persona&gt;, I should be able to &lt;requirement&gt;  so that &lt;benefit&gt;.</a:t>
          </a:r>
          <a:endParaRPr lang="en-IN" sz="2000" i="0" dirty="0">
            <a:latin typeface="Calibri" panose="020F0502020204030204" pitchFamily="34" charset="0"/>
          </a:endParaRPr>
        </a:p>
      </dgm:t>
    </dgm:pt>
    <dgm:pt modelId="{64BF20C5-751C-42C0-8469-796E244BF32C}" type="parTrans" cxnId="{FD7AE01D-881B-40ED-BBCE-09B16551F704}">
      <dgm:prSet/>
      <dgm:spPr/>
      <dgm:t>
        <a:bodyPr/>
        <a:lstStyle/>
        <a:p>
          <a:endParaRPr lang="en-IN"/>
        </a:p>
      </dgm:t>
    </dgm:pt>
    <dgm:pt modelId="{15DA9441-83F9-4DC9-8011-68A2C30925B3}" type="sibTrans" cxnId="{FD7AE01D-881B-40ED-BBCE-09B16551F704}">
      <dgm:prSet/>
      <dgm:spPr/>
      <dgm:t>
        <a:bodyPr/>
        <a:lstStyle/>
        <a:p>
          <a:endParaRPr lang="en-IN"/>
        </a:p>
      </dgm:t>
    </dgm:pt>
    <dgm:pt modelId="{36A453A5-4F5E-4ADE-86AB-1F13EC6EEEA3}" type="pres">
      <dgm:prSet presAssocID="{9A0F675B-22F3-437D-BA3A-AB15B322C3B6}" presName="linear" presStyleCnt="0">
        <dgm:presLayoutVars>
          <dgm:animLvl val="lvl"/>
          <dgm:resizeHandles val="exact"/>
        </dgm:presLayoutVars>
      </dgm:prSet>
      <dgm:spPr/>
    </dgm:pt>
    <dgm:pt modelId="{8F2803D0-EA81-4166-8869-9C1359EA57C5}" type="pres">
      <dgm:prSet presAssocID="{931C0FB7-A3B7-438D-94CC-6E51410F2968}" presName="parentText" presStyleLbl="node1" presStyleIdx="0" presStyleCnt="1" custLinFactNeighborY="-31410">
        <dgm:presLayoutVars>
          <dgm:chMax val="0"/>
          <dgm:bulletEnabled val="1"/>
        </dgm:presLayoutVars>
      </dgm:prSet>
      <dgm:spPr/>
    </dgm:pt>
  </dgm:ptLst>
  <dgm:cxnLst>
    <dgm:cxn modelId="{FD7AE01D-881B-40ED-BBCE-09B16551F704}" srcId="{9A0F675B-22F3-437D-BA3A-AB15B322C3B6}" destId="{931C0FB7-A3B7-438D-94CC-6E51410F2968}" srcOrd="0" destOrd="0" parTransId="{64BF20C5-751C-42C0-8469-796E244BF32C}" sibTransId="{15DA9441-83F9-4DC9-8011-68A2C30925B3}"/>
    <dgm:cxn modelId="{BA400236-7F88-4256-A26D-E66BE93344C2}" type="presOf" srcId="{931C0FB7-A3B7-438D-94CC-6E51410F2968}" destId="{8F2803D0-EA81-4166-8869-9C1359EA57C5}" srcOrd="0" destOrd="0" presId="urn:microsoft.com/office/officeart/2005/8/layout/vList2"/>
    <dgm:cxn modelId="{6D995E6B-B375-4291-A387-31F6CF375C40}" type="presOf" srcId="{9A0F675B-22F3-437D-BA3A-AB15B322C3B6}" destId="{36A453A5-4F5E-4ADE-86AB-1F13EC6EEEA3}" srcOrd="0" destOrd="0" presId="urn:microsoft.com/office/officeart/2005/8/layout/vList2"/>
    <dgm:cxn modelId="{4F106BFD-DF5E-4779-BB6C-A215D52953E2}" type="presParOf" srcId="{36A453A5-4F5E-4ADE-86AB-1F13EC6EEEA3}" destId="{8F2803D0-EA81-4166-8869-9C1359EA57C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0F675B-22F3-437D-BA3A-AB15B322C3B6}"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lang="en-IN"/>
        </a:p>
      </dgm:t>
    </dgm:pt>
    <dgm:pt modelId="{36A453A5-4F5E-4ADE-86AB-1F13EC6EEEA3}" type="pres">
      <dgm:prSet presAssocID="{9A0F675B-22F3-437D-BA3A-AB15B322C3B6}" presName="linear" presStyleCnt="0">
        <dgm:presLayoutVars>
          <dgm:animLvl val="lvl"/>
          <dgm:resizeHandles val="exact"/>
        </dgm:presLayoutVars>
      </dgm:prSet>
      <dgm:spPr/>
    </dgm:pt>
  </dgm:ptLst>
  <dgm:cxnLst>
    <dgm:cxn modelId="{C0112EA6-A2B2-4916-BF49-54E0B6BFC90A}" type="presOf" srcId="{9A0F675B-22F3-437D-BA3A-AB15B322C3B6}" destId="{36A453A5-4F5E-4ADE-86AB-1F13EC6EEEA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A0F675B-22F3-437D-BA3A-AB15B322C3B6}"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lang="en-IN"/>
        </a:p>
      </dgm:t>
    </dgm:pt>
    <dgm:pt modelId="{931C0FB7-A3B7-438D-94CC-6E51410F2968}">
      <dgm:prSet custT="1"/>
      <dgm:spPr/>
      <dgm:t>
        <a:bodyPr/>
        <a:lstStyle/>
        <a:p>
          <a:r>
            <a:rPr lang="en-IN" sz="2000" dirty="0">
              <a:latin typeface="Calibri" panose="020F0502020204030204" pitchFamily="34" charset="0"/>
            </a:rPr>
            <a:t>As a &lt;role/persona&gt;, I should be able to &lt;requirement&gt;  so that &lt;benefit&gt;.</a:t>
          </a:r>
          <a:endParaRPr lang="en-IN" sz="2000" i="0" dirty="0">
            <a:latin typeface="Calibri" panose="020F0502020204030204" pitchFamily="34" charset="0"/>
          </a:endParaRPr>
        </a:p>
      </dgm:t>
    </dgm:pt>
    <dgm:pt modelId="{64BF20C5-751C-42C0-8469-796E244BF32C}" type="parTrans" cxnId="{FD7AE01D-881B-40ED-BBCE-09B16551F704}">
      <dgm:prSet/>
      <dgm:spPr/>
      <dgm:t>
        <a:bodyPr/>
        <a:lstStyle/>
        <a:p>
          <a:endParaRPr lang="en-IN"/>
        </a:p>
      </dgm:t>
    </dgm:pt>
    <dgm:pt modelId="{15DA9441-83F9-4DC9-8011-68A2C30925B3}" type="sibTrans" cxnId="{FD7AE01D-881B-40ED-BBCE-09B16551F704}">
      <dgm:prSet/>
      <dgm:spPr/>
      <dgm:t>
        <a:bodyPr/>
        <a:lstStyle/>
        <a:p>
          <a:endParaRPr lang="en-IN"/>
        </a:p>
      </dgm:t>
    </dgm:pt>
    <dgm:pt modelId="{36A453A5-4F5E-4ADE-86AB-1F13EC6EEEA3}" type="pres">
      <dgm:prSet presAssocID="{9A0F675B-22F3-437D-BA3A-AB15B322C3B6}" presName="linear" presStyleCnt="0">
        <dgm:presLayoutVars>
          <dgm:animLvl val="lvl"/>
          <dgm:resizeHandles val="exact"/>
        </dgm:presLayoutVars>
      </dgm:prSet>
      <dgm:spPr/>
    </dgm:pt>
    <dgm:pt modelId="{8F2803D0-EA81-4166-8869-9C1359EA57C5}" type="pres">
      <dgm:prSet presAssocID="{931C0FB7-A3B7-438D-94CC-6E51410F2968}" presName="parentText" presStyleLbl="node1" presStyleIdx="0" presStyleCnt="1" custLinFactNeighborY="-31410">
        <dgm:presLayoutVars>
          <dgm:chMax val="0"/>
          <dgm:bulletEnabled val="1"/>
        </dgm:presLayoutVars>
      </dgm:prSet>
      <dgm:spPr/>
    </dgm:pt>
  </dgm:ptLst>
  <dgm:cxnLst>
    <dgm:cxn modelId="{FD7AE01D-881B-40ED-BBCE-09B16551F704}" srcId="{9A0F675B-22F3-437D-BA3A-AB15B322C3B6}" destId="{931C0FB7-A3B7-438D-94CC-6E51410F2968}" srcOrd="0" destOrd="0" parTransId="{64BF20C5-751C-42C0-8469-796E244BF32C}" sibTransId="{15DA9441-83F9-4DC9-8011-68A2C30925B3}"/>
    <dgm:cxn modelId="{823BC46A-EADE-4A7B-A29F-026465B05869}" type="presOf" srcId="{9A0F675B-22F3-437D-BA3A-AB15B322C3B6}" destId="{36A453A5-4F5E-4ADE-86AB-1F13EC6EEEA3}" srcOrd="0" destOrd="0" presId="urn:microsoft.com/office/officeart/2005/8/layout/vList2"/>
    <dgm:cxn modelId="{2F96A9EE-3764-45F4-9B84-2BB7D66FB593}" type="presOf" srcId="{931C0FB7-A3B7-438D-94CC-6E51410F2968}" destId="{8F2803D0-EA81-4166-8869-9C1359EA57C5}" srcOrd="0" destOrd="0" presId="urn:microsoft.com/office/officeart/2005/8/layout/vList2"/>
    <dgm:cxn modelId="{BF48B34A-46D8-402C-AEF5-0BC8BFC5D262}" type="presParOf" srcId="{36A453A5-4F5E-4ADE-86AB-1F13EC6EEEA3}" destId="{8F2803D0-EA81-4166-8869-9C1359EA57C5}"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756542-EFB3-4E0E-A73D-F875B94FA188}" type="doc">
      <dgm:prSet loTypeId="urn:microsoft.com/office/officeart/2008/layout/VerticalCurvedList" loCatId="list" qsTypeId="urn:microsoft.com/office/officeart/2005/8/quickstyle/simple3" qsCatId="simple" csTypeId="urn:microsoft.com/office/officeart/2005/8/colors/accent2_2" csCatId="accent2" phldr="1"/>
      <dgm:spPr/>
      <dgm:t>
        <a:bodyPr/>
        <a:lstStyle/>
        <a:p>
          <a:endParaRPr lang="en-IN"/>
        </a:p>
      </dgm:t>
    </dgm:pt>
    <dgm:pt modelId="{2161E0E3-809F-4FF1-B600-063F30B47B02}">
      <dgm:prSet phldrT="[Text]" custT="1"/>
      <dgm:spPr/>
      <dgm:t>
        <a:bodyPr/>
        <a:lstStyle/>
        <a:p>
          <a:r>
            <a:rPr lang="en-IN" sz="1800" dirty="0">
              <a:latin typeface="Calibri" panose="020F0502020204030204" pitchFamily="34" charset="0"/>
            </a:rPr>
            <a:t>Multiple Choice</a:t>
          </a:r>
          <a:endParaRPr lang="en-IN" sz="1800" dirty="0"/>
        </a:p>
      </dgm:t>
    </dgm:pt>
    <dgm:pt modelId="{3B94C62E-D93A-418D-9B9B-9C40167D9372}" type="parTrans" cxnId="{6AE3A063-9826-4886-8E7F-FFED8332AB30}">
      <dgm:prSet/>
      <dgm:spPr/>
      <dgm:t>
        <a:bodyPr/>
        <a:lstStyle/>
        <a:p>
          <a:endParaRPr lang="en-IN"/>
        </a:p>
      </dgm:t>
    </dgm:pt>
    <dgm:pt modelId="{9039C88E-8D21-4ED6-90AC-36FFBB190A5E}" type="sibTrans" cxnId="{6AE3A063-9826-4886-8E7F-FFED8332AB30}">
      <dgm:prSet/>
      <dgm:spPr/>
      <dgm:t>
        <a:bodyPr/>
        <a:lstStyle/>
        <a:p>
          <a:endParaRPr lang="en-IN" sz="1800"/>
        </a:p>
      </dgm:t>
    </dgm:pt>
    <dgm:pt modelId="{EDB1F80B-AF05-466B-9474-C3DEC3BE36E1}">
      <dgm:prSet phldrT="[Text]" custT="1"/>
      <dgm:spPr/>
      <dgm:t>
        <a:bodyPr/>
        <a:lstStyle/>
        <a:p>
          <a:r>
            <a:rPr lang="en-US" sz="1800" dirty="0">
              <a:latin typeface="Calibri" panose="020F0502020204030204" pitchFamily="34" charset="0"/>
            </a:rPr>
            <a:t>100 Questions per Exam</a:t>
          </a:r>
          <a:endParaRPr lang="en-IN" sz="1800" dirty="0"/>
        </a:p>
      </dgm:t>
    </dgm:pt>
    <dgm:pt modelId="{9C9C6E2A-E2A0-44F4-8726-9F250051AEAA}" type="parTrans" cxnId="{8FBFA7CF-DD71-4CB0-99D1-13B83E83B7E6}">
      <dgm:prSet/>
      <dgm:spPr/>
      <dgm:t>
        <a:bodyPr/>
        <a:lstStyle/>
        <a:p>
          <a:endParaRPr lang="en-IN"/>
        </a:p>
      </dgm:t>
    </dgm:pt>
    <dgm:pt modelId="{6E962EFF-B848-4978-BCD3-C571981BABCE}" type="sibTrans" cxnId="{8FBFA7CF-DD71-4CB0-99D1-13B83E83B7E6}">
      <dgm:prSet/>
      <dgm:spPr/>
      <dgm:t>
        <a:bodyPr/>
        <a:lstStyle/>
        <a:p>
          <a:endParaRPr lang="en-IN"/>
        </a:p>
      </dgm:t>
    </dgm:pt>
    <dgm:pt modelId="{D970E1AF-2621-4EF2-AD49-5C8B5534D10B}">
      <dgm:prSet phldrT="[Text]" custT="1"/>
      <dgm:spPr/>
      <dgm:t>
        <a:bodyPr/>
        <a:lstStyle/>
        <a:p>
          <a:r>
            <a:rPr lang="en-US" sz="1800" dirty="0">
              <a:latin typeface="Calibri" panose="020F0502020204030204" pitchFamily="34" charset="0"/>
            </a:rPr>
            <a:t>No Negative Marks for Wrong Answers</a:t>
          </a:r>
          <a:endParaRPr lang="en-IN" sz="1800" dirty="0"/>
        </a:p>
      </dgm:t>
    </dgm:pt>
    <dgm:pt modelId="{CB6E5605-5B57-4C04-A394-F27FE1449A7A}" type="parTrans" cxnId="{F5FF8E96-D5F5-44BC-A3D5-35769BF86935}">
      <dgm:prSet/>
      <dgm:spPr/>
      <dgm:t>
        <a:bodyPr/>
        <a:lstStyle/>
        <a:p>
          <a:endParaRPr lang="en-IN"/>
        </a:p>
      </dgm:t>
    </dgm:pt>
    <dgm:pt modelId="{B6EE9FBC-AB81-4195-BA89-CEC05D8E8401}" type="sibTrans" cxnId="{F5FF8E96-D5F5-44BC-A3D5-35769BF86935}">
      <dgm:prSet/>
      <dgm:spPr/>
      <dgm:t>
        <a:bodyPr/>
        <a:lstStyle/>
        <a:p>
          <a:endParaRPr lang="en-IN"/>
        </a:p>
      </dgm:t>
    </dgm:pt>
    <dgm:pt modelId="{4CDE6A60-BEFD-491B-8054-9AC77545FD07}">
      <dgm:prSet phldrT="[Text]" custT="1"/>
      <dgm:spPr/>
      <dgm:t>
        <a:bodyPr/>
        <a:lstStyle/>
        <a:p>
          <a:r>
            <a:rPr lang="en-US" sz="1800" dirty="0">
              <a:latin typeface="Calibri" panose="020F0502020204030204" pitchFamily="34" charset="0"/>
            </a:rPr>
            <a:t>120 Minutes Duration</a:t>
          </a:r>
          <a:endParaRPr lang="en-IN" sz="1800" dirty="0"/>
        </a:p>
      </dgm:t>
    </dgm:pt>
    <dgm:pt modelId="{AF3D111F-56DA-4B75-8884-CAED970513A4}" type="parTrans" cxnId="{49D25301-A9D2-4AE9-8C86-81C4732A2EEF}">
      <dgm:prSet/>
      <dgm:spPr/>
      <dgm:t>
        <a:bodyPr/>
        <a:lstStyle/>
        <a:p>
          <a:endParaRPr lang="en-IN"/>
        </a:p>
      </dgm:t>
    </dgm:pt>
    <dgm:pt modelId="{5A340844-5F3B-4BE5-8C35-4FE80E158AB0}" type="sibTrans" cxnId="{49D25301-A9D2-4AE9-8C86-81C4732A2EEF}">
      <dgm:prSet/>
      <dgm:spPr/>
      <dgm:t>
        <a:bodyPr/>
        <a:lstStyle/>
        <a:p>
          <a:endParaRPr lang="en-IN"/>
        </a:p>
      </dgm:t>
    </dgm:pt>
    <dgm:pt modelId="{07055C23-FEAC-4C21-A4AF-F89D005C4B0B}">
      <dgm:prSet phldrT="[Text]" custT="1"/>
      <dgm:spPr/>
      <dgm:t>
        <a:bodyPr/>
        <a:lstStyle/>
        <a:p>
          <a:r>
            <a:rPr lang="en-US" sz="1800" dirty="0">
              <a:latin typeface="Calibri" panose="020F0502020204030204" pitchFamily="34" charset="0"/>
            </a:rPr>
            <a:t>Proctored Online Exam</a:t>
          </a:r>
          <a:endParaRPr lang="en-IN" sz="1800" dirty="0"/>
        </a:p>
      </dgm:t>
    </dgm:pt>
    <dgm:pt modelId="{3C9F4182-0A7F-481B-83CF-9014FD81F187}" type="parTrans" cxnId="{B64581BF-E87B-41D9-8849-4DF63C184936}">
      <dgm:prSet/>
      <dgm:spPr/>
      <dgm:t>
        <a:bodyPr/>
        <a:lstStyle/>
        <a:p>
          <a:endParaRPr lang="en-IN"/>
        </a:p>
      </dgm:t>
    </dgm:pt>
    <dgm:pt modelId="{EDEF4BDF-AD0A-4776-93A3-15770DB70B2F}" type="sibTrans" cxnId="{B64581BF-E87B-41D9-8849-4DF63C184936}">
      <dgm:prSet/>
      <dgm:spPr/>
      <dgm:t>
        <a:bodyPr/>
        <a:lstStyle/>
        <a:p>
          <a:endParaRPr lang="en-IN"/>
        </a:p>
      </dgm:t>
    </dgm:pt>
    <dgm:pt modelId="{6B7F9A8A-3671-4A0D-B262-D1FBA2AAF240}" type="pres">
      <dgm:prSet presAssocID="{C2756542-EFB3-4E0E-A73D-F875B94FA188}" presName="Name0" presStyleCnt="0">
        <dgm:presLayoutVars>
          <dgm:chMax val="7"/>
          <dgm:chPref val="7"/>
          <dgm:dir/>
        </dgm:presLayoutVars>
      </dgm:prSet>
      <dgm:spPr/>
    </dgm:pt>
    <dgm:pt modelId="{B7529EA9-B770-481E-B1D9-D944F2412CF7}" type="pres">
      <dgm:prSet presAssocID="{C2756542-EFB3-4E0E-A73D-F875B94FA188}" presName="Name1" presStyleCnt="0"/>
      <dgm:spPr/>
    </dgm:pt>
    <dgm:pt modelId="{7908A3F6-5AAA-425C-83AB-EF5770B23B8C}" type="pres">
      <dgm:prSet presAssocID="{C2756542-EFB3-4E0E-A73D-F875B94FA188}" presName="cycle" presStyleCnt="0"/>
      <dgm:spPr/>
    </dgm:pt>
    <dgm:pt modelId="{4EBA5FD4-A261-484A-8C91-3AA13FC24BFB}" type="pres">
      <dgm:prSet presAssocID="{C2756542-EFB3-4E0E-A73D-F875B94FA188}" presName="srcNode" presStyleLbl="node1" presStyleIdx="0" presStyleCnt="5"/>
      <dgm:spPr/>
    </dgm:pt>
    <dgm:pt modelId="{A7342223-D10B-4F5B-9A0D-F4B8C66B8D9D}" type="pres">
      <dgm:prSet presAssocID="{C2756542-EFB3-4E0E-A73D-F875B94FA188}" presName="conn" presStyleLbl="parChTrans1D2" presStyleIdx="0" presStyleCnt="1"/>
      <dgm:spPr/>
    </dgm:pt>
    <dgm:pt modelId="{D182CC41-D3EC-458D-A638-08773D1B5EBA}" type="pres">
      <dgm:prSet presAssocID="{C2756542-EFB3-4E0E-A73D-F875B94FA188}" presName="extraNode" presStyleLbl="node1" presStyleIdx="0" presStyleCnt="5"/>
      <dgm:spPr/>
    </dgm:pt>
    <dgm:pt modelId="{BE2E9A7E-AFDB-4B35-A643-D7F6EFCF6DFA}" type="pres">
      <dgm:prSet presAssocID="{C2756542-EFB3-4E0E-A73D-F875B94FA188}" presName="dstNode" presStyleLbl="node1" presStyleIdx="0" presStyleCnt="5"/>
      <dgm:spPr/>
    </dgm:pt>
    <dgm:pt modelId="{8B0AC73E-5042-40C8-AAAB-E8D09D5E352C}" type="pres">
      <dgm:prSet presAssocID="{2161E0E3-809F-4FF1-B600-063F30B47B02}" presName="text_1" presStyleLbl="node1" presStyleIdx="0" presStyleCnt="5">
        <dgm:presLayoutVars>
          <dgm:bulletEnabled val="1"/>
        </dgm:presLayoutVars>
      </dgm:prSet>
      <dgm:spPr/>
    </dgm:pt>
    <dgm:pt modelId="{E77E9FD2-78FD-427E-82D5-1CEDD319D0CA}" type="pres">
      <dgm:prSet presAssocID="{2161E0E3-809F-4FF1-B600-063F30B47B02}" presName="accent_1" presStyleCnt="0"/>
      <dgm:spPr/>
    </dgm:pt>
    <dgm:pt modelId="{3D61B2FA-B0A6-4FF5-BD62-04EAC3154497}" type="pres">
      <dgm:prSet presAssocID="{2161E0E3-809F-4FF1-B600-063F30B47B02}" presName="accentRepeatNode" presStyleLbl="solidFgAcc1" presStyleIdx="0" presStyleCnt="5"/>
      <dgm:spPr/>
    </dgm:pt>
    <dgm:pt modelId="{3394D46E-37CD-4E36-8340-52299B83AA9F}" type="pres">
      <dgm:prSet presAssocID="{EDB1F80B-AF05-466B-9474-C3DEC3BE36E1}" presName="text_2" presStyleLbl="node1" presStyleIdx="1" presStyleCnt="5">
        <dgm:presLayoutVars>
          <dgm:bulletEnabled val="1"/>
        </dgm:presLayoutVars>
      </dgm:prSet>
      <dgm:spPr/>
    </dgm:pt>
    <dgm:pt modelId="{4F27380A-338B-4EC2-9882-1DBBF1A6E20F}" type="pres">
      <dgm:prSet presAssocID="{EDB1F80B-AF05-466B-9474-C3DEC3BE36E1}" presName="accent_2" presStyleCnt="0"/>
      <dgm:spPr/>
    </dgm:pt>
    <dgm:pt modelId="{30360B34-4C94-459E-823D-E18222B6B11E}" type="pres">
      <dgm:prSet presAssocID="{EDB1F80B-AF05-466B-9474-C3DEC3BE36E1}" presName="accentRepeatNode" presStyleLbl="solidFgAcc1" presStyleIdx="1" presStyleCnt="5"/>
      <dgm:spPr/>
    </dgm:pt>
    <dgm:pt modelId="{5B1BB486-7483-4B60-A1B1-7BA928C404E6}" type="pres">
      <dgm:prSet presAssocID="{D970E1AF-2621-4EF2-AD49-5C8B5534D10B}" presName="text_3" presStyleLbl="node1" presStyleIdx="2" presStyleCnt="5">
        <dgm:presLayoutVars>
          <dgm:bulletEnabled val="1"/>
        </dgm:presLayoutVars>
      </dgm:prSet>
      <dgm:spPr/>
    </dgm:pt>
    <dgm:pt modelId="{0E71D6F6-EBAF-4D80-82A4-F57A94DA2B9C}" type="pres">
      <dgm:prSet presAssocID="{D970E1AF-2621-4EF2-AD49-5C8B5534D10B}" presName="accent_3" presStyleCnt="0"/>
      <dgm:spPr/>
    </dgm:pt>
    <dgm:pt modelId="{90ABAE48-0AB5-4786-A598-1EAE7EA509B4}" type="pres">
      <dgm:prSet presAssocID="{D970E1AF-2621-4EF2-AD49-5C8B5534D10B}" presName="accentRepeatNode" presStyleLbl="solidFgAcc1" presStyleIdx="2" presStyleCnt="5"/>
      <dgm:spPr/>
    </dgm:pt>
    <dgm:pt modelId="{3B7BA726-53F6-4203-8379-164F764EF20F}" type="pres">
      <dgm:prSet presAssocID="{4CDE6A60-BEFD-491B-8054-9AC77545FD07}" presName="text_4" presStyleLbl="node1" presStyleIdx="3" presStyleCnt="5">
        <dgm:presLayoutVars>
          <dgm:bulletEnabled val="1"/>
        </dgm:presLayoutVars>
      </dgm:prSet>
      <dgm:spPr/>
    </dgm:pt>
    <dgm:pt modelId="{77C8CD9E-3145-4486-A715-5F4E1EA70567}" type="pres">
      <dgm:prSet presAssocID="{4CDE6A60-BEFD-491B-8054-9AC77545FD07}" presName="accent_4" presStyleCnt="0"/>
      <dgm:spPr/>
    </dgm:pt>
    <dgm:pt modelId="{D30A9781-2C84-4FFE-8C2A-DD67085581B0}" type="pres">
      <dgm:prSet presAssocID="{4CDE6A60-BEFD-491B-8054-9AC77545FD07}" presName="accentRepeatNode" presStyleLbl="solidFgAcc1" presStyleIdx="3" presStyleCnt="5"/>
      <dgm:spPr/>
    </dgm:pt>
    <dgm:pt modelId="{5A772A6B-DB1E-499F-B450-8D52254FA96B}" type="pres">
      <dgm:prSet presAssocID="{07055C23-FEAC-4C21-A4AF-F89D005C4B0B}" presName="text_5" presStyleLbl="node1" presStyleIdx="4" presStyleCnt="5">
        <dgm:presLayoutVars>
          <dgm:bulletEnabled val="1"/>
        </dgm:presLayoutVars>
      </dgm:prSet>
      <dgm:spPr/>
    </dgm:pt>
    <dgm:pt modelId="{2BE120D4-97A2-4922-B192-1E060EEC0B69}" type="pres">
      <dgm:prSet presAssocID="{07055C23-FEAC-4C21-A4AF-F89D005C4B0B}" presName="accent_5" presStyleCnt="0"/>
      <dgm:spPr/>
    </dgm:pt>
    <dgm:pt modelId="{356D4833-61EE-416B-8644-CC41515A1C96}" type="pres">
      <dgm:prSet presAssocID="{07055C23-FEAC-4C21-A4AF-F89D005C4B0B}" presName="accentRepeatNode" presStyleLbl="solidFgAcc1" presStyleIdx="4" presStyleCnt="5"/>
      <dgm:spPr/>
    </dgm:pt>
  </dgm:ptLst>
  <dgm:cxnLst>
    <dgm:cxn modelId="{49D25301-A9D2-4AE9-8C86-81C4732A2EEF}" srcId="{C2756542-EFB3-4E0E-A73D-F875B94FA188}" destId="{4CDE6A60-BEFD-491B-8054-9AC77545FD07}" srcOrd="3" destOrd="0" parTransId="{AF3D111F-56DA-4B75-8884-CAED970513A4}" sibTransId="{5A340844-5F3B-4BE5-8C35-4FE80E158AB0}"/>
    <dgm:cxn modelId="{6842BD09-AA92-4E75-82A9-C188A8047EDE}" type="presOf" srcId="{D970E1AF-2621-4EF2-AD49-5C8B5534D10B}" destId="{5B1BB486-7483-4B60-A1B1-7BA928C404E6}" srcOrd="0" destOrd="0" presId="urn:microsoft.com/office/officeart/2008/layout/VerticalCurvedList"/>
    <dgm:cxn modelId="{CF5C255F-BF90-42DF-9D4C-C8707115CAB1}" type="presOf" srcId="{4CDE6A60-BEFD-491B-8054-9AC77545FD07}" destId="{3B7BA726-53F6-4203-8379-164F764EF20F}" srcOrd="0" destOrd="0" presId="urn:microsoft.com/office/officeart/2008/layout/VerticalCurvedList"/>
    <dgm:cxn modelId="{FAD46943-B18D-4DC1-B9BF-7F613082E548}" type="presOf" srcId="{9039C88E-8D21-4ED6-90AC-36FFBB190A5E}" destId="{A7342223-D10B-4F5B-9A0D-F4B8C66B8D9D}" srcOrd="0" destOrd="0" presId="urn:microsoft.com/office/officeart/2008/layout/VerticalCurvedList"/>
    <dgm:cxn modelId="{6AE3A063-9826-4886-8E7F-FFED8332AB30}" srcId="{C2756542-EFB3-4E0E-A73D-F875B94FA188}" destId="{2161E0E3-809F-4FF1-B600-063F30B47B02}" srcOrd="0" destOrd="0" parTransId="{3B94C62E-D93A-418D-9B9B-9C40167D9372}" sibTransId="{9039C88E-8D21-4ED6-90AC-36FFBB190A5E}"/>
    <dgm:cxn modelId="{A3D4404A-F394-4DB7-AEE2-198BF9DB100E}" type="presOf" srcId="{07055C23-FEAC-4C21-A4AF-F89D005C4B0B}" destId="{5A772A6B-DB1E-499F-B450-8D52254FA96B}" srcOrd="0" destOrd="0" presId="urn:microsoft.com/office/officeart/2008/layout/VerticalCurvedList"/>
    <dgm:cxn modelId="{98559081-E359-4826-9EA6-653215371600}" type="presOf" srcId="{EDB1F80B-AF05-466B-9474-C3DEC3BE36E1}" destId="{3394D46E-37CD-4E36-8340-52299B83AA9F}" srcOrd="0" destOrd="0" presId="urn:microsoft.com/office/officeart/2008/layout/VerticalCurvedList"/>
    <dgm:cxn modelId="{EAE10E88-F04A-4180-B70F-0B9678A951E9}" type="presOf" srcId="{2161E0E3-809F-4FF1-B600-063F30B47B02}" destId="{8B0AC73E-5042-40C8-AAAB-E8D09D5E352C}" srcOrd="0" destOrd="0" presId="urn:microsoft.com/office/officeart/2008/layout/VerticalCurvedList"/>
    <dgm:cxn modelId="{F5FF8E96-D5F5-44BC-A3D5-35769BF86935}" srcId="{C2756542-EFB3-4E0E-A73D-F875B94FA188}" destId="{D970E1AF-2621-4EF2-AD49-5C8B5534D10B}" srcOrd="2" destOrd="0" parTransId="{CB6E5605-5B57-4C04-A394-F27FE1449A7A}" sibTransId="{B6EE9FBC-AB81-4195-BA89-CEC05D8E8401}"/>
    <dgm:cxn modelId="{B64581BF-E87B-41D9-8849-4DF63C184936}" srcId="{C2756542-EFB3-4E0E-A73D-F875B94FA188}" destId="{07055C23-FEAC-4C21-A4AF-F89D005C4B0B}" srcOrd="4" destOrd="0" parTransId="{3C9F4182-0A7F-481B-83CF-9014FD81F187}" sibTransId="{EDEF4BDF-AD0A-4776-93A3-15770DB70B2F}"/>
    <dgm:cxn modelId="{8FBFA7CF-DD71-4CB0-99D1-13B83E83B7E6}" srcId="{C2756542-EFB3-4E0E-A73D-F875B94FA188}" destId="{EDB1F80B-AF05-466B-9474-C3DEC3BE36E1}" srcOrd="1" destOrd="0" parTransId="{9C9C6E2A-E2A0-44F4-8726-9F250051AEAA}" sibTransId="{6E962EFF-B848-4978-BCD3-C571981BABCE}"/>
    <dgm:cxn modelId="{F9DDABEA-B67E-4DC9-965F-276638CEE799}" type="presOf" srcId="{C2756542-EFB3-4E0E-A73D-F875B94FA188}" destId="{6B7F9A8A-3671-4A0D-B262-D1FBA2AAF240}" srcOrd="0" destOrd="0" presId="urn:microsoft.com/office/officeart/2008/layout/VerticalCurvedList"/>
    <dgm:cxn modelId="{D16DFDBD-4C34-49F1-8861-E2A71FBBDEBD}" type="presParOf" srcId="{6B7F9A8A-3671-4A0D-B262-D1FBA2AAF240}" destId="{B7529EA9-B770-481E-B1D9-D944F2412CF7}" srcOrd="0" destOrd="0" presId="urn:microsoft.com/office/officeart/2008/layout/VerticalCurvedList"/>
    <dgm:cxn modelId="{DC7669A4-05A3-4BF8-9596-301FCEDDB676}" type="presParOf" srcId="{B7529EA9-B770-481E-B1D9-D944F2412CF7}" destId="{7908A3F6-5AAA-425C-83AB-EF5770B23B8C}" srcOrd="0" destOrd="0" presId="urn:microsoft.com/office/officeart/2008/layout/VerticalCurvedList"/>
    <dgm:cxn modelId="{129B8886-385C-4337-B823-9758134820F3}" type="presParOf" srcId="{7908A3F6-5AAA-425C-83AB-EF5770B23B8C}" destId="{4EBA5FD4-A261-484A-8C91-3AA13FC24BFB}" srcOrd="0" destOrd="0" presId="urn:microsoft.com/office/officeart/2008/layout/VerticalCurvedList"/>
    <dgm:cxn modelId="{C5D19B35-2136-44B2-936C-04584EDE959D}" type="presParOf" srcId="{7908A3F6-5AAA-425C-83AB-EF5770B23B8C}" destId="{A7342223-D10B-4F5B-9A0D-F4B8C66B8D9D}" srcOrd="1" destOrd="0" presId="urn:microsoft.com/office/officeart/2008/layout/VerticalCurvedList"/>
    <dgm:cxn modelId="{5F0E3162-9B8C-45E4-B09B-5BAB34A524B5}" type="presParOf" srcId="{7908A3F6-5AAA-425C-83AB-EF5770B23B8C}" destId="{D182CC41-D3EC-458D-A638-08773D1B5EBA}" srcOrd="2" destOrd="0" presId="urn:microsoft.com/office/officeart/2008/layout/VerticalCurvedList"/>
    <dgm:cxn modelId="{0C13F8AC-BDEF-49C3-8017-AAA2E9A2B059}" type="presParOf" srcId="{7908A3F6-5AAA-425C-83AB-EF5770B23B8C}" destId="{BE2E9A7E-AFDB-4B35-A643-D7F6EFCF6DFA}" srcOrd="3" destOrd="0" presId="urn:microsoft.com/office/officeart/2008/layout/VerticalCurvedList"/>
    <dgm:cxn modelId="{B97C70AD-0971-4454-9D36-C3D18F1D2A25}" type="presParOf" srcId="{B7529EA9-B770-481E-B1D9-D944F2412CF7}" destId="{8B0AC73E-5042-40C8-AAAB-E8D09D5E352C}" srcOrd="1" destOrd="0" presId="urn:microsoft.com/office/officeart/2008/layout/VerticalCurvedList"/>
    <dgm:cxn modelId="{DF3799AB-A942-4341-B318-EFD8C91CDCE1}" type="presParOf" srcId="{B7529EA9-B770-481E-B1D9-D944F2412CF7}" destId="{E77E9FD2-78FD-427E-82D5-1CEDD319D0CA}" srcOrd="2" destOrd="0" presId="urn:microsoft.com/office/officeart/2008/layout/VerticalCurvedList"/>
    <dgm:cxn modelId="{69E01348-D5FF-4CF1-836D-50BD6248DA46}" type="presParOf" srcId="{E77E9FD2-78FD-427E-82D5-1CEDD319D0CA}" destId="{3D61B2FA-B0A6-4FF5-BD62-04EAC3154497}" srcOrd="0" destOrd="0" presId="urn:microsoft.com/office/officeart/2008/layout/VerticalCurvedList"/>
    <dgm:cxn modelId="{41B2229A-2C67-4306-AD5C-7D9E0EFD318E}" type="presParOf" srcId="{B7529EA9-B770-481E-B1D9-D944F2412CF7}" destId="{3394D46E-37CD-4E36-8340-52299B83AA9F}" srcOrd="3" destOrd="0" presId="urn:microsoft.com/office/officeart/2008/layout/VerticalCurvedList"/>
    <dgm:cxn modelId="{BE94BEDF-85B7-493F-8FD6-2A7B50671112}" type="presParOf" srcId="{B7529EA9-B770-481E-B1D9-D944F2412CF7}" destId="{4F27380A-338B-4EC2-9882-1DBBF1A6E20F}" srcOrd="4" destOrd="0" presId="urn:microsoft.com/office/officeart/2008/layout/VerticalCurvedList"/>
    <dgm:cxn modelId="{75C68904-B732-441E-B5E0-95ED6D32363B}" type="presParOf" srcId="{4F27380A-338B-4EC2-9882-1DBBF1A6E20F}" destId="{30360B34-4C94-459E-823D-E18222B6B11E}" srcOrd="0" destOrd="0" presId="urn:microsoft.com/office/officeart/2008/layout/VerticalCurvedList"/>
    <dgm:cxn modelId="{6CB04FC0-F7BE-485F-B4E0-11DEBDF0A588}" type="presParOf" srcId="{B7529EA9-B770-481E-B1D9-D944F2412CF7}" destId="{5B1BB486-7483-4B60-A1B1-7BA928C404E6}" srcOrd="5" destOrd="0" presId="urn:microsoft.com/office/officeart/2008/layout/VerticalCurvedList"/>
    <dgm:cxn modelId="{6376C48B-3CBD-46B3-B55A-D967449672BF}" type="presParOf" srcId="{B7529EA9-B770-481E-B1D9-D944F2412CF7}" destId="{0E71D6F6-EBAF-4D80-82A4-F57A94DA2B9C}" srcOrd="6" destOrd="0" presId="urn:microsoft.com/office/officeart/2008/layout/VerticalCurvedList"/>
    <dgm:cxn modelId="{562FE7E9-F17D-4DF4-88EB-064B31E5B3A0}" type="presParOf" srcId="{0E71D6F6-EBAF-4D80-82A4-F57A94DA2B9C}" destId="{90ABAE48-0AB5-4786-A598-1EAE7EA509B4}" srcOrd="0" destOrd="0" presId="urn:microsoft.com/office/officeart/2008/layout/VerticalCurvedList"/>
    <dgm:cxn modelId="{3152EA38-E4F2-4E25-B23A-02750E390864}" type="presParOf" srcId="{B7529EA9-B770-481E-B1D9-D944F2412CF7}" destId="{3B7BA726-53F6-4203-8379-164F764EF20F}" srcOrd="7" destOrd="0" presId="urn:microsoft.com/office/officeart/2008/layout/VerticalCurvedList"/>
    <dgm:cxn modelId="{7F1E1CDF-08D8-4415-B8E7-B58AD3CB1E20}" type="presParOf" srcId="{B7529EA9-B770-481E-B1D9-D944F2412CF7}" destId="{77C8CD9E-3145-4486-A715-5F4E1EA70567}" srcOrd="8" destOrd="0" presId="urn:microsoft.com/office/officeart/2008/layout/VerticalCurvedList"/>
    <dgm:cxn modelId="{086FFC18-24D2-426E-A34B-AADBA7175200}" type="presParOf" srcId="{77C8CD9E-3145-4486-A715-5F4E1EA70567}" destId="{D30A9781-2C84-4FFE-8C2A-DD67085581B0}" srcOrd="0" destOrd="0" presId="urn:microsoft.com/office/officeart/2008/layout/VerticalCurvedList"/>
    <dgm:cxn modelId="{07F3147F-069E-42BA-BEAD-A0EB88FDD5C9}" type="presParOf" srcId="{B7529EA9-B770-481E-B1D9-D944F2412CF7}" destId="{5A772A6B-DB1E-499F-B450-8D52254FA96B}" srcOrd="9" destOrd="0" presId="urn:microsoft.com/office/officeart/2008/layout/VerticalCurvedList"/>
    <dgm:cxn modelId="{7A4EC35B-BF10-4B67-8B6D-7B6F3C6B259E}" type="presParOf" srcId="{B7529EA9-B770-481E-B1D9-D944F2412CF7}" destId="{2BE120D4-97A2-4922-B192-1E060EEC0B69}" srcOrd="10" destOrd="0" presId="urn:microsoft.com/office/officeart/2008/layout/VerticalCurvedList"/>
    <dgm:cxn modelId="{B9CA2405-2E14-474A-8F6A-BFFA2CDE67A1}" type="presParOf" srcId="{2BE120D4-97A2-4922-B192-1E060EEC0B69}" destId="{356D4833-61EE-416B-8644-CC41515A1C9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0737C3-1971-4176-9D6F-089A0F1F1684}" type="doc">
      <dgm:prSet loTypeId="urn:microsoft.com/office/officeart/2005/8/layout/process4" loCatId="process" qsTypeId="urn:microsoft.com/office/officeart/2005/8/quickstyle/simple3" qsCatId="simple" csTypeId="urn:microsoft.com/office/officeart/2005/8/colors/accent6_2" csCatId="accent6" phldr="1"/>
      <dgm:spPr/>
      <dgm:t>
        <a:bodyPr/>
        <a:lstStyle/>
        <a:p>
          <a:endParaRPr lang="en-IN"/>
        </a:p>
      </dgm:t>
    </dgm:pt>
    <dgm:pt modelId="{858FBB3D-6ACD-444C-A2C5-9999D8A2C9C1}">
      <dgm:prSet phldrT="[Text]" custT="1"/>
      <dgm:spPr/>
      <dgm:t>
        <a:bodyPr/>
        <a:lstStyle/>
        <a:p>
          <a:pPr algn="ctr"/>
          <a:r>
            <a:rPr lang="en-IN" sz="1600" dirty="0">
              <a:latin typeface="Calibri" panose="020F0502020204030204" pitchFamily="34" charset="0"/>
              <a:cs typeface="Calibri" panose="020F0502020204030204" pitchFamily="34" charset="0"/>
            </a:rPr>
            <a:t>Rapidly changing market and technology</a:t>
          </a:r>
          <a:r>
            <a:rPr lang="en-US" sz="1600" dirty="0">
              <a:latin typeface="Calibri" panose="020F0502020204030204" pitchFamily="34" charset="0"/>
              <a:cs typeface="Calibri" panose="020F0502020204030204" pitchFamily="34" charset="0"/>
            </a:rPr>
            <a:t>—</a:t>
          </a:r>
          <a:r>
            <a:rPr lang="en-IN" sz="1600" dirty="0">
              <a:latin typeface="Calibri" panose="020F0502020204030204" pitchFamily="34" charset="0"/>
              <a:cs typeface="Calibri" panose="020F0502020204030204" pitchFamily="34" charset="0"/>
            </a:rPr>
            <a:t>the need to be cutting edge</a:t>
          </a:r>
        </a:p>
      </dgm:t>
    </dgm:pt>
    <dgm:pt modelId="{C878E472-F468-4168-9506-052959935902}" type="parTrans" cxnId="{8654E758-09B5-4EF9-85B0-41F99B38ED9A}">
      <dgm:prSet/>
      <dgm:spPr/>
      <dgm:t>
        <a:bodyPr/>
        <a:lstStyle/>
        <a:p>
          <a:pPr algn="ctr"/>
          <a:endParaRPr lang="en-IN" sz="1050">
            <a:latin typeface="Arial" panose="020B0604020202020204" pitchFamily="34" charset="0"/>
            <a:cs typeface="Arial" panose="020B0604020202020204" pitchFamily="34" charset="0"/>
          </a:endParaRPr>
        </a:p>
      </dgm:t>
    </dgm:pt>
    <dgm:pt modelId="{9B6DA55F-90A8-4FE2-9BB0-A185B0384115}" type="sibTrans" cxnId="{8654E758-09B5-4EF9-85B0-41F99B38ED9A}">
      <dgm:prSet/>
      <dgm:spPr/>
      <dgm:t>
        <a:bodyPr/>
        <a:lstStyle/>
        <a:p>
          <a:pPr algn="ctr"/>
          <a:endParaRPr lang="en-IN" sz="1050">
            <a:latin typeface="Arial" panose="020B0604020202020204" pitchFamily="34" charset="0"/>
            <a:cs typeface="Arial" panose="020B0604020202020204" pitchFamily="34" charset="0"/>
          </a:endParaRPr>
        </a:p>
      </dgm:t>
    </dgm:pt>
    <dgm:pt modelId="{E145890A-FD32-479D-9BD8-D75C559A1445}">
      <dgm:prSet custT="1"/>
      <dgm:spPr/>
      <dgm:t>
        <a:bodyPr/>
        <a:lstStyle/>
        <a:p>
          <a:pPr algn="ctr"/>
          <a:r>
            <a:rPr lang="en-IN" sz="1600" dirty="0">
              <a:latin typeface="Calibri" panose="020F0502020204030204" pitchFamily="34" charset="0"/>
              <a:cs typeface="Calibri" panose="020F0502020204030204" pitchFamily="34" charset="0"/>
            </a:rPr>
            <a:t>Reduction of testing and experimentation costs (simulations and automation)</a:t>
          </a:r>
        </a:p>
      </dgm:t>
    </dgm:pt>
    <dgm:pt modelId="{3B749F9F-3F2C-46A6-96BA-13191492B2E2}" type="parTrans" cxnId="{C92C740E-2FDC-4962-9187-1E5BBD8F3CE7}">
      <dgm:prSet/>
      <dgm:spPr/>
      <dgm:t>
        <a:bodyPr/>
        <a:lstStyle/>
        <a:p>
          <a:pPr algn="ctr"/>
          <a:endParaRPr lang="en-IN" sz="1050">
            <a:latin typeface="Arial" panose="020B0604020202020204" pitchFamily="34" charset="0"/>
            <a:cs typeface="Arial" panose="020B0604020202020204" pitchFamily="34" charset="0"/>
          </a:endParaRPr>
        </a:p>
      </dgm:t>
    </dgm:pt>
    <dgm:pt modelId="{08D25962-2958-426D-8235-31B5D08C0D05}" type="sibTrans" cxnId="{C92C740E-2FDC-4962-9187-1E5BBD8F3CE7}">
      <dgm:prSet/>
      <dgm:spPr/>
      <dgm:t>
        <a:bodyPr/>
        <a:lstStyle/>
        <a:p>
          <a:pPr algn="ctr"/>
          <a:endParaRPr lang="en-IN" sz="1050">
            <a:latin typeface="Arial" panose="020B0604020202020204" pitchFamily="34" charset="0"/>
            <a:cs typeface="Arial" panose="020B0604020202020204" pitchFamily="34" charset="0"/>
          </a:endParaRPr>
        </a:p>
      </dgm:t>
    </dgm:pt>
    <dgm:pt modelId="{05A7262E-262B-4F1E-93DB-0D359CAC92A7}">
      <dgm:prSet custT="1"/>
      <dgm:spPr/>
      <dgm:t>
        <a:bodyPr/>
        <a:lstStyle/>
        <a:p>
          <a:pPr algn="ctr"/>
          <a:r>
            <a:rPr lang="en-IN" sz="1600" dirty="0">
              <a:latin typeface="Calibri" panose="020F0502020204030204" pitchFamily="34" charset="0"/>
              <a:cs typeface="Calibri" panose="020F0502020204030204" pitchFamily="34" charset="0"/>
            </a:rPr>
            <a:t>Customer value is delivered at point of sale, not at the point of plan</a:t>
          </a:r>
        </a:p>
      </dgm:t>
    </dgm:pt>
    <dgm:pt modelId="{0AEDDC97-3387-4554-8C83-AE72350DD8BA}" type="parTrans" cxnId="{533EA052-8195-4E8F-B395-D10AF0F483E4}">
      <dgm:prSet/>
      <dgm:spPr/>
      <dgm:t>
        <a:bodyPr/>
        <a:lstStyle/>
        <a:p>
          <a:pPr algn="ctr"/>
          <a:endParaRPr lang="en-IN" sz="1050">
            <a:latin typeface="Arial" panose="020B0604020202020204" pitchFamily="34" charset="0"/>
            <a:cs typeface="Arial" panose="020B0604020202020204" pitchFamily="34" charset="0"/>
          </a:endParaRPr>
        </a:p>
      </dgm:t>
    </dgm:pt>
    <dgm:pt modelId="{D3A634D4-8FEF-4AE4-BC52-C504D465DC09}" type="sibTrans" cxnId="{533EA052-8195-4E8F-B395-D10AF0F483E4}">
      <dgm:prSet/>
      <dgm:spPr/>
      <dgm:t>
        <a:bodyPr/>
        <a:lstStyle/>
        <a:p>
          <a:pPr algn="ctr"/>
          <a:endParaRPr lang="en-IN" sz="1050">
            <a:latin typeface="Arial" panose="020B0604020202020204" pitchFamily="34" charset="0"/>
            <a:cs typeface="Arial" panose="020B0604020202020204" pitchFamily="34" charset="0"/>
          </a:endParaRPr>
        </a:p>
      </dgm:t>
    </dgm:pt>
    <dgm:pt modelId="{E8750AEC-1C07-4A9F-A216-6BFEF7615433}">
      <dgm:prSet custT="1"/>
      <dgm:spPr/>
      <dgm:t>
        <a:bodyPr/>
        <a:lstStyle/>
        <a:p>
          <a:pPr algn="ctr"/>
          <a:r>
            <a:rPr lang="en-IN" sz="1600" dirty="0">
              <a:latin typeface="Calibri" panose="020F0502020204030204" pitchFamily="34" charset="0"/>
              <a:cs typeface="Calibri" panose="020F0502020204030204" pitchFamily="34" charset="0"/>
            </a:rPr>
            <a:t>Shrinking the “time to market” of products and increased innovation demands from customers</a:t>
          </a:r>
        </a:p>
      </dgm:t>
    </dgm:pt>
    <dgm:pt modelId="{5BE8E5E3-1B8E-4AE6-93E2-2FEFA29D0F3E}" type="parTrans" cxnId="{C873E61E-EC75-4B83-834D-405D12902761}">
      <dgm:prSet/>
      <dgm:spPr/>
      <dgm:t>
        <a:bodyPr/>
        <a:lstStyle/>
        <a:p>
          <a:pPr algn="ctr"/>
          <a:endParaRPr lang="en-IN" sz="1050">
            <a:latin typeface="Arial" panose="020B0604020202020204" pitchFamily="34" charset="0"/>
            <a:cs typeface="Arial" panose="020B0604020202020204" pitchFamily="34" charset="0"/>
          </a:endParaRPr>
        </a:p>
      </dgm:t>
    </dgm:pt>
    <dgm:pt modelId="{D6ACDCC9-2847-4409-AC7B-74AF84E5D7EF}" type="sibTrans" cxnId="{C873E61E-EC75-4B83-834D-405D12902761}">
      <dgm:prSet/>
      <dgm:spPr/>
      <dgm:t>
        <a:bodyPr/>
        <a:lstStyle/>
        <a:p>
          <a:pPr algn="ctr"/>
          <a:endParaRPr lang="en-IN" sz="1050">
            <a:latin typeface="Arial" panose="020B0604020202020204" pitchFamily="34" charset="0"/>
            <a:cs typeface="Arial" panose="020B0604020202020204" pitchFamily="34" charset="0"/>
          </a:endParaRPr>
        </a:p>
      </dgm:t>
    </dgm:pt>
    <dgm:pt modelId="{89B12D04-DEB7-4FE6-9AD9-F5A14ABC85BF}">
      <dgm:prSet custT="1"/>
      <dgm:spPr/>
      <dgm:t>
        <a:bodyPr/>
        <a:lstStyle/>
        <a:p>
          <a:pPr algn="ctr"/>
          <a:r>
            <a:rPr lang="en-IN" sz="1600" dirty="0">
              <a:latin typeface="Calibri" panose="020F0502020204030204" pitchFamily="34" charset="0"/>
              <a:cs typeface="Calibri" panose="020F0502020204030204" pitchFamily="34" charset="0"/>
            </a:rPr>
            <a:t>Need for an adaptive method of development rather than traditional, predictive methods</a:t>
          </a:r>
        </a:p>
      </dgm:t>
    </dgm:pt>
    <dgm:pt modelId="{C97103E9-1411-43F5-A2E9-33232292200D}" type="parTrans" cxnId="{CBE21768-7EAD-4F07-855C-5C1EE5390D69}">
      <dgm:prSet/>
      <dgm:spPr/>
      <dgm:t>
        <a:bodyPr/>
        <a:lstStyle/>
        <a:p>
          <a:pPr algn="ctr"/>
          <a:endParaRPr lang="en-IN" sz="1050">
            <a:latin typeface="Arial" panose="020B0604020202020204" pitchFamily="34" charset="0"/>
            <a:cs typeface="Arial" panose="020B0604020202020204" pitchFamily="34" charset="0"/>
          </a:endParaRPr>
        </a:p>
      </dgm:t>
    </dgm:pt>
    <dgm:pt modelId="{E00770E8-DE0B-451B-B87E-8E72858B6A3C}" type="sibTrans" cxnId="{CBE21768-7EAD-4F07-855C-5C1EE5390D69}">
      <dgm:prSet/>
      <dgm:spPr/>
      <dgm:t>
        <a:bodyPr/>
        <a:lstStyle/>
        <a:p>
          <a:pPr algn="ctr"/>
          <a:endParaRPr lang="en-IN" sz="1050">
            <a:latin typeface="Arial" panose="020B0604020202020204" pitchFamily="34" charset="0"/>
            <a:cs typeface="Arial" panose="020B0604020202020204" pitchFamily="34" charset="0"/>
          </a:endParaRPr>
        </a:p>
      </dgm:t>
    </dgm:pt>
    <dgm:pt modelId="{DD055FCC-4A72-4420-8F46-6135A58EF760}" type="pres">
      <dgm:prSet presAssocID="{BC0737C3-1971-4176-9D6F-089A0F1F1684}" presName="Name0" presStyleCnt="0">
        <dgm:presLayoutVars>
          <dgm:dir/>
          <dgm:animLvl val="lvl"/>
          <dgm:resizeHandles val="exact"/>
        </dgm:presLayoutVars>
      </dgm:prSet>
      <dgm:spPr/>
    </dgm:pt>
    <dgm:pt modelId="{8BF98374-3897-4F8C-B23A-E9972277CA26}" type="pres">
      <dgm:prSet presAssocID="{89B12D04-DEB7-4FE6-9AD9-F5A14ABC85BF}" presName="boxAndChildren" presStyleCnt="0"/>
      <dgm:spPr/>
    </dgm:pt>
    <dgm:pt modelId="{C19EDC08-F1F8-4FF1-B853-1F8AD9EBC4EB}" type="pres">
      <dgm:prSet presAssocID="{89B12D04-DEB7-4FE6-9AD9-F5A14ABC85BF}" presName="parentTextBox" presStyleLbl="node1" presStyleIdx="0" presStyleCnt="5"/>
      <dgm:spPr/>
    </dgm:pt>
    <dgm:pt modelId="{9CAF1E0C-9E79-463C-ACE4-4A01C5033C5F}" type="pres">
      <dgm:prSet presAssocID="{D3A634D4-8FEF-4AE4-BC52-C504D465DC09}" presName="sp" presStyleCnt="0"/>
      <dgm:spPr/>
    </dgm:pt>
    <dgm:pt modelId="{54C93E30-7948-4D47-831C-20846FED35FB}" type="pres">
      <dgm:prSet presAssocID="{05A7262E-262B-4F1E-93DB-0D359CAC92A7}" presName="arrowAndChildren" presStyleCnt="0"/>
      <dgm:spPr/>
    </dgm:pt>
    <dgm:pt modelId="{F2509DD9-6B64-4F29-9A43-39CC47640DA5}" type="pres">
      <dgm:prSet presAssocID="{05A7262E-262B-4F1E-93DB-0D359CAC92A7}" presName="parentTextArrow" presStyleLbl="node1" presStyleIdx="1" presStyleCnt="5"/>
      <dgm:spPr/>
    </dgm:pt>
    <dgm:pt modelId="{4BD43911-4260-416E-A9FE-15D60A9DF925}" type="pres">
      <dgm:prSet presAssocID="{08D25962-2958-426D-8235-31B5D08C0D05}" presName="sp" presStyleCnt="0"/>
      <dgm:spPr/>
    </dgm:pt>
    <dgm:pt modelId="{7D40AF4C-4989-430E-9DC9-D52A531989FD}" type="pres">
      <dgm:prSet presAssocID="{E145890A-FD32-479D-9BD8-D75C559A1445}" presName="arrowAndChildren" presStyleCnt="0"/>
      <dgm:spPr/>
    </dgm:pt>
    <dgm:pt modelId="{92D56582-F1D0-4F3E-A686-F14D79901AE3}" type="pres">
      <dgm:prSet presAssocID="{E145890A-FD32-479D-9BD8-D75C559A1445}" presName="parentTextArrow" presStyleLbl="node1" presStyleIdx="2" presStyleCnt="5"/>
      <dgm:spPr/>
    </dgm:pt>
    <dgm:pt modelId="{7C940688-880B-489C-8847-7AA5BBB22996}" type="pres">
      <dgm:prSet presAssocID="{D6ACDCC9-2847-4409-AC7B-74AF84E5D7EF}" presName="sp" presStyleCnt="0"/>
      <dgm:spPr/>
    </dgm:pt>
    <dgm:pt modelId="{A0DE0F5F-9337-4D10-A1F9-71A75F7D78DD}" type="pres">
      <dgm:prSet presAssocID="{E8750AEC-1C07-4A9F-A216-6BFEF7615433}" presName="arrowAndChildren" presStyleCnt="0"/>
      <dgm:spPr/>
    </dgm:pt>
    <dgm:pt modelId="{1A14FA65-041D-4BAF-A032-22CA1D241914}" type="pres">
      <dgm:prSet presAssocID="{E8750AEC-1C07-4A9F-A216-6BFEF7615433}" presName="parentTextArrow" presStyleLbl="node1" presStyleIdx="3" presStyleCnt="5"/>
      <dgm:spPr/>
    </dgm:pt>
    <dgm:pt modelId="{9C66027A-8A1D-4053-9987-245952A51AD1}" type="pres">
      <dgm:prSet presAssocID="{9B6DA55F-90A8-4FE2-9BB0-A185B0384115}" presName="sp" presStyleCnt="0"/>
      <dgm:spPr/>
    </dgm:pt>
    <dgm:pt modelId="{9F5BAD21-ED3A-451B-8E00-CA7C815CF259}" type="pres">
      <dgm:prSet presAssocID="{858FBB3D-6ACD-444C-A2C5-9999D8A2C9C1}" presName="arrowAndChildren" presStyleCnt="0"/>
      <dgm:spPr/>
    </dgm:pt>
    <dgm:pt modelId="{F32D8720-17DB-47E0-8202-67C21F454763}" type="pres">
      <dgm:prSet presAssocID="{858FBB3D-6ACD-444C-A2C5-9999D8A2C9C1}" presName="parentTextArrow" presStyleLbl="node1" presStyleIdx="4" presStyleCnt="5"/>
      <dgm:spPr/>
    </dgm:pt>
  </dgm:ptLst>
  <dgm:cxnLst>
    <dgm:cxn modelId="{C92C740E-2FDC-4962-9187-1E5BBD8F3CE7}" srcId="{BC0737C3-1971-4176-9D6F-089A0F1F1684}" destId="{E145890A-FD32-479D-9BD8-D75C559A1445}" srcOrd="2" destOrd="0" parTransId="{3B749F9F-3F2C-46A6-96BA-13191492B2E2}" sibTransId="{08D25962-2958-426D-8235-31B5D08C0D05}"/>
    <dgm:cxn modelId="{C873E61E-EC75-4B83-834D-405D12902761}" srcId="{BC0737C3-1971-4176-9D6F-089A0F1F1684}" destId="{E8750AEC-1C07-4A9F-A216-6BFEF7615433}" srcOrd="1" destOrd="0" parTransId="{5BE8E5E3-1B8E-4AE6-93E2-2FEFA29D0F3E}" sibTransId="{D6ACDCC9-2847-4409-AC7B-74AF84E5D7EF}"/>
    <dgm:cxn modelId="{5FC4D530-90C9-4586-BF7E-C9701AB28CF3}" type="presOf" srcId="{BC0737C3-1971-4176-9D6F-089A0F1F1684}" destId="{DD055FCC-4A72-4420-8F46-6135A58EF760}" srcOrd="0" destOrd="0" presId="urn:microsoft.com/office/officeart/2005/8/layout/process4"/>
    <dgm:cxn modelId="{0D754A36-EE47-4718-8391-F65FE54E449F}" type="presOf" srcId="{858FBB3D-6ACD-444C-A2C5-9999D8A2C9C1}" destId="{F32D8720-17DB-47E0-8202-67C21F454763}" srcOrd="0" destOrd="0" presId="urn:microsoft.com/office/officeart/2005/8/layout/process4"/>
    <dgm:cxn modelId="{CBE21768-7EAD-4F07-855C-5C1EE5390D69}" srcId="{BC0737C3-1971-4176-9D6F-089A0F1F1684}" destId="{89B12D04-DEB7-4FE6-9AD9-F5A14ABC85BF}" srcOrd="4" destOrd="0" parTransId="{C97103E9-1411-43F5-A2E9-33232292200D}" sibTransId="{E00770E8-DE0B-451B-B87E-8E72858B6A3C}"/>
    <dgm:cxn modelId="{85FC1C6B-8ABE-4854-977B-1C069C38E4DA}" type="presOf" srcId="{E8750AEC-1C07-4A9F-A216-6BFEF7615433}" destId="{1A14FA65-041D-4BAF-A032-22CA1D241914}" srcOrd="0" destOrd="0" presId="urn:microsoft.com/office/officeart/2005/8/layout/process4"/>
    <dgm:cxn modelId="{533EA052-8195-4E8F-B395-D10AF0F483E4}" srcId="{BC0737C3-1971-4176-9D6F-089A0F1F1684}" destId="{05A7262E-262B-4F1E-93DB-0D359CAC92A7}" srcOrd="3" destOrd="0" parTransId="{0AEDDC97-3387-4554-8C83-AE72350DD8BA}" sibTransId="{D3A634D4-8FEF-4AE4-BC52-C504D465DC09}"/>
    <dgm:cxn modelId="{8654E758-09B5-4EF9-85B0-41F99B38ED9A}" srcId="{BC0737C3-1971-4176-9D6F-089A0F1F1684}" destId="{858FBB3D-6ACD-444C-A2C5-9999D8A2C9C1}" srcOrd="0" destOrd="0" parTransId="{C878E472-F468-4168-9506-052959935902}" sibTransId="{9B6DA55F-90A8-4FE2-9BB0-A185B0384115}"/>
    <dgm:cxn modelId="{37499D86-7CB6-48B3-88AE-F0FEBACDFE38}" type="presOf" srcId="{E145890A-FD32-479D-9BD8-D75C559A1445}" destId="{92D56582-F1D0-4F3E-A686-F14D79901AE3}" srcOrd="0" destOrd="0" presId="urn:microsoft.com/office/officeart/2005/8/layout/process4"/>
    <dgm:cxn modelId="{F866E59D-F2A4-4FDA-AAE2-634DF677797F}" type="presOf" srcId="{89B12D04-DEB7-4FE6-9AD9-F5A14ABC85BF}" destId="{C19EDC08-F1F8-4FF1-B853-1F8AD9EBC4EB}" srcOrd="0" destOrd="0" presId="urn:microsoft.com/office/officeart/2005/8/layout/process4"/>
    <dgm:cxn modelId="{A7F826BD-0B85-4D9E-B1E8-D128E188EE09}" type="presOf" srcId="{05A7262E-262B-4F1E-93DB-0D359CAC92A7}" destId="{F2509DD9-6B64-4F29-9A43-39CC47640DA5}" srcOrd="0" destOrd="0" presId="urn:microsoft.com/office/officeart/2005/8/layout/process4"/>
    <dgm:cxn modelId="{1BD9B738-A5D1-4C75-AEB0-B4EE669A7501}" type="presParOf" srcId="{DD055FCC-4A72-4420-8F46-6135A58EF760}" destId="{8BF98374-3897-4F8C-B23A-E9972277CA26}" srcOrd="0" destOrd="0" presId="urn:microsoft.com/office/officeart/2005/8/layout/process4"/>
    <dgm:cxn modelId="{FAC4B514-BF92-45D0-938D-4D2B2C52974C}" type="presParOf" srcId="{8BF98374-3897-4F8C-B23A-E9972277CA26}" destId="{C19EDC08-F1F8-4FF1-B853-1F8AD9EBC4EB}" srcOrd="0" destOrd="0" presId="urn:microsoft.com/office/officeart/2005/8/layout/process4"/>
    <dgm:cxn modelId="{83B89848-20A0-4A2D-99CF-479B494368B6}" type="presParOf" srcId="{DD055FCC-4A72-4420-8F46-6135A58EF760}" destId="{9CAF1E0C-9E79-463C-ACE4-4A01C5033C5F}" srcOrd="1" destOrd="0" presId="urn:microsoft.com/office/officeart/2005/8/layout/process4"/>
    <dgm:cxn modelId="{3C419E69-35FE-4467-912C-0219D7A59CBB}" type="presParOf" srcId="{DD055FCC-4A72-4420-8F46-6135A58EF760}" destId="{54C93E30-7948-4D47-831C-20846FED35FB}" srcOrd="2" destOrd="0" presId="urn:microsoft.com/office/officeart/2005/8/layout/process4"/>
    <dgm:cxn modelId="{6C28CA31-0711-42B3-9A7F-B9803E2070B2}" type="presParOf" srcId="{54C93E30-7948-4D47-831C-20846FED35FB}" destId="{F2509DD9-6B64-4F29-9A43-39CC47640DA5}" srcOrd="0" destOrd="0" presId="urn:microsoft.com/office/officeart/2005/8/layout/process4"/>
    <dgm:cxn modelId="{B2B500D8-93FF-453A-92D2-6C37781D7C1B}" type="presParOf" srcId="{DD055FCC-4A72-4420-8F46-6135A58EF760}" destId="{4BD43911-4260-416E-A9FE-15D60A9DF925}" srcOrd="3" destOrd="0" presId="urn:microsoft.com/office/officeart/2005/8/layout/process4"/>
    <dgm:cxn modelId="{325A100F-26D3-4955-92AB-D233B1FEC27D}" type="presParOf" srcId="{DD055FCC-4A72-4420-8F46-6135A58EF760}" destId="{7D40AF4C-4989-430E-9DC9-D52A531989FD}" srcOrd="4" destOrd="0" presId="urn:microsoft.com/office/officeart/2005/8/layout/process4"/>
    <dgm:cxn modelId="{08CC9CE7-51A8-40D4-BED7-62B42C26758D}" type="presParOf" srcId="{7D40AF4C-4989-430E-9DC9-D52A531989FD}" destId="{92D56582-F1D0-4F3E-A686-F14D79901AE3}" srcOrd="0" destOrd="0" presId="urn:microsoft.com/office/officeart/2005/8/layout/process4"/>
    <dgm:cxn modelId="{3995B345-8D07-4B0E-9BF8-74DE9D2750B3}" type="presParOf" srcId="{DD055FCC-4A72-4420-8F46-6135A58EF760}" destId="{7C940688-880B-489C-8847-7AA5BBB22996}" srcOrd="5" destOrd="0" presId="urn:microsoft.com/office/officeart/2005/8/layout/process4"/>
    <dgm:cxn modelId="{D301D6E7-7521-4AA7-A828-7E7DD9AF677F}" type="presParOf" srcId="{DD055FCC-4A72-4420-8F46-6135A58EF760}" destId="{A0DE0F5F-9337-4D10-A1F9-71A75F7D78DD}" srcOrd="6" destOrd="0" presId="urn:microsoft.com/office/officeart/2005/8/layout/process4"/>
    <dgm:cxn modelId="{7018A4B9-6E2E-458C-BE17-BB34C7AAA4F6}" type="presParOf" srcId="{A0DE0F5F-9337-4D10-A1F9-71A75F7D78DD}" destId="{1A14FA65-041D-4BAF-A032-22CA1D241914}" srcOrd="0" destOrd="0" presId="urn:microsoft.com/office/officeart/2005/8/layout/process4"/>
    <dgm:cxn modelId="{332DC517-EA7E-423F-8352-7CB0422FA065}" type="presParOf" srcId="{DD055FCC-4A72-4420-8F46-6135A58EF760}" destId="{9C66027A-8A1D-4053-9987-245952A51AD1}" srcOrd="7" destOrd="0" presId="urn:microsoft.com/office/officeart/2005/8/layout/process4"/>
    <dgm:cxn modelId="{EBE34E94-100D-4A38-A4D9-049E45EC238D}" type="presParOf" srcId="{DD055FCC-4A72-4420-8F46-6135A58EF760}" destId="{9F5BAD21-ED3A-451B-8E00-CA7C815CF259}" srcOrd="8" destOrd="0" presId="urn:microsoft.com/office/officeart/2005/8/layout/process4"/>
    <dgm:cxn modelId="{679F3275-8DD2-432A-B003-DBD8CB43591F}" type="presParOf" srcId="{9F5BAD21-ED3A-451B-8E00-CA7C815CF259}" destId="{F32D8720-17DB-47E0-8202-67C21F45476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50BF92-84CF-43A0-893A-B289E930B877}" type="doc">
      <dgm:prSet loTypeId="urn:microsoft.com/office/officeart/2005/8/layout/hProcess3" loCatId="process" qsTypeId="urn:microsoft.com/office/officeart/2005/8/quickstyle/simple3" qsCatId="simple" csTypeId="urn:microsoft.com/office/officeart/2005/8/colors/colorful2" csCatId="colorful" phldr="1"/>
      <dgm:spPr/>
      <dgm:t>
        <a:bodyPr/>
        <a:lstStyle/>
        <a:p>
          <a:endParaRPr lang="en-US"/>
        </a:p>
      </dgm:t>
    </dgm:pt>
    <dgm:pt modelId="{BFF9C402-6553-4316-8AFB-6D769304D551}">
      <dgm:prSet phldrT="[Text]" custT="1"/>
      <dgm:spPr/>
      <dgm:t>
        <a:bodyPr/>
        <a:lstStyle/>
        <a:p>
          <a:r>
            <a:rPr lang="en-US" sz="1400">
              <a:latin typeface="Calibri" panose="020F0502020204030204" pitchFamily="34" charset="0"/>
            </a:rPr>
            <a:t>Scrum 1995</a:t>
          </a:r>
          <a:endParaRPr lang="en-US" sz="1400" dirty="0">
            <a:latin typeface="Calibri" panose="020F0502020204030204" pitchFamily="34" charset="0"/>
          </a:endParaRPr>
        </a:p>
      </dgm:t>
    </dgm:pt>
    <dgm:pt modelId="{DA58BFD4-7AF9-4D6F-9DFD-B6FCD10830EF}" type="parTrans" cxnId="{1F0A206F-FFA3-4F44-89BB-EE4CDB6E055D}">
      <dgm:prSet/>
      <dgm:spPr/>
      <dgm:t>
        <a:bodyPr/>
        <a:lstStyle/>
        <a:p>
          <a:endParaRPr lang="en-US"/>
        </a:p>
      </dgm:t>
    </dgm:pt>
    <dgm:pt modelId="{D789D958-8EE8-4C8D-AC46-AFAD7F5A1CA5}" type="sibTrans" cxnId="{1F0A206F-FFA3-4F44-89BB-EE4CDB6E055D}">
      <dgm:prSet/>
      <dgm:spPr/>
      <dgm:t>
        <a:bodyPr/>
        <a:lstStyle/>
        <a:p>
          <a:endParaRPr lang="en-US"/>
        </a:p>
      </dgm:t>
    </dgm:pt>
    <dgm:pt modelId="{A3D1AF85-3464-4A86-BA0C-229B3F50A390}">
      <dgm:prSet phldrT="[Text]" custT="1"/>
      <dgm:spPr/>
      <dgm:t>
        <a:bodyPr/>
        <a:lstStyle/>
        <a:p>
          <a:r>
            <a:rPr lang="en-US" sz="1400" dirty="0">
              <a:latin typeface="Calibri" panose="020F0502020204030204" pitchFamily="34" charset="0"/>
            </a:rPr>
            <a:t>Dynamic Systems Development Method 1995</a:t>
          </a:r>
        </a:p>
      </dgm:t>
    </dgm:pt>
    <dgm:pt modelId="{35632CCA-9045-4C1F-B866-347FA6EA2743}" type="parTrans" cxnId="{29B00E1F-1356-44B9-B18A-54435CD26967}">
      <dgm:prSet/>
      <dgm:spPr/>
      <dgm:t>
        <a:bodyPr/>
        <a:lstStyle/>
        <a:p>
          <a:endParaRPr lang="en-US"/>
        </a:p>
      </dgm:t>
    </dgm:pt>
    <dgm:pt modelId="{BD908286-390E-46E4-B2F6-3AEC2F6D2960}" type="sibTrans" cxnId="{29B00E1F-1356-44B9-B18A-54435CD26967}">
      <dgm:prSet/>
      <dgm:spPr/>
      <dgm:t>
        <a:bodyPr/>
        <a:lstStyle/>
        <a:p>
          <a:endParaRPr lang="en-US"/>
        </a:p>
      </dgm:t>
    </dgm:pt>
    <dgm:pt modelId="{06C66749-7F30-4F33-86A2-89CA1B5093A7}">
      <dgm:prSet phldrT="[Text]" custT="1"/>
      <dgm:spPr/>
      <dgm:t>
        <a:bodyPr/>
        <a:lstStyle/>
        <a:p>
          <a:r>
            <a:rPr lang="en-US" sz="1400" dirty="0">
              <a:latin typeface="Calibri" panose="020F0502020204030204" pitchFamily="34" charset="0"/>
            </a:rPr>
            <a:t>Feature Driven Development 1997</a:t>
          </a:r>
        </a:p>
      </dgm:t>
    </dgm:pt>
    <dgm:pt modelId="{0BE01E0E-2311-45DA-A66B-D5DE336CD7C7}" type="parTrans" cxnId="{391ACD42-8347-4CD5-BB78-66458FF616E1}">
      <dgm:prSet/>
      <dgm:spPr/>
      <dgm:t>
        <a:bodyPr/>
        <a:lstStyle/>
        <a:p>
          <a:endParaRPr lang="en-US"/>
        </a:p>
      </dgm:t>
    </dgm:pt>
    <dgm:pt modelId="{11C50A66-4F1D-4B34-936A-051979B73410}" type="sibTrans" cxnId="{391ACD42-8347-4CD5-BB78-66458FF616E1}">
      <dgm:prSet/>
      <dgm:spPr/>
      <dgm:t>
        <a:bodyPr/>
        <a:lstStyle/>
        <a:p>
          <a:endParaRPr lang="en-US"/>
        </a:p>
      </dgm:t>
    </dgm:pt>
    <dgm:pt modelId="{DF6D914C-9E0B-4140-B82F-2B476E6ED42A}">
      <dgm:prSet phldrT="[Text]" custT="1"/>
      <dgm:spPr/>
      <dgm:t>
        <a:bodyPr/>
        <a:lstStyle/>
        <a:p>
          <a:r>
            <a:rPr lang="en-US" sz="1400" dirty="0">
              <a:latin typeface="Calibri" panose="020F0502020204030204" pitchFamily="34" charset="0"/>
            </a:rPr>
            <a:t>Adaptive Software Development 2000</a:t>
          </a:r>
        </a:p>
      </dgm:t>
    </dgm:pt>
    <dgm:pt modelId="{1F1E90FC-86C3-4841-AB2C-DE2E142B15D1}" type="parTrans" cxnId="{1BC55151-85C2-4D5B-AB02-55E0DEA4E93F}">
      <dgm:prSet/>
      <dgm:spPr/>
      <dgm:t>
        <a:bodyPr/>
        <a:lstStyle/>
        <a:p>
          <a:endParaRPr lang="en-US"/>
        </a:p>
      </dgm:t>
    </dgm:pt>
    <dgm:pt modelId="{6F12BEC7-C42E-42AE-89E5-1B072F050B25}" type="sibTrans" cxnId="{1BC55151-85C2-4D5B-AB02-55E0DEA4E93F}">
      <dgm:prSet/>
      <dgm:spPr/>
      <dgm:t>
        <a:bodyPr/>
        <a:lstStyle/>
        <a:p>
          <a:endParaRPr lang="en-US"/>
        </a:p>
      </dgm:t>
    </dgm:pt>
    <dgm:pt modelId="{76C48C0D-01F1-4CBF-B358-49CC2DD78A6B}">
      <dgm:prSet phldrT="[Text]" custT="1"/>
      <dgm:spPr/>
      <dgm:t>
        <a:bodyPr/>
        <a:lstStyle/>
        <a:p>
          <a:r>
            <a:rPr lang="en-US" sz="1400" dirty="0">
              <a:latin typeface="Calibri" panose="020F0502020204030204" pitchFamily="34" charset="0"/>
            </a:rPr>
            <a:t>Crystal 1988</a:t>
          </a:r>
        </a:p>
      </dgm:t>
    </dgm:pt>
    <dgm:pt modelId="{C4C37AD7-708A-4861-BF5D-0924F349EFD2}" type="parTrans" cxnId="{9EDB033D-98AF-4CEA-97A1-18FBCDC287A0}">
      <dgm:prSet/>
      <dgm:spPr/>
      <dgm:t>
        <a:bodyPr/>
        <a:lstStyle/>
        <a:p>
          <a:endParaRPr lang="en-US"/>
        </a:p>
      </dgm:t>
    </dgm:pt>
    <dgm:pt modelId="{D148C464-B64C-46DA-845A-C245C3C736AD}" type="sibTrans" cxnId="{9EDB033D-98AF-4CEA-97A1-18FBCDC287A0}">
      <dgm:prSet/>
      <dgm:spPr/>
      <dgm:t>
        <a:bodyPr/>
        <a:lstStyle/>
        <a:p>
          <a:endParaRPr lang="en-US"/>
        </a:p>
      </dgm:t>
    </dgm:pt>
    <dgm:pt modelId="{D4C926D3-6180-4A6E-BD99-81DF95FEDEB3}">
      <dgm:prSet phldrT="[Text]" custT="1"/>
      <dgm:spPr/>
      <dgm:t>
        <a:bodyPr/>
        <a:lstStyle/>
        <a:p>
          <a:r>
            <a:rPr lang="en-US" sz="1400" dirty="0">
              <a:latin typeface="Calibri" panose="020F0502020204030204" pitchFamily="34" charset="0"/>
            </a:rPr>
            <a:t>Extreme Programming 1996</a:t>
          </a:r>
        </a:p>
      </dgm:t>
    </dgm:pt>
    <dgm:pt modelId="{FB152F05-EB41-4CF7-B281-61274506204C}" type="parTrans" cxnId="{FD62E470-EAE1-4FF6-9668-868CA0CAB7DD}">
      <dgm:prSet/>
      <dgm:spPr/>
      <dgm:t>
        <a:bodyPr/>
        <a:lstStyle/>
        <a:p>
          <a:endParaRPr lang="en-US"/>
        </a:p>
      </dgm:t>
    </dgm:pt>
    <dgm:pt modelId="{28E0AEFD-3F04-4F52-BF19-5CAC5B302C9C}" type="sibTrans" cxnId="{FD62E470-EAE1-4FF6-9668-868CA0CAB7DD}">
      <dgm:prSet/>
      <dgm:spPr/>
      <dgm:t>
        <a:bodyPr/>
        <a:lstStyle/>
        <a:p>
          <a:endParaRPr lang="en-US"/>
        </a:p>
      </dgm:t>
    </dgm:pt>
    <dgm:pt modelId="{FFC98484-07D8-4057-9A0A-0DEF0F68B102}" type="pres">
      <dgm:prSet presAssocID="{FB50BF92-84CF-43A0-893A-B289E930B877}" presName="Name0" presStyleCnt="0">
        <dgm:presLayoutVars>
          <dgm:dir/>
          <dgm:animLvl val="lvl"/>
          <dgm:resizeHandles val="exact"/>
        </dgm:presLayoutVars>
      </dgm:prSet>
      <dgm:spPr/>
    </dgm:pt>
    <dgm:pt modelId="{FB0F76DF-0046-4F53-927D-53F0999C9451}" type="pres">
      <dgm:prSet presAssocID="{FB50BF92-84CF-43A0-893A-B289E930B877}" presName="dummy" presStyleCnt="0"/>
      <dgm:spPr/>
    </dgm:pt>
    <dgm:pt modelId="{534E8D04-6D16-4D4F-9F40-26D0BDDDA9C0}" type="pres">
      <dgm:prSet presAssocID="{FB50BF92-84CF-43A0-893A-B289E930B877}" presName="linH" presStyleCnt="0"/>
      <dgm:spPr/>
    </dgm:pt>
    <dgm:pt modelId="{EE86E647-1C2B-40C4-9329-62FD092122E0}" type="pres">
      <dgm:prSet presAssocID="{FB50BF92-84CF-43A0-893A-B289E930B877}" presName="padding1" presStyleCnt="0"/>
      <dgm:spPr/>
    </dgm:pt>
    <dgm:pt modelId="{2F51B517-F93D-40AA-8BCA-D1DDA7C01826}" type="pres">
      <dgm:prSet presAssocID="{76C48C0D-01F1-4CBF-B358-49CC2DD78A6B}" presName="linV" presStyleCnt="0"/>
      <dgm:spPr/>
    </dgm:pt>
    <dgm:pt modelId="{3FCCA88D-417D-4B2B-8210-0B5617A02F03}" type="pres">
      <dgm:prSet presAssocID="{76C48C0D-01F1-4CBF-B358-49CC2DD78A6B}" presName="spVertical1" presStyleCnt="0"/>
      <dgm:spPr/>
    </dgm:pt>
    <dgm:pt modelId="{22D282AB-8E08-4D3A-864B-26E2180F19F1}" type="pres">
      <dgm:prSet presAssocID="{76C48C0D-01F1-4CBF-B358-49CC2DD78A6B}" presName="parTx" presStyleLbl="revTx" presStyleIdx="0" presStyleCnt="6" custLinFactNeighborX="-43865" custLinFactNeighborY="-2708">
        <dgm:presLayoutVars>
          <dgm:chMax val="0"/>
          <dgm:chPref val="0"/>
          <dgm:bulletEnabled val="1"/>
        </dgm:presLayoutVars>
      </dgm:prSet>
      <dgm:spPr/>
    </dgm:pt>
    <dgm:pt modelId="{DEFEAB9C-EBDC-4430-ADF8-E8DA46A6587C}" type="pres">
      <dgm:prSet presAssocID="{76C48C0D-01F1-4CBF-B358-49CC2DD78A6B}" presName="spVertical2" presStyleCnt="0"/>
      <dgm:spPr/>
    </dgm:pt>
    <dgm:pt modelId="{B8345ECE-2494-4B6B-877F-EAE71FDDAB15}" type="pres">
      <dgm:prSet presAssocID="{76C48C0D-01F1-4CBF-B358-49CC2DD78A6B}" presName="spVertical3" presStyleCnt="0"/>
      <dgm:spPr/>
    </dgm:pt>
    <dgm:pt modelId="{EDBBE333-132D-4440-8D65-C706E9279B2F}" type="pres">
      <dgm:prSet presAssocID="{D148C464-B64C-46DA-845A-C245C3C736AD}" presName="space" presStyleCnt="0"/>
      <dgm:spPr/>
    </dgm:pt>
    <dgm:pt modelId="{66E37274-3523-49DC-BF87-1DC1A2078634}" type="pres">
      <dgm:prSet presAssocID="{BFF9C402-6553-4316-8AFB-6D769304D551}" presName="linV" presStyleCnt="0"/>
      <dgm:spPr/>
    </dgm:pt>
    <dgm:pt modelId="{E322726A-5396-440F-92AD-54FEFFCFA772}" type="pres">
      <dgm:prSet presAssocID="{BFF9C402-6553-4316-8AFB-6D769304D551}" presName="spVertical1" presStyleCnt="0"/>
      <dgm:spPr/>
    </dgm:pt>
    <dgm:pt modelId="{8C610539-ECB6-4AA0-A629-65DD217DF15F}" type="pres">
      <dgm:prSet presAssocID="{BFF9C402-6553-4316-8AFB-6D769304D551}" presName="parTx" presStyleLbl="revTx" presStyleIdx="1" presStyleCnt="6" custLinFactNeighborX="-32545" custLinFactNeighborY="-5416">
        <dgm:presLayoutVars>
          <dgm:chMax val="0"/>
          <dgm:chPref val="0"/>
          <dgm:bulletEnabled val="1"/>
        </dgm:presLayoutVars>
      </dgm:prSet>
      <dgm:spPr/>
    </dgm:pt>
    <dgm:pt modelId="{BDE6C607-6553-418F-849C-F27EB44120C5}" type="pres">
      <dgm:prSet presAssocID="{BFF9C402-6553-4316-8AFB-6D769304D551}" presName="spVertical2" presStyleCnt="0"/>
      <dgm:spPr/>
    </dgm:pt>
    <dgm:pt modelId="{728E9B37-62F6-44C8-BAFD-474A240DA399}" type="pres">
      <dgm:prSet presAssocID="{BFF9C402-6553-4316-8AFB-6D769304D551}" presName="spVertical3" presStyleCnt="0"/>
      <dgm:spPr/>
    </dgm:pt>
    <dgm:pt modelId="{FE968E41-8FC7-4E0B-BA04-2B6E39891B79}" type="pres">
      <dgm:prSet presAssocID="{D789D958-8EE8-4C8D-AC46-AFAD7F5A1CA5}" presName="space" presStyleCnt="0"/>
      <dgm:spPr/>
    </dgm:pt>
    <dgm:pt modelId="{B45D3DC3-3FD7-4FB7-8C61-689CCE2FD07B}" type="pres">
      <dgm:prSet presAssocID="{A3D1AF85-3464-4A86-BA0C-229B3F50A390}" presName="linV" presStyleCnt="0"/>
      <dgm:spPr/>
    </dgm:pt>
    <dgm:pt modelId="{ED25E99D-1DD4-4089-AB0D-7D1CF0ED0E7A}" type="pres">
      <dgm:prSet presAssocID="{A3D1AF85-3464-4A86-BA0C-229B3F50A390}" presName="spVertical1" presStyleCnt="0"/>
      <dgm:spPr/>
    </dgm:pt>
    <dgm:pt modelId="{F019414B-0967-47BE-8B23-EF435458F55D}" type="pres">
      <dgm:prSet presAssocID="{A3D1AF85-3464-4A86-BA0C-229B3F50A390}" presName="parTx" presStyleLbl="revTx" presStyleIdx="2" presStyleCnt="6" custScaleX="116081" custLinFactNeighborX="-24055" custLinFactNeighborY="-28733">
        <dgm:presLayoutVars>
          <dgm:chMax val="0"/>
          <dgm:chPref val="0"/>
          <dgm:bulletEnabled val="1"/>
        </dgm:presLayoutVars>
      </dgm:prSet>
      <dgm:spPr/>
    </dgm:pt>
    <dgm:pt modelId="{3C68D9FE-7E65-4E9B-B1A7-50F9D5E07EA3}" type="pres">
      <dgm:prSet presAssocID="{A3D1AF85-3464-4A86-BA0C-229B3F50A390}" presName="spVertical2" presStyleCnt="0"/>
      <dgm:spPr/>
    </dgm:pt>
    <dgm:pt modelId="{D6967DAC-2188-4FDE-B83B-E40E98BE271D}" type="pres">
      <dgm:prSet presAssocID="{A3D1AF85-3464-4A86-BA0C-229B3F50A390}" presName="spVertical3" presStyleCnt="0"/>
      <dgm:spPr/>
    </dgm:pt>
    <dgm:pt modelId="{CD34786A-8747-4CEF-B815-5917D2C2685D}" type="pres">
      <dgm:prSet presAssocID="{BD908286-390E-46E4-B2F6-3AEC2F6D2960}" presName="space" presStyleCnt="0"/>
      <dgm:spPr/>
    </dgm:pt>
    <dgm:pt modelId="{AC8EA1E9-F0AE-48B7-AD21-B88358D6C026}" type="pres">
      <dgm:prSet presAssocID="{D4C926D3-6180-4A6E-BD99-81DF95FEDEB3}" presName="linV" presStyleCnt="0"/>
      <dgm:spPr/>
    </dgm:pt>
    <dgm:pt modelId="{3B512739-A07F-4D17-8C83-B276C55F93C0}" type="pres">
      <dgm:prSet presAssocID="{D4C926D3-6180-4A6E-BD99-81DF95FEDEB3}" presName="spVertical1" presStyleCnt="0"/>
      <dgm:spPr/>
    </dgm:pt>
    <dgm:pt modelId="{FE5B46F7-9363-461B-ADE5-820AACE2043D}" type="pres">
      <dgm:prSet presAssocID="{D4C926D3-6180-4A6E-BD99-81DF95FEDEB3}" presName="parTx" presStyleLbl="revTx" presStyleIdx="3" presStyleCnt="6" custScaleX="120531" custLinFactNeighborX="-24055" custLinFactNeighborY="5416">
        <dgm:presLayoutVars>
          <dgm:chMax val="0"/>
          <dgm:chPref val="0"/>
          <dgm:bulletEnabled val="1"/>
        </dgm:presLayoutVars>
      </dgm:prSet>
      <dgm:spPr/>
    </dgm:pt>
    <dgm:pt modelId="{9301B05F-C6B5-4395-BE9D-35EC82780B11}" type="pres">
      <dgm:prSet presAssocID="{D4C926D3-6180-4A6E-BD99-81DF95FEDEB3}" presName="spVertical2" presStyleCnt="0"/>
      <dgm:spPr/>
    </dgm:pt>
    <dgm:pt modelId="{1620B229-BD0A-45E9-A65D-8467EF03AC58}" type="pres">
      <dgm:prSet presAssocID="{D4C926D3-6180-4A6E-BD99-81DF95FEDEB3}" presName="spVertical3" presStyleCnt="0"/>
      <dgm:spPr/>
    </dgm:pt>
    <dgm:pt modelId="{ACCB88CF-B3AA-425C-BB57-38CDE780068D}" type="pres">
      <dgm:prSet presAssocID="{28E0AEFD-3F04-4F52-BF19-5CAC5B302C9C}" presName="space" presStyleCnt="0"/>
      <dgm:spPr/>
    </dgm:pt>
    <dgm:pt modelId="{AE969DAD-FD5D-4417-B80B-D7F87D635CB1}" type="pres">
      <dgm:prSet presAssocID="{06C66749-7F30-4F33-86A2-89CA1B5093A7}" presName="linV" presStyleCnt="0"/>
      <dgm:spPr/>
    </dgm:pt>
    <dgm:pt modelId="{BEB4F243-DF25-4853-B0DF-979FF2E743F8}" type="pres">
      <dgm:prSet presAssocID="{06C66749-7F30-4F33-86A2-89CA1B5093A7}" presName="spVertical1" presStyleCnt="0"/>
      <dgm:spPr/>
    </dgm:pt>
    <dgm:pt modelId="{A1C4342F-52B5-4D6C-A624-87E57C3040B7}" type="pres">
      <dgm:prSet presAssocID="{06C66749-7F30-4F33-86A2-89CA1B5093A7}" presName="parTx" presStyleLbl="revTx" presStyleIdx="4" presStyleCnt="6" custScaleX="129891" custLinFactNeighborX="-21225" custLinFactNeighborY="-29917">
        <dgm:presLayoutVars>
          <dgm:chMax val="0"/>
          <dgm:chPref val="0"/>
          <dgm:bulletEnabled val="1"/>
        </dgm:presLayoutVars>
      </dgm:prSet>
      <dgm:spPr/>
    </dgm:pt>
    <dgm:pt modelId="{33C17C20-3712-4922-BD75-47596F549E1D}" type="pres">
      <dgm:prSet presAssocID="{06C66749-7F30-4F33-86A2-89CA1B5093A7}" presName="spVertical2" presStyleCnt="0"/>
      <dgm:spPr/>
    </dgm:pt>
    <dgm:pt modelId="{80D41DB6-F2E3-46D2-B636-11DDB3E120EC}" type="pres">
      <dgm:prSet presAssocID="{06C66749-7F30-4F33-86A2-89CA1B5093A7}" presName="spVertical3" presStyleCnt="0"/>
      <dgm:spPr/>
    </dgm:pt>
    <dgm:pt modelId="{CE772604-B6CC-467D-A12E-D66D7832BD52}" type="pres">
      <dgm:prSet presAssocID="{11C50A66-4F1D-4B34-936A-051979B73410}" presName="space" presStyleCnt="0"/>
      <dgm:spPr/>
    </dgm:pt>
    <dgm:pt modelId="{A10F10A4-1532-4CE0-B202-003197CCBD82}" type="pres">
      <dgm:prSet presAssocID="{DF6D914C-9E0B-4140-B82F-2B476E6ED42A}" presName="linV" presStyleCnt="0"/>
      <dgm:spPr/>
    </dgm:pt>
    <dgm:pt modelId="{7FD31A28-F8BF-466F-A56E-520CA74F6215}" type="pres">
      <dgm:prSet presAssocID="{DF6D914C-9E0B-4140-B82F-2B476E6ED42A}" presName="spVertical1" presStyleCnt="0"/>
      <dgm:spPr/>
    </dgm:pt>
    <dgm:pt modelId="{0BBC3D86-9014-42AB-B925-C46E793190BE}" type="pres">
      <dgm:prSet presAssocID="{DF6D914C-9E0B-4140-B82F-2B476E6ED42A}" presName="parTx" presStyleLbl="revTx" presStyleIdx="5" presStyleCnt="6" custScaleX="124926" custLinFactNeighborX="-21225" custLinFactNeighborY="-20005">
        <dgm:presLayoutVars>
          <dgm:chMax val="0"/>
          <dgm:chPref val="0"/>
          <dgm:bulletEnabled val="1"/>
        </dgm:presLayoutVars>
      </dgm:prSet>
      <dgm:spPr/>
    </dgm:pt>
    <dgm:pt modelId="{2EACBBD6-EC1F-40B7-8760-111A08374741}" type="pres">
      <dgm:prSet presAssocID="{DF6D914C-9E0B-4140-B82F-2B476E6ED42A}" presName="spVertical2" presStyleCnt="0"/>
      <dgm:spPr/>
    </dgm:pt>
    <dgm:pt modelId="{357F28E4-A4E1-49D7-8929-86587558D090}" type="pres">
      <dgm:prSet presAssocID="{DF6D914C-9E0B-4140-B82F-2B476E6ED42A}" presName="spVertical3" presStyleCnt="0"/>
      <dgm:spPr/>
    </dgm:pt>
    <dgm:pt modelId="{E89DD765-8A90-4CE4-9FF7-CDA6C835688C}" type="pres">
      <dgm:prSet presAssocID="{FB50BF92-84CF-43A0-893A-B289E930B877}" presName="padding2" presStyleCnt="0"/>
      <dgm:spPr/>
    </dgm:pt>
    <dgm:pt modelId="{DC492614-34F9-4301-B028-42938B3EBD01}" type="pres">
      <dgm:prSet presAssocID="{FB50BF92-84CF-43A0-893A-B289E930B877}" presName="negArrow" presStyleCnt="0"/>
      <dgm:spPr/>
    </dgm:pt>
    <dgm:pt modelId="{83B512CF-B458-4053-AF92-E747C8B766C9}" type="pres">
      <dgm:prSet presAssocID="{FB50BF92-84CF-43A0-893A-B289E930B877}" presName="backgroundArrow" presStyleLbl="node1" presStyleIdx="0" presStyleCnt="1" custLinFactNeighborY="-8046"/>
      <dgm:spPr/>
    </dgm:pt>
  </dgm:ptLst>
  <dgm:cxnLst>
    <dgm:cxn modelId="{D30C3704-0A1F-46E6-AC80-998C39DEDFE0}" type="presOf" srcId="{D4C926D3-6180-4A6E-BD99-81DF95FEDEB3}" destId="{FE5B46F7-9363-461B-ADE5-820AACE2043D}" srcOrd="0" destOrd="0" presId="urn:microsoft.com/office/officeart/2005/8/layout/hProcess3"/>
    <dgm:cxn modelId="{0428890C-F5CB-4F14-9141-8B3E8E034664}" type="presOf" srcId="{06C66749-7F30-4F33-86A2-89CA1B5093A7}" destId="{A1C4342F-52B5-4D6C-A624-87E57C3040B7}" srcOrd="0" destOrd="0" presId="urn:microsoft.com/office/officeart/2005/8/layout/hProcess3"/>
    <dgm:cxn modelId="{635E7216-95E4-464A-B761-E8A1D43E6ED9}" type="presOf" srcId="{FB50BF92-84CF-43A0-893A-B289E930B877}" destId="{FFC98484-07D8-4057-9A0A-0DEF0F68B102}" srcOrd="0" destOrd="0" presId="urn:microsoft.com/office/officeart/2005/8/layout/hProcess3"/>
    <dgm:cxn modelId="{41D8601E-94F9-4D99-BA13-ACEBCB1BD72C}" type="presOf" srcId="{BFF9C402-6553-4316-8AFB-6D769304D551}" destId="{8C610539-ECB6-4AA0-A629-65DD217DF15F}" srcOrd="0" destOrd="0" presId="urn:microsoft.com/office/officeart/2005/8/layout/hProcess3"/>
    <dgm:cxn modelId="{29B00E1F-1356-44B9-B18A-54435CD26967}" srcId="{FB50BF92-84CF-43A0-893A-B289E930B877}" destId="{A3D1AF85-3464-4A86-BA0C-229B3F50A390}" srcOrd="2" destOrd="0" parTransId="{35632CCA-9045-4C1F-B866-347FA6EA2743}" sibTransId="{BD908286-390E-46E4-B2F6-3AEC2F6D2960}"/>
    <dgm:cxn modelId="{9EDB033D-98AF-4CEA-97A1-18FBCDC287A0}" srcId="{FB50BF92-84CF-43A0-893A-B289E930B877}" destId="{76C48C0D-01F1-4CBF-B358-49CC2DD78A6B}" srcOrd="0" destOrd="0" parTransId="{C4C37AD7-708A-4861-BF5D-0924F349EFD2}" sibTransId="{D148C464-B64C-46DA-845A-C245C3C736AD}"/>
    <dgm:cxn modelId="{391ACD42-8347-4CD5-BB78-66458FF616E1}" srcId="{FB50BF92-84CF-43A0-893A-B289E930B877}" destId="{06C66749-7F30-4F33-86A2-89CA1B5093A7}" srcOrd="4" destOrd="0" parTransId="{0BE01E0E-2311-45DA-A66B-D5DE336CD7C7}" sibTransId="{11C50A66-4F1D-4B34-936A-051979B73410}"/>
    <dgm:cxn modelId="{1F0A206F-FFA3-4F44-89BB-EE4CDB6E055D}" srcId="{FB50BF92-84CF-43A0-893A-B289E930B877}" destId="{BFF9C402-6553-4316-8AFB-6D769304D551}" srcOrd="1" destOrd="0" parTransId="{DA58BFD4-7AF9-4D6F-9DFD-B6FCD10830EF}" sibTransId="{D789D958-8EE8-4C8D-AC46-AFAD7F5A1CA5}"/>
    <dgm:cxn modelId="{FD62E470-EAE1-4FF6-9668-868CA0CAB7DD}" srcId="{FB50BF92-84CF-43A0-893A-B289E930B877}" destId="{D4C926D3-6180-4A6E-BD99-81DF95FEDEB3}" srcOrd="3" destOrd="0" parTransId="{FB152F05-EB41-4CF7-B281-61274506204C}" sibTransId="{28E0AEFD-3F04-4F52-BF19-5CAC5B302C9C}"/>
    <dgm:cxn modelId="{1BC55151-85C2-4D5B-AB02-55E0DEA4E93F}" srcId="{FB50BF92-84CF-43A0-893A-B289E930B877}" destId="{DF6D914C-9E0B-4140-B82F-2B476E6ED42A}" srcOrd="5" destOrd="0" parTransId="{1F1E90FC-86C3-4841-AB2C-DE2E142B15D1}" sibTransId="{6F12BEC7-C42E-42AE-89E5-1B072F050B25}"/>
    <dgm:cxn modelId="{9A07B278-660B-447F-8929-8AFAECBD8D78}" type="presOf" srcId="{DF6D914C-9E0B-4140-B82F-2B476E6ED42A}" destId="{0BBC3D86-9014-42AB-B925-C46E793190BE}" srcOrd="0" destOrd="0" presId="urn:microsoft.com/office/officeart/2005/8/layout/hProcess3"/>
    <dgm:cxn modelId="{91FDBEB1-9EC2-4156-BBC1-107ED73069EC}" type="presOf" srcId="{A3D1AF85-3464-4A86-BA0C-229B3F50A390}" destId="{F019414B-0967-47BE-8B23-EF435458F55D}" srcOrd="0" destOrd="0" presId="urn:microsoft.com/office/officeart/2005/8/layout/hProcess3"/>
    <dgm:cxn modelId="{77DCAAC8-5DBA-41F9-ABCB-BFCD54515665}" type="presOf" srcId="{76C48C0D-01F1-4CBF-B358-49CC2DD78A6B}" destId="{22D282AB-8E08-4D3A-864B-26E2180F19F1}" srcOrd="0" destOrd="0" presId="urn:microsoft.com/office/officeart/2005/8/layout/hProcess3"/>
    <dgm:cxn modelId="{52DB2221-A0AF-4BE1-A38C-810A9B6C8345}" type="presParOf" srcId="{FFC98484-07D8-4057-9A0A-0DEF0F68B102}" destId="{FB0F76DF-0046-4F53-927D-53F0999C9451}" srcOrd="0" destOrd="0" presId="urn:microsoft.com/office/officeart/2005/8/layout/hProcess3"/>
    <dgm:cxn modelId="{1A8494A0-E8B5-4D20-B91C-D8A8931D7CB2}" type="presParOf" srcId="{FFC98484-07D8-4057-9A0A-0DEF0F68B102}" destId="{534E8D04-6D16-4D4F-9F40-26D0BDDDA9C0}" srcOrd="1" destOrd="0" presId="urn:microsoft.com/office/officeart/2005/8/layout/hProcess3"/>
    <dgm:cxn modelId="{4C8926CE-6E35-4A5D-BD77-79FF27C92B5D}" type="presParOf" srcId="{534E8D04-6D16-4D4F-9F40-26D0BDDDA9C0}" destId="{EE86E647-1C2B-40C4-9329-62FD092122E0}" srcOrd="0" destOrd="0" presId="urn:microsoft.com/office/officeart/2005/8/layout/hProcess3"/>
    <dgm:cxn modelId="{D4E09D20-4C04-42EA-987E-10C197D84F45}" type="presParOf" srcId="{534E8D04-6D16-4D4F-9F40-26D0BDDDA9C0}" destId="{2F51B517-F93D-40AA-8BCA-D1DDA7C01826}" srcOrd="1" destOrd="0" presId="urn:microsoft.com/office/officeart/2005/8/layout/hProcess3"/>
    <dgm:cxn modelId="{00C66C31-7502-402D-B648-BEB2FBEC822E}" type="presParOf" srcId="{2F51B517-F93D-40AA-8BCA-D1DDA7C01826}" destId="{3FCCA88D-417D-4B2B-8210-0B5617A02F03}" srcOrd="0" destOrd="0" presId="urn:microsoft.com/office/officeart/2005/8/layout/hProcess3"/>
    <dgm:cxn modelId="{81FE467E-2AF5-40F3-BE03-78AA7DA42E63}" type="presParOf" srcId="{2F51B517-F93D-40AA-8BCA-D1DDA7C01826}" destId="{22D282AB-8E08-4D3A-864B-26E2180F19F1}" srcOrd="1" destOrd="0" presId="urn:microsoft.com/office/officeart/2005/8/layout/hProcess3"/>
    <dgm:cxn modelId="{9E252ACE-BF0C-412C-A533-ABA66C498A45}" type="presParOf" srcId="{2F51B517-F93D-40AA-8BCA-D1DDA7C01826}" destId="{DEFEAB9C-EBDC-4430-ADF8-E8DA46A6587C}" srcOrd="2" destOrd="0" presId="urn:microsoft.com/office/officeart/2005/8/layout/hProcess3"/>
    <dgm:cxn modelId="{719B07BF-0408-48FA-BA4C-B99360787297}" type="presParOf" srcId="{2F51B517-F93D-40AA-8BCA-D1DDA7C01826}" destId="{B8345ECE-2494-4B6B-877F-EAE71FDDAB15}" srcOrd="3" destOrd="0" presId="urn:microsoft.com/office/officeart/2005/8/layout/hProcess3"/>
    <dgm:cxn modelId="{581539D0-BD27-46A3-BC25-31864D8AFAEC}" type="presParOf" srcId="{534E8D04-6D16-4D4F-9F40-26D0BDDDA9C0}" destId="{EDBBE333-132D-4440-8D65-C706E9279B2F}" srcOrd="2" destOrd="0" presId="urn:microsoft.com/office/officeart/2005/8/layout/hProcess3"/>
    <dgm:cxn modelId="{2454E5CD-D0BD-481D-A181-8BDB2419B68F}" type="presParOf" srcId="{534E8D04-6D16-4D4F-9F40-26D0BDDDA9C0}" destId="{66E37274-3523-49DC-BF87-1DC1A2078634}" srcOrd="3" destOrd="0" presId="urn:microsoft.com/office/officeart/2005/8/layout/hProcess3"/>
    <dgm:cxn modelId="{5E56E8F8-29C1-4EC0-854D-FE8955699149}" type="presParOf" srcId="{66E37274-3523-49DC-BF87-1DC1A2078634}" destId="{E322726A-5396-440F-92AD-54FEFFCFA772}" srcOrd="0" destOrd="0" presId="urn:microsoft.com/office/officeart/2005/8/layout/hProcess3"/>
    <dgm:cxn modelId="{0A04DD15-6F43-479C-B4CD-2DA6A9A3FDE2}" type="presParOf" srcId="{66E37274-3523-49DC-BF87-1DC1A2078634}" destId="{8C610539-ECB6-4AA0-A629-65DD217DF15F}" srcOrd="1" destOrd="0" presId="urn:microsoft.com/office/officeart/2005/8/layout/hProcess3"/>
    <dgm:cxn modelId="{894929D6-77C0-45F6-AE04-DB42ACE038B8}" type="presParOf" srcId="{66E37274-3523-49DC-BF87-1DC1A2078634}" destId="{BDE6C607-6553-418F-849C-F27EB44120C5}" srcOrd="2" destOrd="0" presId="urn:microsoft.com/office/officeart/2005/8/layout/hProcess3"/>
    <dgm:cxn modelId="{BB3462B4-04C3-4CB1-8B13-E081F01E539E}" type="presParOf" srcId="{66E37274-3523-49DC-BF87-1DC1A2078634}" destId="{728E9B37-62F6-44C8-BAFD-474A240DA399}" srcOrd="3" destOrd="0" presId="urn:microsoft.com/office/officeart/2005/8/layout/hProcess3"/>
    <dgm:cxn modelId="{96BE043D-FBEA-45AB-A8AC-B3DDA3C2883A}" type="presParOf" srcId="{534E8D04-6D16-4D4F-9F40-26D0BDDDA9C0}" destId="{FE968E41-8FC7-4E0B-BA04-2B6E39891B79}" srcOrd="4" destOrd="0" presId="urn:microsoft.com/office/officeart/2005/8/layout/hProcess3"/>
    <dgm:cxn modelId="{3151FF57-4017-4FAF-9F35-D85D9D83FF98}" type="presParOf" srcId="{534E8D04-6D16-4D4F-9F40-26D0BDDDA9C0}" destId="{B45D3DC3-3FD7-4FB7-8C61-689CCE2FD07B}" srcOrd="5" destOrd="0" presId="urn:microsoft.com/office/officeart/2005/8/layout/hProcess3"/>
    <dgm:cxn modelId="{0B4EE058-78A3-42BC-96C9-12F5DF48A568}" type="presParOf" srcId="{B45D3DC3-3FD7-4FB7-8C61-689CCE2FD07B}" destId="{ED25E99D-1DD4-4089-AB0D-7D1CF0ED0E7A}" srcOrd="0" destOrd="0" presId="urn:microsoft.com/office/officeart/2005/8/layout/hProcess3"/>
    <dgm:cxn modelId="{B92A9D1D-DE7F-444B-856C-49880C49AE44}" type="presParOf" srcId="{B45D3DC3-3FD7-4FB7-8C61-689CCE2FD07B}" destId="{F019414B-0967-47BE-8B23-EF435458F55D}" srcOrd="1" destOrd="0" presId="urn:microsoft.com/office/officeart/2005/8/layout/hProcess3"/>
    <dgm:cxn modelId="{EBEFA367-0A9B-43F0-8F5E-C0A8D14DE1A2}" type="presParOf" srcId="{B45D3DC3-3FD7-4FB7-8C61-689CCE2FD07B}" destId="{3C68D9FE-7E65-4E9B-B1A7-50F9D5E07EA3}" srcOrd="2" destOrd="0" presId="urn:microsoft.com/office/officeart/2005/8/layout/hProcess3"/>
    <dgm:cxn modelId="{425B09A4-C2AB-4DC4-96F9-C31EE1295A60}" type="presParOf" srcId="{B45D3DC3-3FD7-4FB7-8C61-689CCE2FD07B}" destId="{D6967DAC-2188-4FDE-B83B-E40E98BE271D}" srcOrd="3" destOrd="0" presId="urn:microsoft.com/office/officeart/2005/8/layout/hProcess3"/>
    <dgm:cxn modelId="{FD175462-7AA5-417D-A781-99B97F299960}" type="presParOf" srcId="{534E8D04-6D16-4D4F-9F40-26D0BDDDA9C0}" destId="{CD34786A-8747-4CEF-B815-5917D2C2685D}" srcOrd="6" destOrd="0" presId="urn:microsoft.com/office/officeart/2005/8/layout/hProcess3"/>
    <dgm:cxn modelId="{5FB4C643-4204-48A8-AC2A-E1F7503D64E3}" type="presParOf" srcId="{534E8D04-6D16-4D4F-9F40-26D0BDDDA9C0}" destId="{AC8EA1E9-F0AE-48B7-AD21-B88358D6C026}" srcOrd="7" destOrd="0" presId="urn:microsoft.com/office/officeart/2005/8/layout/hProcess3"/>
    <dgm:cxn modelId="{92AF1F97-7B6B-4ACD-ADCD-67D86EB40041}" type="presParOf" srcId="{AC8EA1E9-F0AE-48B7-AD21-B88358D6C026}" destId="{3B512739-A07F-4D17-8C83-B276C55F93C0}" srcOrd="0" destOrd="0" presId="urn:microsoft.com/office/officeart/2005/8/layout/hProcess3"/>
    <dgm:cxn modelId="{55CBDD0B-1291-48EE-9EB1-6E9C1A9538DB}" type="presParOf" srcId="{AC8EA1E9-F0AE-48B7-AD21-B88358D6C026}" destId="{FE5B46F7-9363-461B-ADE5-820AACE2043D}" srcOrd="1" destOrd="0" presId="urn:microsoft.com/office/officeart/2005/8/layout/hProcess3"/>
    <dgm:cxn modelId="{2B417C1F-0B85-498B-91A9-801ACE3268A8}" type="presParOf" srcId="{AC8EA1E9-F0AE-48B7-AD21-B88358D6C026}" destId="{9301B05F-C6B5-4395-BE9D-35EC82780B11}" srcOrd="2" destOrd="0" presId="urn:microsoft.com/office/officeart/2005/8/layout/hProcess3"/>
    <dgm:cxn modelId="{8E0DA4BF-DE11-4CC4-BB16-CD8F270B9BB6}" type="presParOf" srcId="{AC8EA1E9-F0AE-48B7-AD21-B88358D6C026}" destId="{1620B229-BD0A-45E9-A65D-8467EF03AC58}" srcOrd="3" destOrd="0" presId="urn:microsoft.com/office/officeart/2005/8/layout/hProcess3"/>
    <dgm:cxn modelId="{567F4D71-1E2B-48C4-9F0D-319001503AE6}" type="presParOf" srcId="{534E8D04-6D16-4D4F-9F40-26D0BDDDA9C0}" destId="{ACCB88CF-B3AA-425C-BB57-38CDE780068D}" srcOrd="8" destOrd="0" presId="urn:microsoft.com/office/officeart/2005/8/layout/hProcess3"/>
    <dgm:cxn modelId="{C0EB2E8E-5824-49B8-A854-293509B4803A}" type="presParOf" srcId="{534E8D04-6D16-4D4F-9F40-26D0BDDDA9C0}" destId="{AE969DAD-FD5D-4417-B80B-D7F87D635CB1}" srcOrd="9" destOrd="0" presId="urn:microsoft.com/office/officeart/2005/8/layout/hProcess3"/>
    <dgm:cxn modelId="{5B653693-31B1-40A9-B3A2-0CA1EFF02976}" type="presParOf" srcId="{AE969DAD-FD5D-4417-B80B-D7F87D635CB1}" destId="{BEB4F243-DF25-4853-B0DF-979FF2E743F8}" srcOrd="0" destOrd="0" presId="urn:microsoft.com/office/officeart/2005/8/layout/hProcess3"/>
    <dgm:cxn modelId="{0B3658C0-1B37-4D30-9334-5383F415E2F5}" type="presParOf" srcId="{AE969DAD-FD5D-4417-B80B-D7F87D635CB1}" destId="{A1C4342F-52B5-4D6C-A624-87E57C3040B7}" srcOrd="1" destOrd="0" presId="urn:microsoft.com/office/officeart/2005/8/layout/hProcess3"/>
    <dgm:cxn modelId="{2BA0C2E9-7321-4032-99AB-CB04B423F535}" type="presParOf" srcId="{AE969DAD-FD5D-4417-B80B-D7F87D635CB1}" destId="{33C17C20-3712-4922-BD75-47596F549E1D}" srcOrd="2" destOrd="0" presId="urn:microsoft.com/office/officeart/2005/8/layout/hProcess3"/>
    <dgm:cxn modelId="{1A3E8870-9647-4E2A-A3D3-3C3A85F58C47}" type="presParOf" srcId="{AE969DAD-FD5D-4417-B80B-D7F87D635CB1}" destId="{80D41DB6-F2E3-46D2-B636-11DDB3E120EC}" srcOrd="3" destOrd="0" presId="urn:microsoft.com/office/officeart/2005/8/layout/hProcess3"/>
    <dgm:cxn modelId="{ECE984F2-8B54-482D-81DE-FBBE903CF587}" type="presParOf" srcId="{534E8D04-6D16-4D4F-9F40-26D0BDDDA9C0}" destId="{CE772604-B6CC-467D-A12E-D66D7832BD52}" srcOrd="10" destOrd="0" presId="urn:microsoft.com/office/officeart/2005/8/layout/hProcess3"/>
    <dgm:cxn modelId="{C0C4744C-5BC3-4A10-BF51-40A3CA4283A2}" type="presParOf" srcId="{534E8D04-6D16-4D4F-9F40-26D0BDDDA9C0}" destId="{A10F10A4-1532-4CE0-B202-003197CCBD82}" srcOrd="11" destOrd="0" presId="urn:microsoft.com/office/officeart/2005/8/layout/hProcess3"/>
    <dgm:cxn modelId="{446A0DA3-0F4E-4253-A2A8-3359DB24496B}" type="presParOf" srcId="{A10F10A4-1532-4CE0-B202-003197CCBD82}" destId="{7FD31A28-F8BF-466F-A56E-520CA74F6215}" srcOrd="0" destOrd="0" presId="urn:microsoft.com/office/officeart/2005/8/layout/hProcess3"/>
    <dgm:cxn modelId="{FD28F52C-28C2-4A12-B0E7-53F41FB890A0}" type="presParOf" srcId="{A10F10A4-1532-4CE0-B202-003197CCBD82}" destId="{0BBC3D86-9014-42AB-B925-C46E793190BE}" srcOrd="1" destOrd="0" presId="urn:microsoft.com/office/officeart/2005/8/layout/hProcess3"/>
    <dgm:cxn modelId="{C6132684-8A28-40EE-9A2D-EAC23CA69C4F}" type="presParOf" srcId="{A10F10A4-1532-4CE0-B202-003197CCBD82}" destId="{2EACBBD6-EC1F-40B7-8760-111A08374741}" srcOrd="2" destOrd="0" presId="urn:microsoft.com/office/officeart/2005/8/layout/hProcess3"/>
    <dgm:cxn modelId="{6B5E04CC-3096-44C6-ABBB-44652EE429F2}" type="presParOf" srcId="{A10F10A4-1532-4CE0-B202-003197CCBD82}" destId="{357F28E4-A4E1-49D7-8929-86587558D090}" srcOrd="3" destOrd="0" presId="urn:microsoft.com/office/officeart/2005/8/layout/hProcess3"/>
    <dgm:cxn modelId="{FC3AF799-E838-4A08-9C10-67E943B63D84}" type="presParOf" srcId="{534E8D04-6D16-4D4F-9F40-26D0BDDDA9C0}" destId="{E89DD765-8A90-4CE4-9FF7-CDA6C835688C}" srcOrd="12" destOrd="0" presId="urn:microsoft.com/office/officeart/2005/8/layout/hProcess3"/>
    <dgm:cxn modelId="{06B7BBD1-FF40-4536-A1BD-EF0CF3A002AC}" type="presParOf" srcId="{534E8D04-6D16-4D4F-9F40-26D0BDDDA9C0}" destId="{DC492614-34F9-4301-B028-42938B3EBD01}" srcOrd="13" destOrd="0" presId="urn:microsoft.com/office/officeart/2005/8/layout/hProcess3"/>
    <dgm:cxn modelId="{7FE3D70D-C447-4891-979D-2C6AB0A41742}" type="presParOf" srcId="{534E8D04-6D16-4D4F-9F40-26D0BDDDA9C0}" destId="{83B512CF-B458-4053-AF92-E747C8B766C9}" srcOrd="1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B0F622-5F0A-4A18-9EE7-99CFCCA2956F}" type="doc">
      <dgm:prSet loTypeId="urn:microsoft.com/office/officeart/2005/8/layout/pyramid4" loCatId="relationship" qsTypeId="urn:microsoft.com/office/officeart/2005/8/quickstyle/simple3" qsCatId="simple" csTypeId="urn:microsoft.com/office/officeart/2005/8/colors/accent2_2" csCatId="accent2" phldr="1"/>
      <dgm:spPr/>
      <dgm:t>
        <a:bodyPr/>
        <a:lstStyle/>
        <a:p>
          <a:endParaRPr lang="en-IN"/>
        </a:p>
      </dgm:t>
    </dgm:pt>
    <dgm:pt modelId="{52091D57-825F-4C5C-ADCF-62F39B1671C1}">
      <dgm:prSet phldrT="[Text]"/>
      <dgm:spPr>
        <a:scene3d>
          <a:camera prst="orthographicFront"/>
          <a:lightRig rig="flat" dir="t"/>
        </a:scene3d>
      </dgm:spPr>
      <dgm:t>
        <a:bodyPr/>
        <a:lstStyle/>
        <a:p>
          <a:r>
            <a:rPr lang="en-IN" dirty="0">
              <a:latin typeface="Calibri" panose="020F0502020204030204" pitchFamily="34" charset="0"/>
              <a:cs typeface="Calibri" panose="020F0502020204030204" pitchFamily="34" charset="0"/>
            </a:rPr>
            <a:t>Scope</a:t>
          </a:r>
        </a:p>
      </dgm:t>
    </dgm:pt>
    <dgm:pt modelId="{7309E968-61AB-4B34-8C30-68B7E25E84F2}" type="parTrans" cxnId="{E31F212C-2C06-48CF-87B0-EF38C2CAA97D}">
      <dgm:prSet/>
      <dgm:spPr/>
      <dgm:t>
        <a:bodyPr/>
        <a:lstStyle/>
        <a:p>
          <a:endParaRPr lang="en-IN"/>
        </a:p>
      </dgm:t>
    </dgm:pt>
    <dgm:pt modelId="{F2FE9F71-871C-476A-88A8-0D985DB0A61F}" type="sibTrans" cxnId="{E31F212C-2C06-48CF-87B0-EF38C2CAA97D}">
      <dgm:prSet/>
      <dgm:spPr/>
      <dgm:t>
        <a:bodyPr/>
        <a:lstStyle/>
        <a:p>
          <a:endParaRPr lang="en-IN"/>
        </a:p>
      </dgm:t>
    </dgm:pt>
    <dgm:pt modelId="{D956B259-02F6-4859-86A4-71FFAAF8B8CA}">
      <dgm:prSet phldrT="[Text]"/>
      <dgm:spPr>
        <a:scene3d>
          <a:camera prst="orthographicFront"/>
          <a:lightRig rig="flat" dir="t"/>
        </a:scene3d>
      </dgm:spPr>
      <dgm:t>
        <a:bodyPr/>
        <a:lstStyle/>
        <a:p>
          <a:r>
            <a:rPr lang="en-IN" dirty="0">
              <a:latin typeface="Calibri" panose="020F0502020204030204" pitchFamily="34" charset="0"/>
              <a:cs typeface="Calibri" panose="020F0502020204030204" pitchFamily="34" charset="0"/>
            </a:rPr>
            <a:t>Cost</a:t>
          </a:r>
        </a:p>
      </dgm:t>
    </dgm:pt>
    <dgm:pt modelId="{0A54B355-A5E0-4A7B-A0B0-DAD48B4FCC75}" type="parTrans" cxnId="{A82B5840-98A4-47EA-B3EC-A3227DF43270}">
      <dgm:prSet/>
      <dgm:spPr/>
      <dgm:t>
        <a:bodyPr/>
        <a:lstStyle/>
        <a:p>
          <a:endParaRPr lang="en-IN"/>
        </a:p>
      </dgm:t>
    </dgm:pt>
    <dgm:pt modelId="{5D9546AD-8F2A-4ABC-884A-26DEDE51FF1A}" type="sibTrans" cxnId="{A82B5840-98A4-47EA-B3EC-A3227DF43270}">
      <dgm:prSet/>
      <dgm:spPr/>
      <dgm:t>
        <a:bodyPr/>
        <a:lstStyle/>
        <a:p>
          <a:endParaRPr lang="en-IN"/>
        </a:p>
      </dgm:t>
    </dgm:pt>
    <dgm:pt modelId="{42EA490D-AC97-4FBB-B067-C8AA173CFC80}">
      <dgm:prSet phldrT="[Text]"/>
      <dgm:spPr>
        <a:scene3d>
          <a:camera prst="orthographicFront"/>
          <a:lightRig rig="flat" dir="t"/>
        </a:scene3d>
      </dgm:spPr>
      <dgm:t>
        <a:bodyPr/>
        <a:lstStyle/>
        <a:p>
          <a:r>
            <a:rPr lang="en-IN" dirty="0">
              <a:latin typeface="Calibri" panose="020F0502020204030204" pitchFamily="34" charset="0"/>
              <a:cs typeface="Calibri" panose="020F0502020204030204" pitchFamily="34" charset="0"/>
            </a:rPr>
            <a:t>Schedule</a:t>
          </a:r>
        </a:p>
      </dgm:t>
    </dgm:pt>
    <dgm:pt modelId="{1DE70AD2-4471-4191-B42E-2DDC6C68D3BB}" type="parTrans" cxnId="{F737204E-354D-44D3-8807-5C10A63CE05A}">
      <dgm:prSet/>
      <dgm:spPr/>
      <dgm:t>
        <a:bodyPr/>
        <a:lstStyle/>
        <a:p>
          <a:endParaRPr lang="en-IN"/>
        </a:p>
      </dgm:t>
    </dgm:pt>
    <dgm:pt modelId="{CF71875E-DA6D-4111-A30C-27BCBB9FE1CC}" type="sibTrans" cxnId="{F737204E-354D-44D3-8807-5C10A63CE05A}">
      <dgm:prSet/>
      <dgm:spPr/>
      <dgm:t>
        <a:bodyPr/>
        <a:lstStyle/>
        <a:p>
          <a:endParaRPr lang="en-IN"/>
        </a:p>
      </dgm:t>
    </dgm:pt>
    <dgm:pt modelId="{CF6D6FAE-2448-4913-8B65-AA84BFA55BAC}">
      <dgm:prSet phldrT="[Text]"/>
      <dgm:spPr>
        <a:scene3d>
          <a:camera prst="orthographicFront"/>
          <a:lightRig rig="flat" dir="t"/>
        </a:scene3d>
      </dgm:spPr>
      <dgm:t>
        <a:bodyPr/>
        <a:lstStyle/>
        <a:p>
          <a:endParaRPr lang="en-IN">
            <a:solidFill>
              <a:schemeClr val="tx1"/>
            </a:solidFill>
          </a:endParaRPr>
        </a:p>
      </dgm:t>
    </dgm:pt>
    <dgm:pt modelId="{9B95726F-5267-4EF4-A6A0-4AF846CC586E}" type="sibTrans" cxnId="{BB516A0E-117D-4E17-9094-A134FC0D3FDF}">
      <dgm:prSet/>
      <dgm:spPr/>
      <dgm:t>
        <a:bodyPr/>
        <a:lstStyle/>
        <a:p>
          <a:endParaRPr lang="en-IN"/>
        </a:p>
      </dgm:t>
    </dgm:pt>
    <dgm:pt modelId="{E74D6333-2EC2-40B8-B88F-2897D6526AE1}" type="parTrans" cxnId="{BB516A0E-117D-4E17-9094-A134FC0D3FDF}">
      <dgm:prSet/>
      <dgm:spPr/>
      <dgm:t>
        <a:bodyPr/>
        <a:lstStyle/>
        <a:p>
          <a:endParaRPr lang="en-IN"/>
        </a:p>
      </dgm:t>
    </dgm:pt>
    <dgm:pt modelId="{B969A638-B8A6-419A-91FF-D1C4AA4BCBDC}" type="pres">
      <dgm:prSet presAssocID="{B4B0F622-5F0A-4A18-9EE7-99CFCCA2956F}" presName="compositeShape" presStyleCnt="0">
        <dgm:presLayoutVars>
          <dgm:chMax val="9"/>
          <dgm:dir/>
          <dgm:resizeHandles val="exact"/>
        </dgm:presLayoutVars>
      </dgm:prSet>
      <dgm:spPr/>
    </dgm:pt>
    <dgm:pt modelId="{75987E02-DC94-4CD8-88C8-2BFD8900CDF7}" type="pres">
      <dgm:prSet presAssocID="{B4B0F622-5F0A-4A18-9EE7-99CFCCA2956F}" presName="triangle1" presStyleLbl="node1" presStyleIdx="0" presStyleCnt="4">
        <dgm:presLayoutVars>
          <dgm:bulletEnabled val="1"/>
        </dgm:presLayoutVars>
      </dgm:prSet>
      <dgm:spPr/>
    </dgm:pt>
    <dgm:pt modelId="{96D76E79-C731-4215-B6F4-076CF074D873}" type="pres">
      <dgm:prSet presAssocID="{B4B0F622-5F0A-4A18-9EE7-99CFCCA2956F}" presName="triangle2" presStyleLbl="node1" presStyleIdx="1" presStyleCnt="4">
        <dgm:presLayoutVars>
          <dgm:bulletEnabled val="1"/>
        </dgm:presLayoutVars>
      </dgm:prSet>
      <dgm:spPr/>
    </dgm:pt>
    <dgm:pt modelId="{4BD00B55-564E-40D0-A7CD-8AB402DA4FAE}" type="pres">
      <dgm:prSet presAssocID="{B4B0F622-5F0A-4A18-9EE7-99CFCCA2956F}" presName="triangle3" presStyleLbl="node1" presStyleIdx="2" presStyleCnt="4" custLinFactNeighborX="104" custLinFactNeighborY="-2774">
        <dgm:presLayoutVars>
          <dgm:bulletEnabled val="1"/>
        </dgm:presLayoutVars>
      </dgm:prSet>
      <dgm:spPr/>
    </dgm:pt>
    <dgm:pt modelId="{4D104786-E656-45DA-8CF9-25F24EFCEB37}" type="pres">
      <dgm:prSet presAssocID="{B4B0F622-5F0A-4A18-9EE7-99CFCCA2956F}" presName="triangle4" presStyleLbl="node1" presStyleIdx="3" presStyleCnt="4">
        <dgm:presLayoutVars>
          <dgm:bulletEnabled val="1"/>
        </dgm:presLayoutVars>
      </dgm:prSet>
      <dgm:spPr/>
    </dgm:pt>
  </dgm:ptLst>
  <dgm:cxnLst>
    <dgm:cxn modelId="{BB516A0E-117D-4E17-9094-A134FC0D3FDF}" srcId="{B4B0F622-5F0A-4A18-9EE7-99CFCCA2956F}" destId="{CF6D6FAE-2448-4913-8B65-AA84BFA55BAC}" srcOrd="2" destOrd="0" parTransId="{E74D6333-2EC2-40B8-B88F-2897D6526AE1}" sibTransId="{9B95726F-5267-4EF4-A6A0-4AF846CC586E}"/>
    <dgm:cxn modelId="{E31F212C-2C06-48CF-87B0-EF38C2CAA97D}" srcId="{B4B0F622-5F0A-4A18-9EE7-99CFCCA2956F}" destId="{52091D57-825F-4C5C-ADCF-62F39B1671C1}" srcOrd="0" destOrd="0" parTransId="{7309E968-61AB-4B34-8C30-68B7E25E84F2}" sibTransId="{F2FE9F71-871C-476A-88A8-0D985DB0A61F}"/>
    <dgm:cxn modelId="{A82B5840-98A4-47EA-B3EC-A3227DF43270}" srcId="{B4B0F622-5F0A-4A18-9EE7-99CFCCA2956F}" destId="{D956B259-02F6-4859-86A4-71FFAAF8B8CA}" srcOrd="1" destOrd="0" parTransId="{0A54B355-A5E0-4A7B-A0B0-DAD48B4FCC75}" sibTransId="{5D9546AD-8F2A-4ABC-884A-26DEDE51FF1A}"/>
    <dgm:cxn modelId="{F737204E-354D-44D3-8807-5C10A63CE05A}" srcId="{B4B0F622-5F0A-4A18-9EE7-99CFCCA2956F}" destId="{42EA490D-AC97-4FBB-B067-C8AA173CFC80}" srcOrd="3" destOrd="0" parTransId="{1DE70AD2-4471-4191-B42E-2DDC6C68D3BB}" sibTransId="{CF71875E-DA6D-4111-A30C-27BCBB9FE1CC}"/>
    <dgm:cxn modelId="{6AC6BE6E-31CB-47B1-BF0E-84324464D38A}" type="presOf" srcId="{D956B259-02F6-4859-86A4-71FFAAF8B8CA}" destId="{96D76E79-C731-4215-B6F4-076CF074D873}" srcOrd="0" destOrd="0" presId="urn:microsoft.com/office/officeart/2005/8/layout/pyramid4"/>
    <dgm:cxn modelId="{07EFA454-A2AB-4162-BA9A-C6F5842E9529}" type="presOf" srcId="{52091D57-825F-4C5C-ADCF-62F39B1671C1}" destId="{75987E02-DC94-4CD8-88C8-2BFD8900CDF7}" srcOrd="0" destOrd="0" presId="urn:microsoft.com/office/officeart/2005/8/layout/pyramid4"/>
    <dgm:cxn modelId="{5DB80758-905F-4438-A212-5BD0211E121F}" type="presOf" srcId="{CF6D6FAE-2448-4913-8B65-AA84BFA55BAC}" destId="{4BD00B55-564E-40D0-A7CD-8AB402DA4FAE}" srcOrd="0" destOrd="0" presId="urn:microsoft.com/office/officeart/2005/8/layout/pyramid4"/>
    <dgm:cxn modelId="{82CEFD99-7F04-4A65-8DC4-98908A0758E8}" type="presOf" srcId="{B4B0F622-5F0A-4A18-9EE7-99CFCCA2956F}" destId="{B969A638-B8A6-419A-91FF-D1C4AA4BCBDC}" srcOrd="0" destOrd="0" presId="urn:microsoft.com/office/officeart/2005/8/layout/pyramid4"/>
    <dgm:cxn modelId="{B57079F8-E237-48EB-B973-40BEB505B6A4}" type="presOf" srcId="{42EA490D-AC97-4FBB-B067-C8AA173CFC80}" destId="{4D104786-E656-45DA-8CF9-25F24EFCEB37}" srcOrd="0" destOrd="0" presId="urn:microsoft.com/office/officeart/2005/8/layout/pyramid4"/>
    <dgm:cxn modelId="{7536DDDA-4351-4CC4-8EC3-4A6B6F3135AF}" type="presParOf" srcId="{B969A638-B8A6-419A-91FF-D1C4AA4BCBDC}" destId="{75987E02-DC94-4CD8-88C8-2BFD8900CDF7}" srcOrd="0" destOrd="0" presId="urn:microsoft.com/office/officeart/2005/8/layout/pyramid4"/>
    <dgm:cxn modelId="{B12EADC5-22A9-438C-A6F6-0FB0A47E2ED5}" type="presParOf" srcId="{B969A638-B8A6-419A-91FF-D1C4AA4BCBDC}" destId="{96D76E79-C731-4215-B6F4-076CF074D873}" srcOrd="1" destOrd="0" presId="urn:microsoft.com/office/officeart/2005/8/layout/pyramid4"/>
    <dgm:cxn modelId="{6BE56EE6-FDC7-40B4-90B4-11A8B489CCE9}" type="presParOf" srcId="{B969A638-B8A6-419A-91FF-D1C4AA4BCBDC}" destId="{4BD00B55-564E-40D0-A7CD-8AB402DA4FAE}" srcOrd="2" destOrd="0" presId="urn:microsoft.com/office/officeart/2005/8/layout/pyramid4"/>
    <dgm:cxn modelId="{81150B91-0DAA-4051-B953-57E4D433CA8D}" type="presParOf" srcId="{B969A638-B8A6-419A-91FF-D1C4AA4BCBDC}" destId="{4D104786-E656-45DA-8CF9-25F24EFCEB37}"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B0F622-5F0A-4A18-9EE7-99CFCCA2956F}" type="doc">
      <dgm:prSet loTypeId="urn:microsoft.com/office/officeart/2005/8/layout/pyramid4" loCatId="relationship" qsTypeId="urn:microsoft.com/office/officeart/2005/8/quickstyle/simple3" qsCatId="simple" csTypeId="urn:microsoft.com/office/officeart/2005/8/colors/accent2_2" csCatId="accent2" phldr="1"/>
      <dgm:spPr/>
      <dgm:t>
        <a:bodyPr/>
        <a:lstStyle/>
        <a:p>
          <a:endParaRPr lang="en-IN"/>
        </a:p>
      </dgm:t>
    </dgm:pt>
    <dgm:pt modelId="{52091D57-825F-4C5C-ADCF-62F39B1671C1}">
      <dgm:prSet phldrT="[Text]"/>
      <dgm:spPr>
        <a:scene3d>
          <a:camera prst="orthographicFront"/>
          <a:lightRig rig="flat" dir="t"/>
        </a:scene3d>
      </dgm:spPr>
      <dgm:t>
        <a:bodyPr/>
        <a:lstStyle/>
        <a:p>
          <a:r>
            <a:rPr lang="en-US" dirty="0">
              <a:latin typeface="Calibri" panose="020F0502020204030204" pitchFamily="34" charset="0"/>
              <a:cs typeface="Calibri" panose="020F0502020204030204" pitchFamily="34" charset="0"/>
            </a:rPr>
            <a:t>Value</a:t>
          </a:r>
          <a:endParaRPr lang="en-IN" dirty="0">
            <a:latin typeface="Calibri" panose="020F0502020204030204" pitchFamily="34" charset="0"/>
            <a:cs typeface="Calibri" panose="020F0502020204030204" pitchFamily="34" charset="0"/>
          </a:endParaRPr>
        </a:p>
      </dgm:t>
    </dgm:pt>
    <dgm:pt modelId="{7309E968-61AB-4B34-8C30-68B7E25E84F2}" type="parTrans" cxnId="{E31F212C-2C06-48CF-87B0-EF38C2CAA97D}">
      <dgm:prSet/>
      <dgm:spPr/>
      <dgm:t>
        <a:bodyPr/>
        <a:lstStyle/>
        <a:p>
          <a:endParaRPr lang="en-IN"/>
        </a:p>
      </dgm:t>
    </dgm:pt>
    <dgm:pt modelId="{F2FE9F71-871C-476A-88A8-0D985DB0A61F}" type="sibTrans" cxnId="{E31F212C-2C06-48CF-87B0-EF38C2CAA97D}">
      <dgm:prSet/>
      <dgm:spPr/>
      <dgm:t>
        <a:bodyPr/>
        <a:lstStyle/>
        <a:p>
          <a:endParaRPr lang="en-IN"/>
        </a:p>
      </dgm:t>
    </dgm:pt>
    <dgm:pt modelId="{D956B259-02F6-4859-86A4-71FFAAF8B8CA}">
      <dgm:prSet phldrT="[Text]"/>
      <dgm:spPr>
        <a:scene3d>
          <a:camera prst="orthographicFront"/>
          <a:lightRig rig="flat" dir="t"/>
        </a:scene3d>
      </dgm:spPr>
      <dgm:t>
        <a:bodyPr/>
        <a:lstStyle/>
        <a:p>
          <a:r>
            <a:rPr lang="en-IN" dirty="0">
              <a:latin typeface="Calibri" panose="020F0502020204030204" pitchFamily="34" charset="0"/>
              <a:cs typeface="Calibri" panose="020F0502020204030204" pitchFamily="34" charset="0"/>
            </a:rPr>
            <a:t>Quality</a:t>
          </a:r>
        </a:p>
      </dgm:t>
    </dgm:pt>
    <dgm:pt modelId="{0A54B355-A5E0-4A7B-A0B0-DAD48B4FCC75}" type="parTrans" cxnId="{A82B5840-98A4-47EA-B3EC-A3227DF43270}">
      <dgm:prSet/>
      <dgm:spPr/>
      <dgm:t>
        <a:bodyPr/>
        <a:lstStyle/>
        <a:p>
          <a:endParaRPr lang="en-IN"/>
        </a:p>
      </dgm:t>
    </dgm:pt>
    <dgm:pt modelId="{5D9546AD-8F2A-4ABC-884A-26DEDE51FF1A}" type="sibTrans" cxnId="{A82B5840-98A4-47EA-B3EC-A3227DF43270}">
      <dgm:prSet/>
      <dgm:spPr/>
      <dgm:t>
        <a:bodyPr/>
        <a:lstStyle/>
        <a:p>
          <a:endParaRPr lang="en-IN"/>
        </a:p>
      </dgm:t>
    </dgm:pt>
    <dgm:pt modelId="{42EA490D-AC97-4FBB-B067-C8AA173CFC80}">
      <dgm:prSet phldrT="[Text]"/>
      <dgm:spPr>
        <a:scene3d>
          <a:camera prst="orthographicFront"/>
          <a:lightRig rig="flat" dir="t"/>
        </a:scene3d>
      </dgm:spPr>
      <dgm:t>
        <a:bodyPr/>
        <a:lstStyle/>
        <a:p>
          <a:r>
            <a:rPr lang="en-IN" dirty="0">
              <a:latin typeface="Calibri" panose="020F0502020204030204" pitchFamily="34" charset="0"/>
              <a:cs typeface="Calibri" panose="020F0502020204030204" pitchFamily="34" charset="0"/>
            </a:rPr>
            <a:t>Constraints</a:t>
          </a:r>
        </a:p>
      </dgm:t>
    </dgm:pt>
    <dgm:pt modelId="{1DE70AD2-4471-4191-B42E-2DDC6C68D3BB}" type="parTrans" cxnId="{F737204E-354D-44D3-8807-5C10A63CE05A}">
      <dgm:prSet/>
      <dgm:spPr/>
      <dgm:t>
        <a:bodyPr/>
        <a:lstStyle/>
        <a:p>
          <a:endParaRPr lang="en-IN"/>
        </a:p>
      </dgm:t>
    </dgm:pt>
    <dgm:pt modelId="{CF71875E-DA6D-4111-A30C-27BCBB9FE1CC}" type="sibTrans" cxnId="{F737204E-354D-44D3-8807-5C10A63CE05A}">
      <dgm:prSet/>
      <dgm:spPr/>
      <dgm:t>
        <a:bodyPr/>
        <a:lstStyle/>
        <a:p>
          <a:endParaRPr lang="en-IN"/>
        </a:p>
      </dgm:t>
    </dgm:pt>
    <dgm:pt modelId="{CF6D6FAE-2448-4913-8B65-AA84BFA55BAC}">
      <dgm:prSet phldrT="[Text]"/>
      <dgm:spPr>
        <a:scene3d>
          <a:camera prst="orthographicFront"/>
          <a:lightRig rig="flat" dir="t"/>
        </a:scene3d>
      </dgm:spPr>
      <dgm:t>
        <a:bodyPr/>
        <a:lstStyle/>
        <a:p>
          <a:endParaRPr lang="en-IN">
            <a:solidFill>
              <a:schemeClr val="tx1"/>
            </a:solidFill>
          </a:endParaRPr>
        </a:p>
      </dgm:t>
    </dgm:pt>
    <dgm:pt modelId="{9B95726F-5267-4EF4-A6A0-4AF846CC586E}" type="sibTrans" cxnId="{BB516A0E-117D-4E17-9094-A134FC0D3FDF}">
      <dgm:prSet/>
      <dgm:spPr/>
      <dgm:t>
        <a:bodyPr/>
        <a:lstStyle/>
        <a:p>
          <a:endParaRPr lang="en-IN"/>
        </a:p>
      </dgm:t>
    </dgm:pt>
    <dgm:pt modelId="{E74D6333-2EC2-40B8-B88F-2897D6526AE1}" type="parTrans" cxnId="{BB516A0E-117D-4E17-9094-A134FC0D3FDF}">
      <dgm:prSet/>
      <dgm:spPr/>
      <dgm:t>
        <a:bodyPr/>
        <a:lstStyle/>
        <a:p>
          <a:endParaRPr lang="en-IN"/>
        </a:p>
      </dgm:t>
    </dgm:pt>
    <dgm:pt modelId="{B969A638-B8A6-419A-91FF-D1C4AA4BCBDC}" type="pres">
      <dgm:prSet presAssocID="{B4B0F622-5F0A-4A18-9EE7-99CFCCA2956F}" presName="compositeShape" presStyleCnt="0">
        <dgm:presLayoutVars>
          <dgm:chMax val="9"/>
          <dgm:dir/>
          <dgm:resizeHandles val="exact"/>
        </dgm:presLayoutVars>
      </dgm:prSet>
      <dgm:spPr/>
    </dgm:pt>
    <dgm:pt modelId="{75987E02-DC94-4CD8-88C8-2BFD8900CDF7}" type="pres">
      <dgm:prSet presAssocID="{B4B0F622-5F0A-4A18-9EE7-99CFCCA2956F}" presName="triangle1" presStyleLbl="node1" presStyleIdx="0" presStyleCnt="4">
        <dgm:presLayoutVars>
          <dgm:bulletEnabled val="1"/>
        </dgm:presLayoutVars>
      </dgm:prSet>
      <dgm:spPr/>
    </dgm:pt>
    <dgm:pt modelId="{96D76E79-C731-4215-B6F4-076CF074D873}" type="pres">
      <dgm:prSet presAssocID="{B4B0F622-5F0A-4A18-9EE7-99CFCCA2956F}" presName="triangle2" presStyleLbl="node1" presStyleIdx="1" presStyleCnt="4">
        <dgm:presLayoutVars>
          <dgm:bulletEnabled val="1"/>
        </dgm:presLayoutVars>
      </dgm:prSet>
      <dgm:spPr/>
    </dgm:pt>
    <dgm:pt modelId="{4BD00B55-564E-40D0-A7CD-8AB402DA4FAE}" type="pres">
      <dgm:prSet presAssocID="{B4B0F622-5F0A-4A18-9EE7-99CFCCA2956F}" presName="triangle3" presStyleLbl="node1" presStyleIdx="2" presStyleCnt="4" custLinFactNeighborX="104" custLinFactNeighborY="-2774">
        <dgm:presLayoutVars>
          <dgm:bulletEnabled val="1"/>
        </dgm:presLayoutVars>
      </dgm:prSet>
      <dgm:spPr/>
    </dgm:pt>
    <dgm:pt modelId="{4D104786-E656-45DA-8CF9-25F24EFCEB37}" type="pres">
      <dgm:prSet presAssocID="{B4B0F622-5F0A-4A18-9EE7-99CFCCA2956F}" presName="triangle4" presStyleLbl="node1" presStyleIdx="3" presStyleCnt="4">
        <dgm:presLayoutVars>
          <dgm:bulletEnabled val="1"/>
        </dgm:presLayoutVars>
      </dgm:prSet>
      <dgm:spPr/>
    </dgm:pt>
  </dgm:ptLst>
  <dgm:cxnLst>
    <dgm:cxn modelId="{BB516A0E-117D-4E17-9094-A134FC0D3FDF}" srcId="{B4B0F622-5F0A-4A18-9EE7-99CFCCA2956F}" destId="{CF6D6FAE-2448-4913-8B65-AA84BFA55BAC}" srcOrd="2" destOrd="0" parTransId="{E74D6333-2EC2-40B8-B88F-2897D6526AE1}" sibTransId="{9B95726F-5267-4EF4-A6A0-4AF846CC586E}"/>
    <dgm:cxn modelId="{E31F212C-2C06-48CF-87B0-EF38C2CAA97D}" srcId="{B4B0F622-5F0A-4A18-9EE7-99CFCCA2956F}" destId="{52091D57-825F-4C5C-ADCF-62F39B1671C1}" srcOrd="0" destOrd="0" parTransId="{7309E968-61AB-4B34-8C30-68B7E25E84F2}" sibTransId="{F2FE9F71-871C-476A-88A8-0D985DB0A61F}"/>
    <dgm:cxn modelId="{7B387F31-71F6-4358-9D93-CD7E47E01AF2}" type="presOf" srcId="{CF6D6FAE-2448-4913-8B65-AA84BFA55BAC}" destId="{4BD00B55-564E-40D0-A7CD-8AB402DA4FAE}" srcOrd="0" destOrd="0" presId="urn:microsoft.com/office/officeart/2005/8/layout/pyramid4"/>
    <dgm:cxn modelId="{24C53D40-32F2-4854-B922-31E24481BEAC}" type="presOf" srcId="{B4B0F622-5F0A-4A18-9EE7-99CFCCA2956F}" destId="{B969A638-B8A6-419A-91FF-D1C4AA4BCBDC}" srcOrd="0" destOrd="0" presId="urn:microsoft.com/office/officeart/2005/8/layout/pyramid4"/>
    <dgm:cxn modelId="{A82B5840-98A4-47EA-B3EC-A3227DF43270}" srcId="{B4B0F622-5F0A-4A18-9EE7-99CFCCA2956F}" destId="{D956B259-02F6-4859-86A4-71FFAAF8B8CA}" srcOrd="1" destOrd="0" parTransId="{0A54B355-A5E0-4A7B-A0B0-DAD48B4FCC75}" sibTransId="{5D9546AD-8F2A-4ABC-884A-26DEDE51FF1A}"/>
    <dgm:cxn modelId="{F737204E-354D-44D3-8807-5C10A63CE05A}" srcId="{B4B0F622-5F0A-4A18-9EE7-99CFCCA2956F}" destId="{42EA490D-AC97-4FBB-B067-C8AA173CFC80}" srcOrd="3" destOrd="0" parTransId="{1DE70AD2-4471-4191-B42E-2DDC6C68D3BB}" sibTransId="{CF71875E-DA6D-4111-A30C-27BCBB9FE1CC}"/>
    <dgm:cxn modelId="{C1784792-C4B8-4A74-AF4E-BD0B2683B637}" type="presOf" srcId="{D956B259-02F6-4859-86A4-71FFAAF8B8CA}" destId="{96D76E79-C731-4215-B6F4-076CF074D873}" srcOrd="0" destOrd="0" presId="urn:microsoft.com/office/officeart/2005/8/layout/pyramid4"/>
    <dgm:cxn modelId="{0A5BE8B8-8864-4510-AB0D-0314BC724DE6}" type="presOf" srcId="{52091D57-825F-4C5C-ADCF-62F39B1671C1}" destId="{75987E02-DC94-4CD8-88C8-2BFD8900CDF7}" srcOrd="0" destOrd="0" presId="urn:microsoft.com/office/officeart/2005/8/layout/pyramid4"/>
    <dgm:cxn modelId="{DF9D1BEA-F6B3-437F-B9B9-3FA02F9A9A92}" type="presOf" srcId="{42EA490D-AC97-4FBB-B067-C8AA173CFC80}" destId="{4D104786-E656-45DA-8CF9-25F24EFCEB37}" srcOrd="0" destOrd="0" presId="urn:microsoft.com/office/officeart/2005/8/layout/pyramid4"/>
    <dgm:cxn modelId="{ACB70A1D-43EB-4B39-83FF-F49171D07818}" type="presParOf" srcId="{B969A638-B8A6-419A-91FF-D1C4AA4BCBDC}" destId="{75987E02-DC94-4CD8-88C8-2BFD8900CDF7}" srcOrd="0" destOrd="0" presId="urn:microsoft.com/office/officeart/2005/8/layout/pyramid4"/>
    <dgm:cxn modelId="{E8CBD67C-59BC-4CB4-8EBE-7A5A194389BF}" type="presParOf" srcId="{B969A638-B8A6-419A-91FF-D1C4AA4BCBDC}" destId="{96D76E79-C731-4215-B6F4-076CF074D873}" srcOrd="1" destOrd="0" presId="urn:microsoft.com/office/officeart/2005/8/layout/pyramid4"/>
    <dgm:cxn modelId="{D8E8600D-0334-442E-A273-339CE997D966}" type="presParOf" srcId="{B969A638-B8A6-419A-91FF-D1C4AA4BCBDC}" destId="{4BD00B55-564E-40D0-A7CD-8AB402DA4FAE}" srcOrd="2" destOrd="0" presId="urn:microsoft.com/office/officeart/2005/8/layout/pyramid4"/>
    <dgm:cxn modelId="{9B1A5C88-545E-4575-9FB0-AF7F582E0F98}" type="presParOf" srcId="{B969A638-B8A6-419A-91FF-D1C4AA4BCBDC}" destId="{4D104786-E656-45DA-8CF9-25F24EFCEB37}" srcOrd="3" destOrd="0" presId="urn:microsoft.com/office/officeart/2005/8/layout/pyramid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A3943E-3439-409B-BE2F-9C467216DBDF}" type="doc">
      <dgm:prSet loTypeId="urn:microsoft.com/office/officeart/2005/8/layout/hList7" loCatId="list" qsTypeId="urn:microsoft.com/office/officeart/2005/8/quickstyle/simple1" qsCatId="simple" csTypeId="urn:microsoft.com/office/officeart/2005/8/colors/accent4_1" csCatId="accent4" phldr="1"/>
      <dgm:spPr/>
      <dgm:t>
        <a:bodyPr/>
        <a:lstStyle/>
        <a:p>
          <a:endParaRPr lang="en-IN"/>
        </a:p>
      </dgm:t>
    </dgm:pt>
    <dgm:pt modelId="{FF790588-5C21-4F12-9A0E-2E7257913ACE}">
      <dgm:prSet/>
      <dgm:spPr/>
      <dgm:t>
        <a:bodyPr/>
        <a:lstStyle/>
        <a:p>
          <a:pPr rtl="0"/>
          <a:r>
            <a:rPr lang="en-US" dirty="0">
              <a:latin typeface="Calibri" panose="020F0502020204030204" pitchFamily="34" charset="0"/>
            </a:rPr>
            <a:t>Organization </a:t>
          </a:r>
          <a:endParaRPr lang="en-IN" dirty="0">
            <a:latin typeface="Calibri" panose="020F0502020204030204" pitchFamily="34" charset="0"/>
          </a:endParaRPr>
        </a:p>
      </dgm:t>
    </dgm:pt>
    <dgm:pt modelId="{D5725750-786B-474F-986B-660FA6BDA565}" type="parTrans" cxnId="{2F08602F-331D-4ADA-9BB3-97D264FB6EA8}">
      <dgm:prSet/>
      <dgm:spPr/>
      <dgm:t>
        <a:bodyPr/>
        <a:lstStyle/>
        <a:p>
          <a:endParaRPr lang="en-IN">
            <a:latin typeface="Calibri" panose="020F0502020204030204" pitchFamily="34" charset="0"/>
          </a:endParaRPr>
        </a:p>
      </dgm:t>
    </dgm:pt>
    <dgm:pt modelId="{A90294E6-DF74-48A4-A106-E297C67D161D}" type="sibTrans" cxnId="{2F08602F-331D-4ADA-9BB3-97D264FB6EA8}">
      <dgm:prSet/>
      <dgm:spPr/>
      <dgm:t>
        <a:bodyPr/>
        <a:lstStyle/>
        <a:p>
          <a:endParaRPr lang="en-IN">
            <a:latin typeface="Calibri" panose="020F0502020204030204" pitchFamily="34" charset="0"/>
          </a:endParaRPr>
        </a:p>
      </dgm:t>
    </dgm:pt>
    <dgm:pt modelId="{111A0FA4-1B30-4281-8BD0-2C4F3C7B140A}">
      <dgm:prSet/>
      <dgm:spPr/>
      <dgm:t>
        <a:bodyPr/>
        <a:lstStyle/>
        <a:p>
          <a:pPr rtl="0"/>
          <a:r>
            <a:rPr lang="en-US" dirty="0">
              <a:latin typeface="Calibri" panose="020F0502020204030204" pitchFamily="34" charset="0"/>
            </a:rPr>
            <a:t>Business Justification</a:t>
          </a:r>
          <a:endParaRPr lang="en-IN" dirty="0">
            <a:latin typeface="Calibri" panose="020F0502020204030204" pitchFamily="34" charset="0"/>
          </a:endParaRPr>
        </a:p>
      </dgm:t>
    </dgm:pt>
    <dgm:pt modelId="{D9B935AD-B6A9-466A-85B8-F6E7A3BA9BA1}" type="parTrans" cxnId="{E2B5F701-2DC0-4AE1-88A9-843F85F71608}">
      <dgm:prSet/>
      <dgm:spPr/>
      <dgm:t>
        <a:bodyPr/>
        <a:lstStyle/>
        <a:p>
          <a:endParaRPr lang="en-IN">
            <a:latin typeface="Calibri" panose="020F0502020204030204" pitchFamily="34" charset="0"/>
          </a:endParaRPr>
        </a:p>
      </dgm:t>
    </dgm:pt>
    <dgm:pt modelId="{10FB58B3-144B-4826-8AE8-5320B4532035}" type="sibTrans" cxnId="{E2B5F701-2DC0-4AE1-88A9-843F85F71608}">
      <dgm:prSet/>
      <dgm:spPr/>
      <dgm:t>
        <a:bodyPr/>
        <a:lstStyle/>
        <a:p>
          <a:endParaRPr lang="en-IN">
            <a:latin typeface="Calibri" panose="020F0502020204030204" pitchFamily="34" charset="0"/>
          </a:endParaRPr>
        </a:p>
      </dgm:t>
    </dgm:pt>
    <dgm:pt modelId="{9F2BB13C-D4E5-4D13-BAB9-8FBBE069B8D2}">
      <dgm:prSet/>
      <dgm:spPr/>
      <dgm:t>
        <a:bodyPr/>
        <a:lstStyle/>
        <a:p>
          <a:pPr rtl="0"/>
          <a:r>
            <a:rPr lang="en-US" dirty="0">
              <a:latin typeface="Calibri" panose="020F0502020204030204" pitchFamily="34" charset="0"/>
            </a:rPr>
            <a:t>Quality</a:t>
          </a:r>
          <a:endParaRPr lang="en-IN" dirty="0">
            <a:latin typeface="Calibri" panose="020F0502020204030204" pitchFamily="34" charset="0"/>
          </a:endParaRPr>
        </a:p>
      </dgm:t>
    </dgm:pt>
    <dgm:pt modelId="{1553E162-E479-44CA-9D45-F1EB62C72723}" type="parTrans" cxnId="{06B7E4FF-BE7A-44F9-AE2A-EB56D92BBFAD}">
      <dgm:prSet/>
      <dgm:spPr/>
      <dgm:t>
        <a:bodyPr/>
        <a:lstStyle/>
        <a:p>
          <a:endParaRPr lang="en-IN">
            <a:latin typeface="Calibri" panose="020F0502020204030204" pitchFamily="34" charset="0"/>
          </a:endParaRPr>
        </a:p>
      </dgm:t>
    </dgm:pt>
    <dgm:pt modelId="{C69788CC-4BB8-4BC3-800F-067E38C40F4C}" type="sibTrans" cxnId="{06B7E4FF-BE7A-44F9-AE2A-EB56D92BBFAD}">
      <dgm:prSet/>
      <dgm:spPr/>
      <dgm:t>
        <a:bodyPr/>
        <a:lstStyle/>
        <a:p>
          <a:endParaRPr lang="en-IN">
            <a:latin typeface="Calibri" panose="020F0502020204030204" pitchFamily="34" charset="0"/>
          </a:endParaRPr>
        </a:p>
      </dgm:t>
    </dgm:pt>
    <dgm:pt modelId="{3CC69910-C6FC-4E66-AEA1-AB74D600E089}">
      <dgm:prSet/>
      <dgm:spPr/>
      <dgm:t>
        <a:bodyPr/>
        <a:lstStyle/>
        <a:p>
          <a:pPr rtl="0"/>
          <a:r>
            <a:rPr lang="en-US" dirty="0">
              <a:latin typeface="Calibri" panose="020F0502020204030204" pitchFamily="34" charset="0"/>
            </a:rPr>
            <a:t>Change </a:t>
          </a:r>
          <a:endParaRPr lang="en-IN" dirty="0">
            <a:latin typeface="Calibri" panose="020F0502020204030204" pitchFamily="34" charset="0"/>
          </a:endParaRPr>
        </a:p>
      </dgm:t>
    </dgm:pt>
    <dgm:pt modelId="{F361ADBA-D20E-448D-9D7F-E42CC3B9D9E4}" type="parTrans" cxnId="{98180ABD-8928-4EEA-AD0D-190F5EE85565}">
      <dgm:prSet/>
      <dgm:spPr/>
      <dgm:t>
        <a:bodyPr/>
        <a:lstStyle/>
        <a:p>
          <a:endParaRPr lang="en-IN">
            <a:latin typeface="Calibri" panose="020F0502020204030204" pitchFamily="34" charset="0"/>
          </a:endParaRPr>
        </a:p>
      </dgm:t>
    </dgm:pt>
    <dgm:pt modelId="{D83702B0-6883-46AB-8074-C4EAB14D740A}" type="sibTrans" cxnId="{98180ABD-8928-4EEA-AD0D-190F5EE85565}">
      <dgm:prSet/>
      <dgm:spPr/>
      <dgm:t>
        <a:bodyPr/>
        <a:lstStyle/>
        <a:p>
          <a:endParaRPr lang="en-IN">
            <a:latin typeface="Calibri" panose="020F0502020204030204" pitchFamily="34" charset="0"/>
          </a:endParaRPr>
        </a:p>
      </dgm:t>
    </dgm:pt>
    <dgm:pt modelId="{9E2747D1-9A24-4752-AE78-B0E6D6B089CE}">
      <dgm:prSet/>
      <dgm:spPr/>
      <dgm:t>
        <a:bodyPr/>
        <a:lstStyle/>
        <a:p>
          <a:pPr rtl="0"/>
          <a:r>
            <a:rPr lang="en-US" dirty="0">
              <a:latin typeface="Calibri" panose="020F0502020204030204" pitchFamily="34" charset="0"/>
            </a:rPr>
            <a:t>Risk</a:t>
          </a:r>
          <a:endParaRPr lang="en-IN" dirty="0">
            <a:latin typeface="Calibri" panose="020F0502020204030204" pitchFamily="34" charset="0"/>
          </a:endParaRPr>
        </a:p>
      </dgm:t>
    </dgm:pt>
    <dgm:pt modelId="{DAB40D00-5FFA-4478-9247-D255CF447618}" type="parTrans" cxnId="{A79486C4-E0AE-45F9-A92B-A35890800AC7}">
      <dgm:prSet/>
      <dgm:spPr/>
      <dgm:t>
        <a:bodyPr/>
        <a:lstStyle/>
        <a:p>
          <a:endParaRPr lang="en-IN">
            <a:latin typeface="Calibri" panose="020F0502020204030204" pitchFamily="34" charset="0"/>
          </a:endParaRPr>
        </a:p>
      </dgm:t>
    </dgm:pt>
    <dgm:pt modelId="{73A64F3E-0BF0-4470-991B-6DE56FABA7C9}" type="sibTrans" cxnId="{A79486C4-E0AE-45F9-A92B-A35890800AC7}">
      <dgm:prSet/>
      <dgm:spPr/>
      <dgm:t>
        <a:bodyPr/>
        <a:lstStyle/>
        <a:p>
          <a:endParaRPr lang="en-IN">
            <a:latin typeface="Calibri" panose="020F0502020204030204" pitchFamily="34" charset="0"/>
          </a:endParaRPr>
        </a:p>
      </dgm:t>
    </dgm:pt>
    <dgm:pt modelId="{FC021560-C2FD-4381-A0B3-96DEE9E5DA1D}" type="pres">
      <dgm:prSet presAssocID="{B4A3943E-3439-409B-BE2F-9C467216DBDF}" presName="Name0" presStyleCnt="0">
        <dgm:presLayoutVars>
          <dgm:dir/>
          <dgm:resizeHandles val="exact"/>
        </dgm:presLayoutVars>
      </dgm:prSet>
      <dgm:spPr/>
    </dgm:pt>
    <dgm:pt modelId="{9819F0A8-B976-4AD7-ADE3-52B90B33A77B}" type="pres">
      <dgm:prSet presAssocID="{B4A3943E-3439-409B-BE2F-9C467216DBDF}" presName="fgShape" presStyleLbl="fgShp" presStyleIdx="0" presStyleCnt="1" custFlipHor="1" custScaleX="6938"/>
      <dgm:spPr>
        <a:noFill/>
      </dgm:spPr>
    </dgm:pt>
    <dgm:pt modelId="{B66610BD-8EB4-4500-AEB3-0E0E87837384}" type="pres">
      <dgm:prSet presAssocID="{B4A3943E-3439-409B-BE2F-9C467216DBDF}" presName="linComp" presStyleCnt="0"/>
      <dgm:spPr/>
    </dgm:pt>
    <dgm:pt modelId="{C8A4C40B-3DFE-4677-9A30-16BD67A917D2}" type="pres">
      <dgm:prSet presAssocID="{FF790588-5C21-4F12-9A0E-2E7257913ACE}" presName="compNode" presStyleCnt="0"/>
      <dgm:spPr/>
    </dgm:pt>
    <dgm:pt modelId="{5AC7496C-4631-4A62-97C5-E5F2D75C8907}" type="pres">
      <dgm:prSet presAssocID="{FF790588-5C21-4F12-9A0E-2E7257913ACE}" presName="bkgdShape" presStyleLbl="node1" presStyleIdx="0" presStyleCnt="5"/>
      <dgm:spPr/>
    </dgm:pt>
    <dgm:pt modelId="{37A7DBA4-DDEE-48E5-9066-B0CBB7C84724}" type="pres">
      <dgm:prSet presAssocID="{FF790588-5C21-4F12-9A0E-2E7257913ACE}" presName="nodeTx" presStyleLbl="node1" presStyleIdx="0" presStyleCnt="5">
        <dgm:presLayoutVars>
          <dgm:bulletEnabled val="1"/>
        </dgm:presLayoutVars>
      </dgm:prSet>
      <dgm:spPr/>
    </dgm:pt>
    <dgm:pt modelId="{F59F5C35-8C54-4C2C-8FAB-0026A25B77E0}" type="pres">
      <dgm:prSet presAssocID="{FF790588-5C21-4F12-9A0E-2E7257913ACE}" presName="invisiNode" presStyleLbl="node1" presStyleIdx="0" presStyleCnt="5"/>
      <dgm:spPr/>
    </dgm:pt>
    <dgm:pt modelId="{055CC4FF-EA7A-452B-9744-3E85D6B5D4AF}" type="pres">
      <dgm:prSet presAssocID="{FF790588-5C21-4F12-9A0E-2E7257913ACE}"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15A7E78F-A52E-43C7-978D-F91970DCC912}" type="pres">
      <dgm:prSet presAssocID="{A90294E6-DF74-48A4-A106-E297C67D161D}" presName="sibTrans" presStyleLbl="sibTrans2D1" presStyleIdx="0" presStyleCnt="0"/>
      <dgm:spPr/>
    </dgm:pt>
    <dgm:pt modelId="{974CB8A8-A199-4E68-801C-1601C88E0462}" type="pres">
      <dgm:prSet presAssocID="{111A0FA4-1B30-4281-8BD0-2C4F3C7B140A}" presName="compNode" presStyleCnt="0"/>
      <dgm:spPr/>
    </dgm:pt>
    <dgm:pt modelId="{F0814C2D-4405-468F-A600-852F2A55C15B}" type="pres">
      <dgm:prSet presAssocID="{111A0FA4-1B30-4281-8BD0-2C4F3C7B140A}" presName="bkgdShape" presStyleLbl="node1" presStyleIdx="1" presStyleCnt="5"/>
      <dgm:spPr/>
    </dgm:pt>
    <dgm:pt modelId="{96BA81A1-7DC8-46A9-9435-D95594B936B3}" type="pres">
      <dgm:prSet presAssocID="{111A0FA4-1B30-4281-8BD0-2C4F3C7B140A}" presName="nodeTx" presStyleLbl="node1" presStyleIdx="1" presStyleCnt="5">
        <dgm:presLayoutVars>
          <dgm:bulletEnabled val="1"/>
        </dgm:presLayoutVars>
      </dgm:prSet>
      <dgm:spPr/>
    </dgm:pt>
    <dgm:pt modelId="{44404589-308F-4AF1-9593-73FA5CAEE689}" type="pres">
      <dgm:prSet presAssocID="{111A0FA4-1B30-4281-8BD0-2C4F3C7B140A}" presName="invisiNode" presStyleLbl="node1" presStyleIdx="1" presStyleCnt="5"/>
      <dgm:spPr/>
    </dgm:pt>
    <dgm:pt modelId="{A1589230-5ED9-46CD-B6FA-AFD969D8AA79}" type="pres">
      <dgm:prSet presAssocID="{111A0FA4-1B30-4281-8BD0-2C4F3C7B140A}" presName="imagNode" presStyleLbl="fgImgPlace1" presStyleIdx="1" presStyleCnt="5"/>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2525" t="16748" r="12525" b="16748"/>
          </a:stretch>
        </a:blipFill>
      </dgm:spPr>
    </dgm:pt>
    <dgm:pt modelId="{1B498EF3-B4D2-4F0E-AE1F-83713997C39E}" type="pres">
      <dgm:prSet presAssocID="{10FB58B3-144B-4826-8AE8-5320B4532035}" presName="sibTrans" presStyleLbl="sibTrans2D1" presStyleIdx="0" presStyleCnt="0"/>
      <dgm:spPr/>
    </dgm:pt>
    <dgm:pt modelId="{28FDE5AC-AFD2-4E26-B95B-0342C6A7E186}" type="pres">
      <dgm:prSet presAssocID="{9F2BB13C-D4E5-4D13-BAB9-8FBBE069B8D2}" presName="compNode" presStyleCnt="0"/>
      <dgm:spPr/>
    </dgm:pt>
    <dgm:pt modelId="{6450DB00-176A-40F2-BC4E-B35D2DB365BB}" type="pres">
      <dgm:prSet presAssocID="{9F2BB13C-D4E5-4D13-BAB9-8FBBE069B8D2}" presName="bkgdShape" presStyleLbl="node1" presStyleIdx="2" presStyleCnt="5"/>
      <dgm:spPr/>
    </dgm:pt>
    <dgm:pt modelId="{8D54ADD3-7EA9-4D7E-A4BE-9963A95DBEA7}" type="pres">
      <dgm:prSet presAssocID="{9F2BB13C-D4E5-4D13-BAB9-8FBBE069B8D2}" presName="nodeTx" presStyleLbl="node1" presStyleIdx="2" presStyleCnt="5">
        <dgm:presLayoutVars>
          <dgm:bulletEnabled val="1"/>
        </dgm:presLayoutVars>
      </dgm:prSet>
      <dgm:spPr/>
    </dgm:pt>
    <dgm:pt modelId="{9A1C7DD9-85B3-4613-9F29-BCE34DF7AAB6}" type="pres">
      <dgm:prSet presAssocID="{9F2BB13C-D4E5-4D13-BAB9-8FBBE069B8D2}" presName="invisiNode" presStyleLbl="node1" presStyleIdx="2" presStyleCnt="5"/>
      <dgm:spPr/>
    </dgm:pt>
    <dgm:pt modelId="{64D1A812-6F4C-49CE-97A6-41734152CFC7}" type="pres">
      <dgm:prSet presAssocID="{9F2BB13C-D4E5-4D13-BAB9-8FBBE069B8D2}" presName="imagNode" presStyleLbl="fgImgPlac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780" t="8989" r="3780" b="8989"/>
          </a:stretch>
        </a:blipFill>
      </dgm:spPr>
    </dgm:pt>
    <dgm:pt modelId="{FAE720D0-1A8D-4F49-B495-91C1531A3709}" type="pres">
      <dgm:prSet presAssocID="{C69788CC-4BB8-4BC3-800F-067E38C40F4C}" presName="sibTrans" presStyleLbl="sibTrans2D1" presStyleIdx="0" presStyleCnt="0"/>
      <dgm:spPr/>
    </dgm:pt>
    <dgm:pt modelId="{F98B1715-9D1D-498D-B60C-F496C5ED437F}" type="pres">
      <dgm:prSet presAssocID="{3CC69910-C6FC-4E66-AEA1-AB74D600E089}" presName="compNode" presStyleCnt="0"/>
      <dgm:spPr/>
    </dgm:pt>
    <dgm:pt modelId="{5F0146E6-04F7-4937-B815-18FC9F2D8997}" type="pres">
      <dgm:prSet presAssocID="{3CC69910-C6FC-4E66-AEA1-AB74D600E089}" presName="bkgdShape" presStyleLbl="node1" presStyleIdx="3" presStyleCnt="5"/>
      <dgm:spPr/>
    </dgm:pt>
    <dgm:pt modelId="{D572FE57-9CBC-4D66-B19D-8690ECDC715D}" type="pres">
      <dgm:prSet presAssocID="{3CC69910-C6FC-4E66-AEA1-AB74D600E089}" presName="nodeTx" presStyleLbl="node1" presStyleIdx="3" presStyleCnt="5">
        <dgm:presLayoutVars>
          <dgm:bulletEnabled val="1"/>
        </dgm:presLayoutVars>
      </dgm:prSet>
      <dgm:spPr/>
    </dgm:pt>
    <dgm:pt modelId="{A34222D7-C724-466A-AB44-F2BCA437857C}" type="pres">
      <dgm:prSet presAssocID="{3CC69910-C6FC-4E66-AEA1-AB74D600E089}" presName="invisiNode" presStyleLbl="node1" presStyleIdx="3" presStyleCnt="5"/>
      <dgm:spPr/>
    </dgm:pt>
    <dgm:pt modelId="{A03FB93F-918C-459A-99B8-0654FDBD8DAB}" type="pres">
      <dgm:prSet presAssocID="{3CC69910-C6FC-4E66-AEA1-AB74D600E089}" presName="imagNode" presStyleLbl="fgImgPlace1" presStyleIdx="3" presStyleCnt="5"/>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528" t="8989" r="7528" b="8989"/>
          </a:stretch>
        </a:blipFill>
      </dgm:spPr>
    </dgm:pt>
    <dgm:pt modelId="{21AEBD01-B510-4C1C-9CCC-ABDFC76D667A}" type="pres">
      <dgm:prSet presAssocID="{D83702B0-6883-46AB-8074-C4EAB14D740A}" presName="sibTrans" presStyleLbl="sibTrans2D1" presStyleIdx="0" presStyleCnt="0"/>
      <dgm:spPr/>
    </dgm:pt>
    <dgm:pt modelId="{1CABCE91-B4D7-48F0-B1E2-B7478163CA10}" type="pres">
      <dgm:prSet presAssocID="{9E2747D1-9A24-4752-AE78-B0E6D6B089CE}" presName="compNode" presStyleCnt="0"/>
      <dgm:spPr/>
    </dgm:pt>
    <dgm:pt modelId="{82D617FC-73B6-4E09-A79C-2B9393B30E8D}" type="pres">
      <dgm:prSet presAssocID="{9E2747D1-9A24-4752-AE78-B0E6D6B089CE}" presName="bkgdShape" presStyleLbl="node1" presStyleIdx="4" presStyleCnt="5" custLinFactNeighborX="583" custLinFactNeighborY="2530"/>
      <dgm:spPr/>
    </dgm:pt>
    <dgm:pt modelId="{229344EE-E22F-473F-847A-BD589B023D05}" type="pres">
      <dgm:prSet presAssocID="{9E2747D1-9A24-4752-AE78-B0E6D6B089CE}" presName="nodeTx" presStyleLbl="node1" presStyleIdx="4" presStyleCnt="5">
        <dgm:presLayoutVars>
          <dgm:bulletEnabled val="1"/>
        </dgm:presLayoutVars>
      </dgm:prSet>
      <dgm:spPr/>
    </dgm:pt>
    <dgm:pt modelId="{08C0E1F2-933B-440A-A611-C9FD8BB7609F}" type="pres">
      <dgm:prSet presAssocID="{9E2747D1-9A24-4752-AE78-B0E6D6B089CE}" presName="invisiNode" presStyleLbl="node1" presStyleIdx="4" presStyleCnt="5"/>
      <dgm:spPr/>
    </dgm:pt>
    <dgm:pt modelId="{BA0C116A-A3EE-40B6-B1C5-96FFBDBD2B8A}" type="pres">
      <dgm:prSet presAssocID="{9E2747D1-9A24-4752-AE78-B0E6D6B089CE}" presName="imagNode" presStyleLbl="fgImgPlace1" presStyleIdx="4" presStyleCnt="5"/>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0026" t="13423" r="10026" b="13423"/>
          </a:stretch>
        </a:blipFill>
      </dgm:spPr>
    </dgm:pt>
  </dgm:ptLst>
  <dgm:cxnLst>
    <dgm:cxn modelId="{E2B5F701-2DC0-4AE1-88A9-843F85F71608}" srcId="{B4A3943E-3439-409B-BE2F-9C467216DBDF}" destId="{111A0FA4-1B30-4281-8BD0-2C4F3C7B140A}" srcOrd="1" destOrd="0" parTransId="{D9B935AD-B6A9-466A-85B8-F6E7A3BA9BA1}" sibTransId="{10FB58B3-144B-4826-8AE8-5320B4532035}"/>
    <dgm:cxn modelId="{AE108706-C579-4D71-A20E-EAA03E6FAFBD}" type="presOf" srcId="{3CC69910-C6FC-4E66-AEA1-AB74D600E089}" destId="{5F0146E6-04F7-4937-B815-18FC9F2D8997}" srcOrd="0" destOrd="0" presId="urn:microsoft.com/office/officeart/2005/8/layout/hList7"/>
    <dgm:cxn modelId="{7B203E23-FC73-406B-9908-FB00720D4149}" type="presOf" srcId="{C69788CC-4BB8-4BC3-800F-067E38C40F4C}" destId="{FAE720D0-1A8D-4F49-B495-91C1531A3709}" srcOrd="0" destOrd="0" presId="urn:microsoft.com/office/officeart/2005/8/layout/hList7"/>
    <dgm:cxn modelId="{36E6C525-680B-4EBA-89AA-12965847DA85}" type="presOf" srcId="{9E2747D1-9A24-4752-AE78-B0E6D6B089CE}" destId="{229344EE-E22F-473F-847A-BD589B023D05}" srcOrd="1" destOrd="0" presId="urn:microsoft.com/office/officeart/2005/8/layout/hList7"/>
    <dgm:cxn modelId="{A20AC627-2A2F-47FA-B80D-3741975FC70C}" type="presOf" srcId="{3CC69910-C6FC-4E66-AEA1-AB74D600E089}" destId="{D572FE57-9CBC-4D66-B19D-8690ECDC715D}" srcOrd="1" destOrd="0" presId="urn:microsoft.com/office/officeart/2005/8/layout/hList7"/>
    <dgm:cxn modelId="{2F08602F-331D-4ADA-9BB3-97D264FB6EA8}" srcId="{B4A3943E-3439-409B-BE2F-9C467216DBDF}" destId="{FF790588-5C21-4F12-9A0E-2E7257913ACE}" srcOrd="0" destOrd="0" parTransId="{D5725750-786B-474F-986B-660FA6BDA565}" sibTransId="{A90294E6-DF74-48A4-A106-E297C67D161D}"/>
    <dgm:cxn modelId="{6EB94C58-0C45-4083-969D-1B87BC3DA2B7}" type="presOf" srcId="{111A0FA4-1B30-4281-8BD0-2C4F3C7B140A}" destId="{96BA81A1-7DC8-46A9-9435-D95594B936B3}" srcOrd="1" destOrd="0" presId="urn:microsoft.com/office/officeart/2005/8/layout/hList7"/>
    <dgm:cxn modelId="{AD59CE58-A632-468E-BD01-CBC82638D647}" type="presOf" srcId="{B4A3943E-3439-409B-BE2F-9C467216DBDF}" destId="{FC021560-C2FD-4381-A0B3-96DEE9E5DA1D}" srcOrd="0" destOrd="0" presId="urn:microsoft.com/office/officeart/2005/8/layout/hList7"/>
    <dgm:cxn modelId="{3BA4997F-E871-4785-8F5D-3BC739C86F4A}" type="presOf" srcId="{FF790588-5C21-4F12-9A0E-2E7257913ACE}" destId="{37A7DBA4-DDEE-48E5-9066-B0CBB7C84724}" srcOrd="1" destOrd="0" presId="urn:microsoft.com/office/officeart/2005/8/layout/hList7"/>
    <dgm:cxn modelId="{6BC34E94-1FA1-4214-96FD-7C89C6B21424}" type="presOf" srcId="{A90294E6-DF74-48A4-A106-E297C67D161D}" destId="{15A7E78F-A52E-43C7-978D-F91970DCC912}" srcOrd="0" destOrd="0" presId="urn:microsoft.com/office/officeart/2005/8/layout/hList7"/>
    <dgm:cxn modelId="{E988F49A-F794-4E60-9432-45FD1C036797}" type="presOf" srcId="{9E2747D1-9A24-4752-AE78-B0E6D6B089CE}" destId="{82D617FC-73B6-4E09-A79C-2B9393B30E8D}" srcOrd="0" destOrd="0" presId="urn:microsoft.com/office/officeart/2005/8/layout/hList7"/>
    <dgm:cxn modelId="{FB046A9E-2ECA-417C-A3A8-DDE6E63F381D}" type="presOf" srcId="{D83702B0-6883-46AB-8074-C4EAB14D740A}" destId="{21AEBD01-B510-4C1C-9CCC-ABDFC76D667A}" srcOrd="0" destOrd="0" presId="urn:microsoft.com/office/officeart/2005/8/layout/hList7"/>
    <dgm:cxn modelId="{2C3E40A3-5B5E-482C-A711-4FBD37AF0FA4}" type="presOf" srcId="{10FB58B3-144B-4826-8AE8-5320B4532035}" destId="{1B498EF3-B4D2-4F0E-AE1F-83713997C39E}" srcOrd="0" destOrd="0" presId="urn:microsoft.com/office/officeart/2005/8/layout/hList7"/>
    <dgm:cxn modelId="{475058A5-58DD-4527-97FA-25ED24C2C847}" type="presOf" srcId="{9F2BB13C-D4E5-4D13-BAB9-8FBBE069B8D2}" destId="{6450DB00-176A-40F2-BC4E-B35D2DB365BB}" srcOrd="0" destOrd="0" presId="urn:microsoft.com/office/officeart/2005/8/layout/hList7"/>
    <dgm:cxn modelId="{98180ABD-8928-4EEA-AD0D-190F5EE85565}" srcId="{B4A3943E-3439-409B-BE2F-9C467216DBDF}" destId="{3CC69910-C6FC-4E66-AEA1-AB74D600E089}" srcOrd="3" destOrd="0" parTransId="{F361ADBA-D20E-448D-9D7F-E42CC3B9D9E4}" sibTransId="{D83702B0-6883-46AB-8074-C4EAB14D740A}"/>
    <dgm:cxn modelId="{A79486C4-E0AE-45F9-A92B-A35890800AC7}" srcId="{B4A3943E-3439-409B-BE2F-9C467216DBDF}" destId="{9E2747D1-9A24-4752-AE78-B0E6D6B089CE}" srcOrd="4" destOrd="0" parTransId="{DAB40D00-5FFA-4478-9247-D255CF447618}" sibTransId="{73A64F3E-0BF0-4470-991B-6DE56FABA7C9}"/>
    <dgm:cxn modelId="{F076C0C7-3ED1-461E-9F1A-25D5BA295F0B}" type="presOf" srcId="{111A0FA4-1B30-4281-8BD0-2C4F3C7B140A}" destId="{F0814C2D-4405-468F-A600-852F2A55C15B}" srcOrd="0" destOrd="0" presId="urn:microsoft.com/office/officeart/2005/8/layout/hList7"/>
    <dgm:cxn modelId="{3EEF0BE1-002E-42D1-8CE8-85A9230BA145}" type="presOf" srcId="{FF790588-5C21-4F12-9A0E-2E7257913ACE}" destId="{5AC7496C-4631-4A62-97C5-E5F2D75C8907}" srcOrd="0" destOrd="0" presId="urn:microsoft.com/office/officeart/2005/8/layout/hList7"/>
    <dgm:cxn modelId="{9ED8E8F9-3DDF-478A-87E4-B220679214AA}" type="presOf" srcId="{9F2BB13C-D4E5-4D13-BAB9-8FBBE069B8D2}" destId="{8D54ADD3-7EA9-4D7E-A4BE-9963A95DBEA7}" srcOrd="1" destOrd="0" presId="urn:microsoft.com/office/officeart/2005/8/layout/hList7"/>
    <dgm:cxn modelId="{06B7E4FF-BE7A-44F9-AE2A-EB56D92BBFAD}" srcId="{B4A3943E-3439-409B-BE2F-9C467216DBDF}" destId="{9F2BB13C-D4E5-4D13-BAB9-8FBBE069B8D2}" srcOrd="2" destOrd="0" parTransId="{1553E162-E479-44CA-9D45-F1EB62C72723}" sibTransId="{C69788CC-4BB8-4BC3-800F-067E38C40F4C}"/>
    <dgm:cxn modelId="{D1CC979C-5BFF-4844-94E4-2395CB82AFCF}" type="presParOf" srcId="{FC021560-C2FD-4381-A0B3-96DEE9E5DA1D}" destId="{9819F0A8-B976-4AD7-ADE3-52B90B33A77B}" srcOrd="0" destOrd="0" presId="urn:microsoft.com/office/officeart/2005/8/layout/hList7"/>
    <dgm:cxn modelId="{55750022-D4CC-48A5-A7AC-55C036FE5763}" type="presParOf" srcId="{FC021560-C2FD-4381-A0B3-96DEE9E5DA1D}" destId="{B66610BD-8EB4-4500-AEB3-0E0E87837384}" srcOrd="1" destOrd="0" presId="urn:microsoft.com/office/officeart/2005/8/layout/hList7"/>
    <dgm:cxn modelId="{0B657E9D-BAFD-4128-8E9C-E747DF74F2B6}" type="presParOf" srcId="{B66610BD-8EB4-4500-AEB3-0E0E87837384}" destId="{C8A4C40B-3DFE-4677-9A30-16BD67A917D2}" srcOrd="0" destOrd="0" presId="urn:microsoft.com/office/officeart/2005/8/layout/hList7"/>
    <dgm:cxn modelId="{94CEA7A2-B09E-4283-82AD-9AA8FFFB2292}" type="presParOf" srcId="{C8A4C40B-3DFE-4677-9A30-16BD67A917D2}" destId="{5AC7496C-4631-4A62-97C5-E5F2D75C8907}" srcOrd="0" destOrd="0" presId="urn:microsoft.com/office/officeart/2005/8/layout/hList7"/>
    <dgm:cxn modelId="{136B4DB5-6A42-4074-9345-8F3317487C64}" type="presParOf" srcId="{C8A4C40B-3DFE-4677-9A30-16BD67A917D2}" destId="{37A7DBA4-DDEE-48E5-9066-B0CBB7C84724}" srcOrd="1" destOrd="0" presId="urn:microsoft.com/office/officeart/2005/8/layout/hList7"/>
    <dgm:cxn modelId="{BE95FE32-6EAF-4AA1-BF19-D8164E7ECA38}" type="presParOf" srcId="{C8A4C40B-3DFE-4677-9A30-16BD67A917D2}" destId="{F59F5C35-8C54-4C2C-8FAB-0026A25B77E0}" srcOrd="2" destOrd="0" presId="urn:microsoft.com/office/officeart/2005/8/layout/hList7"/>
    <dgm:cxn modelId="{69EA7645-B70C-4233-9F35-FA15DC59B282}" type="presParOf" srcId="{C8A4C40B-3DFE-4677-9A30-16BD67A917D2}" destId="{055CC4FF-EA7A-452B-9744-3E85D6B5D4AF}" srcOrd="3" destOrd="0" presId="urn:microsoft.com/office/officeart/2005/8/layout/hList7"/>
    <dgm:cxn modelId="{48161518-765C-4386-9BDA-BCA3B378E47E}" type="presParOf" srcId="{B66610BD-8EB4-4500-AEB3-0E0E87837384}" destId="{15A7E78F-A52E-43C7-978D-F91970DCC912}" srcOrd="1" destOrd="0" presId="urn:microsoft.com/office/officeart/2005/8/layout/hList7"/>
    <dgm:cxn modelId="{E6244A1D-9E4C-48D5-B53D-DC0A1B2FE211}" type="presParOf" srcId="{B66610BD-8EB4-4500-AEB3-0E0E87837384}" destId="{974CB8A8-A199-4E68-801C-1601C88E0462}" srcOrd="2" destOrd="0" presId="urn:microsoft.com/office/officeart/2005/8/layout/hList7"/>
    <dgm:cxn modelId="{4D15CDAC-218F-4528-B7E9-A264B3664F53}" type="presParOf" srcId="{974CB8A8-A199-4E68-801C-1601C88E0462}" destId="{F0814C2D-4405-468F-A600-852F2A55C15B}" srcOrd="0" destOrd="0" presId="urn:microsoft.com/office/officeart/2005/8/layout/hList7"/>
    <dgm:cxn modelId="{62D6CC2C-1254-4EB5-AC8C-886497DE720E}" type="presParOf" srcId="{974CB8A8-A199-4E68-801C-1601C88E0462}" destId="{96BA81A1-7DC8-46A9-9435-D95594B936B3}" srcOrd="1" destOrd="0" presId="urn:microsoft.com/office/officeart/2005/8/layout/hList7"/>
    <dgm:cxn modelId="{9DC2234D-F592-4CAE-92E3-C46157AE92D0}" type="presParOf" srcId="{974CB8A8-A199-4E68-801C-1601C88E0462}" destId="{44404589-308F-4AF1-9593-73FA5CAEE689}" srcOrd="2" destOrd="0" presId="urn:microsoft.com/office/officeart/2005/8/layout/hList7"/>
    <dgm:cxn modelId="{7955227C-D6F1-454A-8D95-B49B756DAA3E}" type="presParOf" srcId="{974CB8A8-A199-4E68-801C-1601C88E0462}" destId="{A1589230-5ED9-46CD-B6FA-AFD969D8AA79}" srcOrd="3" destOrd="0" presId="urn:microsoft.com/office/officeart/2005/8/layout/hList7"/>
    <dgm:cxn modelId="{C3E27329-E81A-4037-963B-6E0690CA06EF}" type="presParOf" srcId="{B66610BD-8EB4-4500-AEB3-0E0E87837384}" destId="{1B498EF3-B4D2-4F0E-AE1F-83713997C39E}" srcOrd="3" destOrd="0" presId="urn:microsoft.com/office/officeart/2005/8/layout/hList7"/>
    <dgm:cxn modelId="{278AE707-013C-4C4C-9AA6-4C72F6EE47B8}" type="presParOf" srcId="{B66610BD-8EB4-4500-AEB3-0E0E87837384}" destId="{28FDE5AC-AFD2-4E26-B95B-0342C6A7E186}" srcOrd="4" destOrd="0" presId="urn:microsoft.com/office/officeart/2005/8/layout/hList7"/>
    <dgm:cxn modelId="{FE0DE50C-3920-4B3F-97EE-E8AB51CD7D40}" type="presParOf" srcId="{28FDE5AC-AFD2-4E26-B95B-0342C6A7E186}" destId="{6450DB00-176A-40F2-BC4E-B35D2DB365BB}" srcOrd="0" destOrd="0" presId="urn:microsoft.com/office/officeart/2005/8/layout/hList7"/>
    <dgm:cxn modelId="{FF2D8DFD-3D18-4DDF-9FD7-6788CE2C9D01}" type="presParOf" srcId="{28FDE5AC-AFD2-4E26-B95B-0342C6A7E186}" destId="{8D54ADD3-7EA9-4D7E-A4BE-9963A95DBEA7}" srcOrd="1" destOrd="0" presId="urn:microsoft.com/office/officeart/2005/8/layout/hList7"/>
    <dgm:cxn modelId="{1C9968DF-C33F-4670-A320-21349DA5A4C3}" type="presParOf" srcId="{28FDE5AC-AFD2-4E26-B95B-0342C6A7E186}" destId="{9A1C7DD9-85B3-4613-9F29-BCE34DF7AAB6}" srcOrd="2" destOrd="0" presId="urn:microsoft.com/office/officeart/2005/8/layout/hList7"/>
    <dgm:cxn modelId="{CC5AF40C-A76C-402E-9A51-033E9DEEE2F8}" type="presParOf" srcId="{28FDE5AC-AFD2-4E26-B95B-0342C6A7E186}" destId="{64D1A812-6F4C-49CE-97A6-41734152CFC7}" srcOrd="3" destOrd="0" presId="urn:microsoft.com/office/officeart/2005/8/layout/hList7"/>
    <dgm:cxn modelId="{EF467E4F-7A79-41DC-B146-3DAAC3C1AD5F}" type="presParOf" srcId="{B66610BD-8EB4-4500-AEB3-0E0E87837384}" destId="{FAE720D0-1A8D-4F49-B495-91C1531A3709}" srcOrd="5" destOrd="0" presId="urn:microsoft.com/office/officeart/2005/8/layout/hList7"/>
    <dgm:cxn modelId="{D8352ECA-467C-4794-8742-354FC138F4A4}" type="presParOf" srcId="{B66610BD-8EB4-4500-AEB3-0E0E87837384}" destId="{F98B1715-9D1D-498D-B60C-F496C5ED437F}" srcOrd="6" destOrd="0" presId="urn:microsoft.com/office/officeart/2005/8/layout/hList7"/>
    <dgm:cxn modelId="{9CEE0CB0-D335-4A45-B7E0-484A18987F4A}" type="presParOf" srcId="{F98B1715-9D1D-498D-B60C-F496C5ED437F}" destId="{5F0146E6-04F7-4937-B815-18FC9F2D8997}" srcOrd="0" destOrd="0" presId="urn:microsoft.com/office/officeart/2005/8/layout/hList7"/>
    <dgm:cxn modelId="{CF0C8DD0-3ADB-4F91-B192-76773A7F5569}" type="presParOf" srcId="{F98B1715-9D1D-498D-B60C-F496C5ED437F}" destId="{D572FE57-9CBC-4D66-B19D-8690ECDC715D}" srcOrd="1" destOrd="0" presId="urn:microsoft.com/office/officeart/2005/8/layout/hList7"/>
    <dgm:cxn modelId="{D799DA94-3A2F-47BD-B751-9D5F4644CA85}" type="presParOf" srcId="{F98B1715-9D1D-498D-B60C-F496C5ED437F}" destId="{A34222D7-C724-466A-AB44-F2BCA437857C}" srcOrd="2" destOrd="0" presId="urn:microsoft.com/office/officeart/2005/8/layout/hList7"/>
    <dgm:cxn modelId="{7936C6F7-4AA9-4F28-9AC1-A715DB23A22E}" type="presParOf" srcId="{F98B1715-9D1D-498D-B60C-F496C5ED437F}" destId="{A03FB93F-918C-459A-99B8-0654FDBD8DAB}" srcOrd="3" destOrd="0" presId="urn:microsoft.com/office/officeart/2005/8/layout/hList7"/>
    <dgm:cxn modelId="{668078AF-627E-40CD-BDB4-CFE7FA329747}" type="presParOf" srcId="{B66610BD-8EB4-4500-AEB3-0E0E87837384}" destId="{21AEBD01-B510-4C1C-9CCC-ABDFC76D667A}" srcOrd="7" destOrd="0" presId="urn:microsoft.com/office/officeart/2005/8/layout/hList7"/>
    <dgm:cxn modelId="{30CC66F7-0138-4C48-AE65-EF769B74879E}" type="presParOf" srcId="{B66610BD-8EB4-4500-AEB3-0E0E87837384}" destId="{1CABCE91-B4D7-48F0-B1E2-B7478163CA10}" srcOrd="8" destOrd="0" presId="urn:microsoft.com/office/officeart/2005/8/layout/hList7"/>
    <dgm:cxn modelId="{5E177E7C-2EA0-4003-BD15-4AD2A48E5807}" type="presParOf" srcId="{1CABCE91-B4D7-48F0-B1E2-B7478163CA10}" destId="{82D617FC-73B6-4E09-A79C-2B9393B30E8D}" srcOrd="0" destOrd="0" presId="urn:microsoft.com/office/officeart/2005/8/layout/hList7"/>
    <dgm:cxn modelId="{A591C6D6-B7FF-4C19-87F9-9B7BCC9C9BE7}" type="presParOf" srcId="{1CABCE91-B4D7-48F0-B1E2-B7478163CA10}" destId="{229344EE-E22F-473F-847A-BD589B023D05}" srcOrd="1" destOrd="0" presId="urn:microsoft.com/office/officeart/2005/8/layout/hList7"/>
    <dgm:cxn modelId="{8C7A3D20-685C-421A-B57B-2AC6D70A69EE}" type="presParOf" srcId="{1CABCE91-B4D7-48F0-B1E2-B7478163CA10}" destId="{08C0E1F2-933B-440A-A611-C9FD8BB7609F}" srcOrd="2" destOrd="0" presId="urn:microsoft.com/office/officeart/2005/8/layout/hList7"/>
    <dgm:cxn modelId="{DFDD0F2D-17B6-4AFB-A420-3605C053927C}" type="presParOf" srcId="{1CABCE91-B4D7-48F0-B1E2-B7478163CA10}" destId="{BA0C116A-A3EE-40B6-B1C5-96FFBDBD2B8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A3943E-3439-409B-BE2F-9C467216DBDF}" type="doc">
      <dgm:prSet loTypeId="urn:microsoft.com/office/officeart/2005/8/layout/hList7" loCatId="list" qsTypeId="urn:microsoft.com/office/officeart/2005/8/quickstyle/simple1" qsCatId="simple" csTypeId="urn:microsoft.com/office/officeart/2005/8/colors/accent4_1" csCatId="accent4" phldr="1"/>
      <dgm:spPr/>
      <dgm:t>
        <a:bodyPr/>
        <a:lstStyle/>
        <a:p>
          <a:endParaRPr lang="en-IN"/>
        </a:p>
      </dgm:t>
    </dgm:pt>
    <dgm:pt modelId="{FF790588-5C21-4F12-9A0E-2E7257913ACE}">
      <dgm:prSet/>
      <dgm:spPr/>
      <dgm:t>
        <a:bodyPr/>
        <a:lstStyle/>
        <a:p>
          <a:pPr rtl="0"/>
          <a:r>
            <a:rPr lang="en-US" dirty="0">
              <a:latin typeface="Calibri" panose="020F0502020204030204" pitchFamily="34" charset="0"/>
            </a:rPr>
            <a:t>Organization </a:t>
          </a:r>
          <a:endParaRPr lang="en-IN" dirty="0">
            <a:latin typeface="Calibri" panose="020F0502020204030204" pitchFamily="34" charset="0"/>
          </a:endParaRPr>
        </a:p>
      </dgm:t>
    </dgm:pt>
    <dgm:pt modelId="{D5725750-786B-474F-986B-660FA6BDA565}" type="parTrans" cxnId="{2F08602F-331D-4ADA-9BB3-97D264FB6EA8}">
      <dgm:prSet/>
      <dgm:spPr/>
      <dgm:t>
        <a:bodyPr/>
        <a:lstStyle/>
        <a:p>
          <a:endParaRPr lang="en-IN">
            <a:latin typeface="Calibri" panose="020F0502020204030204" pitchFamily="34" charset="0"/>
          </a:endParaRPr>
        </a:p>
      </dgm:t>
    </dgm:pt>
    <dgm:pt modelId="{A90294E6-DF74-48A4-A106-E297C67D161D}" type="sibTrans" cxnId="{2F08602F-331D-4ADA-9BB3-97D264FB6EA8}">
      <dgm:prSet/>
      <dgm:spPr/>
      <dgm:t>
        <a:bodyPr/>
        <a:lstStyle/>
        <a:p>
          <a:endParaRPr lang="en-IN">
            <a:latin typeface="Calibri" panose="020F0502020204030204" pitchFamily="34" charset="0"/>
          </a:endParaRPr>
        </a:p>
      </dgm:t>
    </dgm:pt>
    <dgm:pt modelId="{111A0FA4-1B30-4281-8BD0-2C4F3C7B140A}">
      <dgm:prSet/>
      <dgm:spPr/>
      <dgm:t>
        <a:bodyPr/>
        <a:lstStyle/>
        <a:p>
          <a:pPr rtl="0"/>
          <a:r>
            <a:rPr lang="en-US" dirty="0">
              <a:latin typeface="Calibri" panose="020F0502020204030204" pitchFamily="34" charset="0"/>
            </a:rPr>
            <a:t>Business Justification</a:t>
          </a:r>
          <a:endParaRPr lang="en-IN" dirty="0">
            <a:latin typeface="Calibri" panose="020F0502020204030204" pitchFamily="34" charset="0"/>
          </a:endParaRPr>
        </a:p>
      </dgm:t>
    </dgm:pt>
    <dgm:pt modelId="{D9B935AD-B6A9-466A-85B8-F6E7A3BA9BA1}" type="parTrans" cxnId="{E2B5F701-2DC0-4AE1-88A9-843F85F71608}">
      <dgm:prSet/>
      <dgm:spPr/>
      <dgm:t>
        <a:bodyPr/>
        <a:lstStyle/>
        <a:p>
          <a:endParaRPr lang="en-IN">
            <a:latin typeface="Calibri" panose="020F0502020204030204" pitchFamily="34" charset="0"/>
          </a:endParaRPr>
        </a:p>
      </dgm:t>
    </dgm:pt>
    <dgm:pt modelId="{10FB58B3-144B-4826-8AE8-5320B4532035}" type="sibTrans" cxnId="{E2B5F701-2DC0-4AE1-88A9-843F85F71608}">
      <dgm:prSet/>
      <dgm:spPr/>
      <dgm:t>
        <a:bodyPr/>
        <a:lstStyle/>
        <a:p>
          <a:endParaRPr lang="en-IN">
            <a:latin typeface="Calibri" panose="020F0502020204030204" pitchFamily="34" charset="0"/>
          </a:endParaRPr>
        </a:p>
      </dgm:t>
    </dgm:pt>
    <dgm:pt modelId="{9F2BB13C-D4E5-4D13-BAB9-8FBBE069B8D2}">
      <dgm:prSet/>
      <dgm:spPr/>
      <dgm:t>
        <a:bodyPr/>
        <a:lstStyle/>
        <a:p>
          <a:pPr rtl="0"/>
          <a:r>
            <a:rPr lang="en-US" dirty="0">
              <a:latin typeface="Calibri" panose="020F0502020204030204" pitchFamily="34" charset="0"/>
            </a:rPr>
            <a:t>Quality</a:t>
          </a:r>
          <a:endParaRPr lang="en-IN" dirty="0">
            <a:latin typeface="Calibri" panose="020F0502020204030204" pitchFamily="34" charset="0"/>
          </a:endParaRPr>
        </a:p>
      </dgm:t>
    </dgm:pt>
    <dgm:pt modelId="{1553E162-E479-44CA-9D45-F1EB62C72723}" type="parTrans" cxnId="{06B7E4FF-BE7A-44F9-AE2A-EB56D92BBFAD}">
      <dgm:prSet/>
      <dgm:spPr/>
      <dgm:t>
        <a:bodyPr/>
        <a:lstStyle/>
        <a:p>
          <a:endParaRPr lang="en-IN">
            <a:latin typeface="Calibri" panose="020F0502020204030204" pitchFamily="34" charset="0"/>
          </a:endParaRPr>
        </a:p>
      </dgm:t>
    </dgm:pt>
    <dgm:pt modelId="{C69788CC-4BB8-4BC3-800F-067E38C40F4C}" type="sibTrans" cxnId="{06B7E4FF-BE7A-44F9-AE2A-EB56D92BBFAD}">
      <dgm:prSet/>
      <dgm:spPr/>
      <dgm:t>
        <a:bodyPr/>
        <a:lstStyle/>
        <a:p>
          <a:endParaRPr lang="en-IN">
            <a:latin typeface="Calibri" panose="020F0502020204030204" pitchFamily="34" charset="0"/>
          </a:endParaRPr>
        </a:p>
      </dgm:t>
    </dgm:pt>
    <dgm:pt modelId="{3CC69910-C6FC-4E66-AEA1-AB74D600E089}">
      <dgm:prSet/>
      <dgm:spPr/>
      <dgm:t>
        <a:bodyPr/>
        <a:lstStyle/>
        <a:p>
          <a:pPr rtl="0"/>
          <a:r>
            <a:rPr lang="en-US" dirty="0">
              <a:latin typeface="Calibri" panose="020F0502020204030204" pitchFamily="34" charset="0"/>
            </a:rPr>
            <a:t>Change </a:t>
          </a:r>
          <a:endParaRPr lang="en-IN" dirty="0">
            <a:latin typeface="Calibri" panose="020F0502020204030204" pitchFamily="34" charset="0"/>
          </a:endParaRPr>
        </a:p>
      </dgm:t>
    </dgm:pt>
    <dgm:pt modelId="{F361ADBA-D20E-448D-9D7F-E42CC3B9D9E4}" type="parTrans" cxnId="{98180ABD-8928-4EEA-AD0D-190F5EE85565}">
      <dgm:prSet/>
      <dgm:spPr/>
      <dgm:t>
        <a:bodyPr/>
        <a:lstStyle/>
        <a:p>
          <a:endParaRPr lang="en-IN">
            <a:latin typeface="Calibri" panose="020F0502020204030204" pitchFamily="34" charset="0"/>
          </a:endParaRPr>
        </a:p>
      </dgm:t>
    </dgm:pt>
    <dgm:pt modelId="{D83702B0-6883-46AB-8074-C4EAB14D740A}" type="sibTrans" cxnId="{98180ABD-8928-4EEA-AD0D-190F5EE85565}">
      <dgm:prSet/>
      <dgm:spPr/>
      <dgm:t>
        <a:bodyPr/>
        <a:lstStyle/>
        <a:p>
          <a:endParaRPr lang="en-IN">
            <a:latin typeface="Calibri" panose="020F0502020204030204" pitchFamily="34" charset="0"/>
          </a:endParaRPr>
        </a:p>
      </dgm:t>
    </dgm:pt>
    <dgm:pt modelId="{9E2747D1-9A24-4752-AE78-B0E6D6B089CE}">
      <dgm:prSet/>
      <dgm:spPr/>
      <dgm:t>
        <a:bodyPr/>
        <a:lstStyle/>
        <a:p>
          <a:pPr rtl="0"/>
          <a:r>
            <a:rPr lang="en-US" dirty="0">
              <a:latin typeface="Calibri" panose="020F0502020204030204" pitchFamily="34" charset="0"/>
            </a:rPr>
            <a:t>Risk</a:t>
          </a:r>
          <a:endParaRPr lang="en-IN" dirty="0">
            <a:latin typeface="Calibri" panose="020F0502020204030204" pitchFamily="34" charset="0"/>
          </a:endParaRPr>
        </a:p>
      </dgm:t>
    </dgm:pt>
    <dgm:pt modelId="{DAB40D00-5FFA-4478-9247-D255CF447618}" type="parTrans" cxnId="{A79486C4-E0AE-45F9-A92B-A35890800AC7}">
      <dgm:prSet/>
      <dgm:spPr/>
      <dgm:t>
        <a:bodyPr/>
        <a:lstStyle/>
        <a:p>
          <a:endParaRPr lang="en-IN">
            <a:latin typeface="Calibri" panose="020F0502020204030204" pitchFamily="34" charset="0"/>
          </a:endParaRPr>
        </a:p>
      </dgm:t>
    </dgm:pt>
    <dgm:pt modelId="{73A64F3E-0BF0-4470-991B-6DE56FABA7C9}" type="sibTrans" cxnId="{A79486C4-E0AE-45F9-A92B-A35890800AC7}">
      <dgm:prSet/>
      <dgm:spPr/>
      <dgm:t>
        <a:bodyPr/>
        <a:lstStyle/>
        <a:p>
          <a:endParaRPr lang="en-IN">
            <a:latin typeface="Calibri" panose="020F0502020204030204" pitchFamily="34" charset="0"/>
          </a:endParaRPr>
        </a:p>
      </dgm:t>
    </dgm:pt>
    <dgm:pt modelId="{FC021560-C2FD-4381-A0B3-96DEE9E5DA1D}" type="pres">
      <dgm:prSet presAssocID="{B4A3943E-3439-409B-BE2F-9C467216DBDF}" presName="Name0" presStyleCnt="0">
        <dgm:presLayoutVars>
          <dgm:dir/>
          <dgm:resizeHandles val="exact"/>
        </dgm:presLayoutVars>
      </dgm:prSet>
      <dgm:spPr/>
    </dgm:pt>
    <dgm:pt modelId="{9819F0A8-B976-4AD7-ADE3-52B90B33A77B}" type="pres">
      <dgm:prSet presAssocID="{B4A3943E-3439-409B-BE2F-9C467216DBDF}" presName="fgShape" presStyleLbl="fgShp" presStyleIdx="0" presStyleCnt="1" custFlipVert="0" custScaleX="10553" custScaleY="20833"/>
      <dgm:spPr>
        <a:noFill/>
      </dgm:spPr>
    </dgm:pt>
    <dgm:pt modelId="{B66610BD-8EB4-4500-AEB3-0E0E87837384}" type="pres">
      <dgm:prSet presAssocID="{B4A3943E-3439-409B-BE2F-9C467216DBDF}" presName="linComp" presStyleCnt="0"/>
      <dgm:spPr/>
    </dgm:pt>
    <dgm:pt modelId="{C8A4C40B-3DFE-4677-9A30-16BD67A917D2}" type="pres">
      <dgm:prSet presAssocID="{FF790588-5C21-4F12-9A0E-2E7257913ACE}" presName="compNode" presStyleCnt="0"/>
      <dgm:spPr/>
    </dgm:pt>
    <dgm:pt modelId="{5AC7496C-4631-4A62-97C5-E5F2D75C8907}" type="pres">
      <dgm:prSet presAssocID="{FF790588-5C21-4F12-9A0E-2E7257913ACE}" presName="bkgdShape" presStyleLbl="node1" presStyleIdx="0" presStyleCnt="5"/>
      <dgm:spPr/>
    </dgm:pt>
    <dgm:pt modelId="{37A7DBA4-DDEE-48E5-9066-B0CBB7C84724}" type="pres">
      <dgm:prSet presAssocID="{FF790588-5C21-4F12-9A0E-2E7257913ACE}" presName="nodeTx" presStyleLbl="node1" presStyleIdx="0" presStyleCnt="5">
        <dgm:presLayoutVars>
          <dgm:bulletEnabled val="1"/>
        </dgm:presLayoutVars>
      </dgm:prSet>
      <dgm:spPr/>
    </dgm:pt>
    <dgm:pt modelId="{F59F5C35-8C54-4C2C-8FAB-0026A25B77E0}" type="pres">
      <dgm:prSet presAssocID="{FF790588-5C21-4F12-9A0E-2E7257913ACE}" presName="invisiNode" presStyleLbl="node1" presStyleIdx="0" presStyleCnt="5"/>
      <dgm:spPr/>
    </dgm:pt>
    <dgm:pt modelId="{055CC4FF-EA7A-452B-9744-3E85D6B5D4AF}" type="pres">
      <dgm:prSet presAssocID="{FF790588-5C21-4F12-9A0E-2E7257913ACE}"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15A7E78F-A52E-43C7-978D-F91970DCC912}" type="pres">
      <dgm:prSet presAssocID="{A90294E6-DF74-48A4-A106-E297C67D161D}" presName="sibTrans" presStyleLbl="sibTrans2D1" presStyleIdx="0" presStyleCnt="0"/>
      <dgm:spPr/>
    </dgm:pt>
    <dgm:pt modelId="{974CB8A8-A199-4E68-801C-1601C88E0462}" type="pres">
      <dgm:prSet presAssocID="{111A0FA4-1B30-4281-8BD0-2C4F3C7B140A}" presName="compNode" presStyleCnt="0"/>
      <dgm:spPr/>
    </dgm:pt>
    <dgm:pt modelId="{F0814C2D-4405-468F-A600-852F2A55C15B}" type="pres">
      <dgm:prSet presAssocID="{111A0FA4-1B30-4281-8BD0-2C4F3C7B140A}" presName="bkgdShape" presStyleLbl="node1" presStyleIdx="1" presStyleCnt="5"/>
      <dgm:spPr/>
    </dgm:pt>
    <dgm:pt modelId="{96BA81A1-7DC8-46A9-9435-D95594B936B3}" type="pres">
      <dgm:prSet presAssocID="{111A0FA4-1B30-4281-8BD0-2C4F3C7B140A}" presName="nodeTx" presStyleLbl="node1" presStyleIdx="1" presStyleCnt="5">
        <dgm:presLayoutVars>
          <dgm:bulletEnabled val="1"/>
        </dgm:presLayoutVars>
      </dgm:prSet>
      <dgm:spPr/>
    </dgm:pt>
    <dgm:pt modelId="{44404589-308F-4AF1-9593-73FA5CAEE689}" type="pres">
      <dgm:prSet presAssocID="{111A0FA4-1B30-4281-8BD0-2C4F3C7B140A}" presName="invisiNode" presStyleLbl="node1" presStyleIdx="1" presStyleCnt="5"/>
      <dgm:spPr/>
    </dgm:pt>
    <dgm:pt modelId="{A1589230-5ED9-46CD-B6FA-AFD969D8AA79}" type="pres">
      <dgm:prSet presAssocID="{111A0FA4-1B30-4281-8BD0-2C4F3C7B140A}" presName="imagNode" presStyleLbl="fgImgPlace1" presStyleIdx="1" presStyleCnt="5"/>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2525" t="16748" r="12525" b="16748"/>
          </a:stretch>
        </a:blipFill>
      </dgm:spPr>
    </dgm:pt>
    <dgm:pt modelId="{1B498EF3-B4D2-4F0E-AE1F-83713997C39E}" type="pres">
      <dgm:prSet presAssocID="{10FB58B3-144B-4826-8AE8-5320B4532035}" presName="sibTrans" presStyleLbl="sibTrans2D1" presStyleIdx="0" presStyleCnt="0"/>
      <dgm:spPr/>
    </dgm:pt>
    <dgm:pt modelId="{28FDE5AC-AFD2-4E26-B95B-0342C6A7E186}" type="pres">
      <dgm:prSet presAssocID="{9F2BB13C-D4E5-4D13-BAB9-8FBBE069B8D2}" presName="compNode" presStyleCnt="0"/>
      <dgm:spPr/>
    </dgm:pt>
    <dgm:pt modelId="{6450DB00-176A-40F2-BC4E-B35D2DB365BB}" type="pres">
      <dgm:prSet presAssocID="{9F2BB13C-D4E5-4D13-BAB9-8FBBE069B8D2}" presName="bkgdShape" presStyleLbl="node1" presStyleIdx="2" presStyleCnt="5"/>
      <dgm:spPr/>
    </dgm:pt>
    <dgm:pt modelId="{8D54ADD3-7EA9-4D7E-A4BE-9963A95DBEA7}" type="pres">
      <dgm:prSet presAssocID="{9F2BB13C-D4E5-4D13-BAB9-8FBBE069B8D2}" presName="nodeTx" presStyleLbl="node1" presStyleIdx="2" presStyleCnt="5">
        <dgm:presLayoutVars>
          <dgm:bulletEnabled val="1"/>
        </dgm:presLayoutVars>
      </dgm:prSet>
      <dgm:spPr/>
    </dgm:pt>
    <dgm:pt modelId="{9A1C7DD9-85B3-4613-9F29-BCE34DF7AAB6}" type="pres">
      <dgm:prSet presAssocID="{9F2BB13C-D4E5-4D13-BAB9-8FBBE069B8D2}" presName="invisiNode" presStyleLbl="node1" presStyleIdx="2" presStyleCnt="5"/>
      <dgm:spPr/>
    </dgm:pt>
    <dgm:pt modelId="{64D1A812-6F4C-49CE-97A6-41734152CFC7}" type="pres">
      <dgm:prSet presAssocID="{9F2BB13C-D4E5-4D13-BAB9-8FBBE069B8D2}" presName="imagNode" presStyleLbl="fgImgPlac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780" t="8989" r="3780" b="8989"/>
          </a:stretch>
        </a:blipFill>
      </dgm:spPr>
    </dgm:pt>
    <dgm:pt modelId="{FAE720D0-1A8D-4F49-B495-91C1531A3709}" type="pres">
      <dgm:prSet presAssocID="{C69788CC-4BB8-4BC3-800F-067E38C40F4C}" presName="sibTrans" presStyleLbl="sibTrans2D1" presStyleIdx="0" presStyleCnt="0"/>
      <dgm:spPr/>
    </dgm:pt>
    <dgm:pt modelId="{F98B1715-9D1D-498D-B60C-F496C5ED437F}" type="pres">
      <dgm:prSet presAssocID="{3CC69910-C6FC-4E66-AEA1-AB74D600E089}" presName="compNode" presStyleCnt="0"/>
      <dgm:spPr/>
    </dgm:pt>
    <dgm:pt modelId="{5F0146E6-04F7-4937-B815-18FC9F2D8997}" type="pres">
      <dgm:prSet presAssocID="{3CC69910-C6FC-4E66-AEA1-AB74D600E089}" presName="bkgdShape" presStyleLbl="node1" presStyleIdx="3" presStyleCnt="5" custLinFactNeighborY="1563"/>
      <dgm:spPr/>
    </dgm:pt>
    <dgm:pt modelId="{D572FE57-9CBC-4D66-B19D-8690ECDC715D}" type="pres">
      <dgm:prSet presAssocID="{3CC69910-C6FC-4E66-AEA1-AB74D600E089}" presName="nodeTx" presStyleLbl="node1" presStyleIdx="3" presStyleCnt="5">
        <dgm:presLayoutVars>
          <dgm:bulletEnabled val="1"/>
        </dgm:presLayoutVars>
      </dgm:prSet>
      <dgm:spPr/>
    </dgm:pt>
    <dgm:pt modelId="{A34222D7-C724-466A-AB44-F2BCA437857C}" type="pres">
      <dgm:prSet presAssocID="{3CC69910-C6FC-4E66-AEA1-AB74D600E089}" presName="invisiNode" presStyleLbl="node1" presStyleIdx="3" presStyleCnt="5"/>
      <dgm:spPr/>
    </dgm:pt>
    <dgm:pt modelId="{A03FB93F-918C-459A-99B8-0654FDBD8DAB}" type="pres">
      <dgm:prSet presAssocID="{3CC69910-C6FC-4E66-AEA1-AB74D600E089}" presName="imagNode" presStyleLbl="fgImgPlace1" presStyleIdx="3" presStyleCnt="5"/>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528" t="8989" r="7528" b="8989"/>
          </a:stretch>
        </a:blipFill>
      </dgm:spPr>
    </dgm:pt>
    <dgm:pt modelId="{21AEBD01-B510-4C1C-9CCC-ABDFC76D667A}" type="pres">
      <dgm:prSet presAssocID="{D83702B0-6883-46AB-8074-C4EAB14D740A}" presName="sibTrans" presStyleLbl="sibTrans2D1" presStyleIdx="0" presStyleCnt="0"/>
      <dgm:spPr/>
    </dgm:pt>
    <dgm:pt modelId="{1CABCE91-B4D7-48F0-B1E2-B7478163CA10}" type="pres">
      <dgm:prSet presAssocID="{9E2747D1-9A24-4752-AE78-B0E6D6B089CE}" presName="compNode" presStyleCnt="0"/>
      <dgm:spPr/>
    </dgm:pt>
    <dgm:pt modelId="{82D617FC-73B6-4E09-A79C-2B9393B30E8D}" type="pres">
      <dgm:prSet presAssocID="{9E2747D1-9A24-4752-AE78-B0E6D6B089CE}" presName="bkgdShape" presStyleLbl="node1" presStyleIdx="4" presStyleCnt="5"/>
      <dgm:spPr/>
    </dgm:pt>
    <dgm:pt modelId="{229344EE-E22F-473F-847A-BD589B023D05}" type="pres">
      <dgm:prSet presAssocID="{9E2747D1-9A24-4752-AE78-B0E6D6B089CE}" presName="nodeTx" presStyleLbl="node1" presStyleIdx="4" presStyleCnt="5">
        <dgm:presLayoutVars>
          <dgm:bulletEnabled val="1"/>
        </dgm:presLayoutVars>
      </dgm:prSet>
      <dgm:spPr/>
    </dgm:pt>
    <dgm:pt modelId="{08C0E1F2-933B-440A-A611-C9FD8BB7609F}" type="pres">
      <dgm:prSet presAssocID="{9E2747D1-9A24-4752-AE78-B0E6D6B089CE}" presName="invisiNode" presStyleLbl="node1" presStyleIdx="4" presStyleCnt="5"/>
      <dgm:spPr/>
    </dgm:pt>
    <dgm:pt modelId="{BA0C116A-A3EE-40B6-B1C5-96FFBDBD2B8A}" type="pres">
      <dgm:prSet presAssocID="{9E2747D1-9A24-4752-AE78-B0E6D6B089CE}" presName="imagNode" presStyleLbl="fgImgPlace1" presStyleIdx="4" presStyleCnt="5"/>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0026" t="13423" r="10026" b="13423"/>
          </a:stretch>
        </a:blipFill>
      </dgm:spPr>
    </dgm:pt>
  </dgm:ptLst>
  <dgm:cxnLst>
    <dgm:cxn modelId="{E2B5F701-2DC0-4AE1-88A9-843F85F71608}" srcId="{B4A3943E-3439-409B-BE2F-9C467216DBDF}" destId="{111A0FA4-1B30-4281-8BD0-2C4F3C7B140A}" srcOrd="1" destOrd="0" parTransId="{D9B935AD-B6A9-466A-85B8-F6E7A3BA9BA1}" sibTransId="{10FB58B3-144B-4826-8AE8-5320B4532035}"/>
    <dgm:cxn modelId="{E9A6E705-805E-4358-801A-4E71527DC83B}" type="presOf" srcId="{111A0FA4-1B30-4281-8BD0-2C4F3C7B140A}" destId="{96BA81A1-7DC8-46A9-9435-D95594B936B3}" srcOrd="1" destOrd="0" presId="urn:microsoft.com/office/officeart/2005/8/layout/hList7"/>
    <dgm:cxn modelId="{A21C7312-ABAD-4340-B5B8-EAD8DF5BB614}" type="presOf" srcId="{A90294E6-DF74-48A4-A106-E297C67D161D}" destId="{15A7E78F-A52E-43C7-978D-F91970DCC912}" srcOrd="0" destOrd="0" presId="urn:microsoft.com/office/officeart/2005/8/layout/hList7"/>
    <dgm:cxn modelId="{FD063C1B-84FA-4D84-8417-BD85E4C661A7}" type="presOf" srcId="{9E2747D1-9A24-4752-AE78-B0E6D6B089CE}" destId="{82D617FC-73B6-4E09-A79C-2B9393B30E8D}" srcOrd="0" destOrd="0" presId="urn:microsoft.com/office/officeart/2005/8/layout/hList7"/>
    <dgm:cxn modelId="{649AD31B-D236-4C3D-872B-E2E78A5DDD22}" type="presOf" srcId="{B4A3943E-3439-409B-BE2F-9C467216DBDF}" destId="{FC021560-C2FD-4381-A0B3-96DEE9E5DA1D}" srcOrd="0" destOrd="0" presId="urn:microsoft.com/office/officeart/2005/8/layout/hList7"/>
    <dgm:cxn modelId="{2F08602F-331D-4ADA-9BB3-97D264FB6EA8}" srcId="{B4A3943E-3439-409B-BE2F-9C467216DBDF}" destId="{FF790588-5C21-4F12-9A0E-2E7257913ACE}" srcOrd="0" destOrd="0" parTransId="{D5725750-786B-474F-986B-660FA6BDA565}" sibTransId="{A90294E6-DF74-48A4-A106-E297C67D161D}"/>
    <dgm:cxn modelId="{0CFA9F69-B63E-434F-93D3-C46CC5C1F822}" type="presOf" srcId="{9F2BB13C-D4E5-4D13-BAB9-8FBBE069B8D2}" destId="{8D54ADD3-7EA9-4D7E-A4BE-9963A95DBEA7}" srcOrd="1" destOrd="0" presId="urn:microsoft.com/office/officeart/2005/8/layout/hList7"/>
    <dgm:cxn modelId="{8DD58274-A11D-4A02-9E16-E303300F08AD}" type="presOf" srcId="{111A0FA4-1B30-4281-8BD0-2C4F3C7B140A}" destId="{F0814C2D-4405-468F-A600-852F2A55C15B}" srcOrd="0" destOrd="0" presId="urn:microsoft.com/office/officeart/2005/8/layout/hList7"/>
    <dgm:cxn modelId="{31A69174-EB3E-4E2D-91A4-98A0DDA9EE8F}" type="presOf" srcId="{C69788CC-4BB8-4BC3-800F-067E38C40F4C}" destId="{FAE720D0-1A8D-4F49-B495-91C1531A3709}" srcOrd="0" destOrd="0" presId="urn:microsoft.com/office/officeart/2005/8/layout/hList7"/>
    <dgm:cxn modelId="{1308067D-0652-455A-8C1C-E7B8E4516644}" type="presOf" srcId="{D83702B0-6883-46AB-8074-C4EAB14D740A}" destId="{21AEBD01-B510-4C1C-9CCC-ABDFC76D667A}" srcOrd="0" destOrd="0" presId="urn:microsoft.com/office/officeart/2005/8/layout/hList7"/>
    <dgm:cxn modelId="{1AA0407F-1969-458D-83CD-4DFCA42B80FF}" type="presOf" srcId="{10FB58B3-144B-4826-8AE8-5320B4532035}" destId="{1B498EF3-B4D2-4F0E-AE1F-83713997C39E}" srcOrd="0" destOrd="0" presId="urn:microsoft.com/office/officeart/2005/8/layout/hList7"/>
    <dgm:cxn modelId="{A0633781-85A5-4C9B-9FE3-668912D370FC}" type="presOf" srcId="{9F2BB13C-D4E5-4D13-BAB9-8FBBE069B8D2}" destId="{6450DB00-176A-40F2-BC4E-B35D2DB365BB}" srcOrd="0" destOrd="0" presId="urn:microsoft.com/office/officeart/2005/8/layout/hList7"/>
    <dgm:cxn modelId="{AE5FAA91-EA52-4D21-8A93-A4FCDBF2B63F}" type="presOf" srcId="{FF790588-5C21-4F12-9A0E-2E7257913ACE}" destId="{37A7DBA4-DDEE-48E5-9066-B0CBB7C84724}" srcOrd="1" destOrd="0" presId="urn:microsoft.com/office/officeart/2005/8/layout/hList7"/>
    <dgm:cxn modelId="{8FAE019C-31C4-4FEE-9D58-47818D3F083F}" type="presOf" srcId="{9E2747D1-9A24-4752-AE78-B0E6D6B089CE}" destId="{229344EE-E22F-473F-847A-BD589B023D05}" srcOrd="1" destOrd="0" presId="urn:microsoft.com/office/officeart/2005/8/layout/hList7"/>
    <dgm:cxn modelId="{F6365CB1-3FB4-4055-A716-9C4019D64FC7}" type="presOf" srcId="{FF790588-5C21-4F12-9A0E-2E7257913ACE}" destId="{5AC7496C-4631-4A62-97C5-E5F2D75C8907}" srcOrd="0" destOrd="0" presId="urn:microsoft.com/office/officeart/2005/8/layout/hList7"/>
    <dgm:cxn modelId="{98180ABD-8928-4EEA-AD0D-190F5EE85565}" srcId="{B4A3943E-3439-409B-BE2F-9C467216DBDF}" destId="{3CC69910-C6FC-4E66-AEA1-AB74D600E089}" srcOrd="3" destOrd="0" parTransId="{F361ADBA-D20E-448D-9D7F-E42CC3B9D9E4}" sibTransId="{D83702B0-6883-46AB-8074-C4EAB14D740A}"/>
    <dgm:cxn modelId="{C00706BF-7601-4CB6-A307-716FFF29A942}" type="presOf" srcId="{3CC69910-C6FC-4E66-AEA1-AB74D600E089}" destId="{D572FE57-9CBC-4D66-B19D-8690ECDC715D}" srcOrd="1" destOrd="0" presId="urn:microsoft.com/office/officeart/2005/8/layout/hList7"/>
    <dgm:cxn modelId="{A79486C4-E0AE-45F9-A92B-A35890800AC7}" srcId="{B4A3943E-3439-409B-BE2F-9C467216DBDF}" destId="{9E2747D1-9A24-4752-AE78-B0E6D6B089CE}" srcOrd="4" destOrd="0" parTransId="{DAB40D00-5FFA-4478-9247-D255CF447618}" sibTransId="{73A64F3E-0BF0-4470-991B-6DE56FABA7C9}"/>
    <dgm:cxn modelId="{639087F9-1083-4821-83D8-6FA28F87634F}" type="presOf" srcId="{3CC69910-C6FC-4E66-AEA1-AB74D600E089}" destId="{5F0146E6-04F7-4937-B815-18FC9F2D8997}" srcOrd="0" destOrd="0" presId="urn:microsoft.com/office/officeart/2005/8/layout/hList7"/>
    <dgm:cxn modelId="{06B7E4FF-BE7A-44F9-AE2A-EB56D92BBFAD}" srcId="{B4A3943E-3439-409B-BE2F-9C467216DBDF}" destId="{9F2BB13C-D4E5-4D13-BAB9-8FBBE069B8D2}" srcOrd="2" destOrd="0" parTransId="{1553E162-E479-44CA-9D45-F1EB62C72723}" sibTransId="{C69788CC-4BB8-4BC3-800F-067E38C40F4C}"/>
    <dgm:cxn modelId="{6B959FB9-E5E0-4095-84A3-37DD08D51AE3}" type="presParOf" srcId="{FC021560-C2FD-4381-A0B3-96DEE9E5DA1D}" destId="{9819F0A8-B976-4AD7-ADE3-52B90B33A77B}" srcOrd="0" destOrd="0" presId="urn:microsoft.com/office/officeart/2005/8/layout/hList7"/>
    <dgm:cxn modelId="{21CC2B29-F2E7-46B7-9EB3-A4C69B1B0CB1}" type="presParOf" srcId="{FC021560-C2FD-4381-A0B3-96DEE9E5DA1D}" destId="{B66610BD-8EB4-4500-AEB3-0E0E87837384}" srcOrd="1" destOrd="0" presId="urn:microsoft.com/office/officeart/2005/8/layout/hList7"/>
    <dgm:cxn modelId="{F617C6DF-BE70-4660-9672-61D8A271447D}" type="presParOf" srcId="{B66610BD-8EB4-4500-AEB3-0E0E87837384}" destId="{C8A4C40B-3DFE-4677-9A30-16BD67A917D2}" srcOrd="0" destOrd="0" presId="urn:microsoft.com/office/officeart/2005/8/layout/hList7"/>
    <dgm:cxn modelId="{38133B86-0E01-4487-9B14-415C8C822FEC}" type="presParOf" srcId="{C8A4C40B-3DFE-4677-9A30-16BD67A917D2}" destId="{5AC7496C-4631-4A62-97C5-E5F2D75C8907}" srcOrd="0" destOrd="0" presId="urn:microsoft.com/office/officeart/2005/8/layout/hList7"/>
    <dgm:cxn modelId="{D9B4F2D8-12BB-4DC8-A91B-FA1AE4D7B812}" type="presParOf" srcId="{C8A4C40B-3DFE-4677-9A30-16BD67A917D2}" destId="{37A7DBA4-DDEE-48E5-9066-B0CBB7C84724}" srcOrd="1" destOrd="0" presId="urn:microsoft.com/office/officeart/2005/8/layout/hList7"/>
    <dgm:cxn modelId="{F0837C8A-DF1B-41AA-B440-9BB08FAD1BA5}" type="presParOf" srcId="{C8A4C40B-3DFE-4677-9A30-16BD67A917D2}" destId="{F59F5C35-8C54-4C2C-8FAB-0026A25B77E0}" srcOrd="2" destOrd="0" presId="urn:microsoft.com/office/officeart/2005/8/layout/hList7"/>
    <dgm:cxn modelId="{691E2F19-932E-4A46-9D55-1E36FEE2FE61}" type="presParOf" srcId="{C8A4C40B-3DFE-4677-9A30-16BD67A917D2}" destId="{055CC4FF-EA7A-452B-9744-3E85D6B5D4AF}" srcOrd="3" destOrd="0" presId="urn:microsoft.com/office/officeart/2005/8/layout/hList7"/>
    <dgm:cxn modelId="{732D639D-6321-4C6D-8884-7EA7F8E7A52D}" type="presParOf" srcId="{B66610BD-8EB4-4500-AEB3-0E0E87837384}" destId="{15A7E78F-A52E-43C7-978D-F91970DCC912}" srcOrd="1" destOrd="0" presId="urn:microsoft.com/office/officeart/2005/8/layout/hList7"/>
    <dgm:cxn modelId="{8E5BE9D3-80EC-43ED-8402-4E2A8D3EB37B}" type="presParOf" srcId="{B66610BD-8EB4-4500-AEB3-0E0E87837384}" destId="{974CB8A8-A199-4E68-801C-1601C88E0462}" srcOrd="2" destOrd="0" presId="urn:microsoft.com/office/officeart/2005/8/layout/hList7"/>
    <dgm:cxn modelId="{EE4673FD-1C67-47F1-96E5-C90FD7FB697B}" type="presParOf" srcId="{974CB8A8-A199-4E68-801C-1601C88E0462}" destId="{F0814C2D-4405-468F-A600-852F2A55C15B}" srcOrd="0" destOrd="0" presId="urn:microsoft.com/office/officeart/2005/8/layout/hList7"/>
    <dgm:cxn modelId="{A21F9484-80D9-46DF-892B-BD388A1369C9}" type="presParOf" srcId="{974CB8A8-A199-4E68-801C-1601C88E0462}" destId="{96BA81A1-7DC8-46A9-9435-D95594B936B3}" srcOrd="1" destOrd="0" presId="urn:microsoft.com/office/officeart/2005/8/layout/hList7"/>
    <dgm:cxn modelId="{6A2C1EB4-5E5D-46F0-BF07-49CB8EE5BD38}" type="presParOf" srcId="{974CB8A8-A199-4E68-801C-1601C88E0462}" destId="{44404589-308F-4AF1-9593-73FA5CAEE689}" srcOrd="2" destOrd="0" presId="urn:microsoft.com/office/officeart/2005/8/layout/hList7"/>
    <dgm:cxn modelId="{D3F16288-204C-47A3-8D07-DD3AD97B7A35}" type="presParOf" srcId="{974CB8A8-A199-4E68-801C-1601C88E0462}" destId="{A1589230-5ED9-46CD-B6FA-AFD969D8AA79}" srcOrd="3" destOrd="0" presId="urn:microsoft.com/office/officeart/2005/8/layout/hList7"/>
    <dgm:cxn modelId="{78F15A05-7D6E-4DA9-9535-8231AE2BE231}" type="presParOf" srcId="{B66610BD-8EB4-4500-AEB3-0E0E87837384}" destId="{1B498EF3-B4D2-4F0E-AE1F-83713997C39E}" srcOrd="3" destOrd="0" presId="urn:microsoft.com/office/officeart/2005/8/layout/hList7"/>
    <dgm:cxn modelId="{83967EB5-DA4B-43D6-B236-505E6983127D}" type="presParOf" srcId="{B66610BD-8EB4-4500-AEB3-0E0E87837384}" destId="{28FDE5AC-AFD2-4E26-B95B-0342C6A7E186}" srcOrd="4" destOrd="0" presId="urn:microsoft.com/office/officeart/2005/8/layout/hList7"/>
    <dgm:cxn modelId="{A96802F7-C5F7-46ED-B75D-762949864080}" type="presParOf" srcId="{28FDE5AC-AFD2-4E26-B95B-0342C6A7E186}" destId="{6450DB00-176A-40F2-BC4E-B35D2DB365BB}" srcOrd="0" destOrd="0" presId="urn:microsoft.com/office/officeart/2005/8/layout/hList7"/>
    <dgm:cxn modelId="{662F1E93-DA8C-49BA-954B-E82BC5A129E2}" type="presParOf" srcId="{28FDE5AC-AFD2-4E26-B95B-0342C6A7E186}" destId="{8D54ADD3-7EA9-4D7E-A4BE-9963A95DBEA7}" srcOrd="1" destOrd="0" presId="urn:microsoft.com/office/officeart/2005/8/layout/hList7"/>
    <dgm:cxn modelId="{D4D33B0E-6E36-405C-8EA2-CE3C20BA48A3}" type="presParOf" srcId="{28FDE5AC-AFD2-4E26-B95B-0342C6A7E186}" destId="{9A1C7DD9-85B3-4613-9F29-BCE34DF7AAB6}" srcOrd="2" destOrd="0" presId="urn:microsoft.com/office/officeart/2005/8/layout/hList7"/>
    <dgm:cxn modelId="{601FD1C6-CC02-4D5A-97A7-A7F82762022D}" type="presParOf" srcId="{28FDE5AC-AFD2-4E26-B95B-0342C6A7E186}" destId="{64D1A812-6F4C-49CE-97A6-41734152CFC7}" srcOrd="3" destOrd="0" presId="urn:microsoft.com/office/officeart/2005/8/layout/hList7"/>
    <dgm:cxn modelId="{1D09B17B-BC6A-4AB3-AEAD-50661C86C20B}" type="presParOf" srcId="{B66610BD-8EB4-4500-AEB3-0E0E87837384}" destId="{FAE720D0-1A8D-4F49-B495-91C1531A3709}" srcOrd="5" destOrd="0" presId="urn:microsoft.com/office/officeart/2005/8/layout/hList7"/>
    <dgm:cxn modelId="{034F346A-DE8B-4987-9E84-CDAF35B2DC98}" type="presParOf" srcId="{B66610BD-8EB4-4500-AEB3-0E0E87837384}" destId="{F98B1715-9D1D-498D-B60C-F496C5ED437F}" srcOrd="6" destOrd="0" presId="urn:microsoft.com/office/officeart/2005/8/layout/hList7"/>
    <dgm:cxn modelId="{8A3CCBFB-6FBB-4331-8CB8-F54CA128F1C3}" type="presParOf" srcId="{F98B1715-9D1D-498D-B60C-F496C5ED437F}" destId="{5F0146E6-04F7-4937-B815-18FC9F2D8997}" srcOrd="0" destOrd="0" presId="urn:microsoft.com/office/officeart/2005/8/layout/hList7"/>
    <dgm:cxn modelId="{A282C4E5-8A51-4F7A-90A4-12708513C379}" type="presParOf" srcId="{F98B1715-9D1D-498D-B60C-F496C5ED437F}" destId="{D572FE57-9CBC-4D66-B19D-8690ECDC715D}" srcOrd="1" destOrd="0" presId="urn:microsoft.com/office/officeart/2005/8/layout/hList7"/>
    <dgm:cxn modelId="{60A2C471-7EB7-4816-930D-E76F1286ACF8}" type="presParOf" srcId="{F98B1715-9D1D-498D-B60C-F496C5ED437F}" destId="{A34222D7-C724-466A-AB44-F2BCA437857C}" srcOrd="2" destOrd="0" presId="urn:microsoft.com/office/officeart/2005/8/layout/hList7"/>
    <dgm:cxn modelId="{21DCD7FC-99CD-448B-9828-58E38068B487}" type="presParOf" srcId="{F98B1715-9D1D-498D-B60C-F496C5ED437F}" destId="{A03FB93F-918C-459A-99B8-0654FDBD8DAB}" srcOrd="3" destOrd="0" presId="urn:microsoft.com/office/officeart/2005/8/layout/hList7"/>
    <dgm:cxn modelId="{6A9F99C6-149F-46B7-AD8C-B347E39EE164}" type="presParOf" srcId="{B66610BD-8EB4-4500-AEB3-0E0E87837384}" destId="{21AEBD01-B510-4C1C-9CCC-ABDFC76D667A}" srcOrd="7" destOrd="0" presId="urn:microsoft.com/office/officeart/2005/8/layout/hList7"/>
    <dgm:cxn modelId="{29323406-19DB-4EBC-B391-214676A66CEE}" type="presParOf" srcId="{B66610BD-8EB4-4500-AEB3-0E0E87837384}" destId="{1CABCE91-B4D7-48F0-B1E2-B7478163CA10}" srcOrd="8" destOrd="0" presId="urn:microsoft.com/office/officeart/2005/8/layout/hList7"/>
    <dgm:cxn modelId="{22DB9EFB-AB2D-485D-817C-BC517220B6AE}" type="presParOf" srcId="{1CABCE91-B4D7-48F0-B1E2-B7478163CA10}" destId="{82D617FC-73B6-4E09-A79C-2B9393B30E8D}" srcOrd="0" destOrd="0" presId="urn:microsoft.com/office/officeart/2005/8/layout/hList7"/>
    <dgm:cxn modelId="{5100149C-97D7-4058-85FC-D8D06EC74936}" type="presParOf" srcId="{1CABCE91-B4D7-48F0-B1E2-B7478163CA10}" destId="{229344EE-E22F-473F-847A-BD589B023D05}" srcOrd="1" destOrd="0" presId="urn:microsoft.com/office/officeart/2005/8/layout/hList7"/>
    <dgm:cxn modelId="{F765413F-7EE9-4388-A1CB-6EC1EE4B1297}" type="presParOf" srcId="{1CABCE91-B4D7-48F0-B1E2-B7478163CA10}" destId="{08C0E1F2-933B-440A-A611-C9FD8BB7609F}" srcOrd="2" destOrd="0" presId="urn:microsoft.com/office/officeart/2005/8/layout/hList7"/>
    <dgm:cxn modelId="{7059FDE3-BCF1-47FF-B8D0-33EC797336F5}" type="presParOf" srcId="{1CABCE91-B4D7-48F0-B1E2-B7478163CA10}" destId="{BA0C116A-A3EE-40B6-B1C5-96FFBDBD2B8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EFBB81-FA82-406B-A48E-233260EDC0A7}" type="doc">
      <dgm:prSet loTypeId="urn:microsoft.com/office/officeart/2009/layout/CircleArrowProcess" loCatId="cycle" qsTypeId="urn:microsoft.com/office/officeart/2005/8/quickstyle/simple4" qsCatId="simple" csTypeId="urn:microsoft.com/office/officeart/2005/8/colors/accent1_2" csCatId="accent1" phldr="1"/>
      <dgm:spPr/>
      <dgm:t>
        <a:bodyPr/>
        <a:lstStyle/>
        <a:p>
          <a:endParaRPr lang="en-IN"/>
        </a:p>
      </dgm:t>
    </dgm:pt>
    <dgm:pt modelId="{9F9C0FFB-8D10-4C40-B2C3-4D2B2A7C2843}">
      <dgm:prSet phldrT="[Text]"/>
      <dgm:spPr/>
      <dgm:t>
        <a:bodyPr/>
        <a:lstStyle/>
        <a:p>
          <a:r>
            <a:rPr lang="en-US" dirty="0"/>
            <a:t>Customers</a:t>
          </a:r>
          <a:endParaRPr lang="en-IN" dirty="0"/>
        </a:p>
      </dgm:t>
    </dgm:pt>
    <dgm:pt modelId="{FBCEEBC1-07B7-4CF6-A16D-0DC9A504CF68}" type="parTrans" cxnId="{0489FA7D-4CE0-4A1A-A947-C8253A3E4151}">
      <dgm:prSet/>
      <dgm:spPr/>
      <dgm:t>
        <a:bodyPr/>
        <a:lstStyle/>
        <a:p>
          <a:endParaRPr lang="en-IN"/>
        </a:p>
      </dgm:t>
    </dgm:pt>
    <dgm:pt modelId="{14A3FFCF-8F89-4937-9A5F-82C79865F67E}" type="sibTrans" cxnId="{0489FA7D-4CE0-4A1A-A947-C8253A3E4151}">
      <dgm:prSet/>
      <dgm:spPr/>
      <dgm:t>
        <a:bodyPr/>
        <a:lstStyle/>
        <a:p>
          <a:endParaRPr lang="en-IN"/>
        </a:p>
      </dgm:t>
    </dgm:pt>
    <dgm:pt modelId="{6F51BCE4-862D-42A8-BE83-6283ED4A18E5}">
      <dgm:prSet phldrT="[Text]"/>
      <dgm:spPr/>
      <dgm:t>
        <a:bodyPr/>
        <a:lstStyle/>
        <a:p>
          <a:r>
            <a:rPr lang="en-US" dirty="0"/>
            <a:t>Users</a:t>
          </a:r>
          <a:endParaRPr lang="en-IN" dirty="0"/>
        </a:p>
      </dgm:t>
    </dgm:pt>
    <dgm:pt modelId="{F550BC34-5DA5-439D-A5B0-A0FA63596ADB}" type="parTrans" cxnId="{A5B90E68-60AE-40AC-88B2-665414751A7D}">
      <dgm:prSet/>
      <dgm:spPr/>
      <dgm:t>
        <a:bodyPr/>
        <a:lstStyle/>
        <a:p>
          <a:endParaRPr lang="en-IN"/>
        </a:p>
      </dgm:t>
    </dgm:pt>
    <dgm:pt modelId="{7DF663E3-B7E1-452B-B9C1-02F14A773402}" type="sibTrans" cxnId="{A5B90E68-60AE-40AC-88B2-665414751A7D}">
      <dgm:prSet/>
      <dgm:spPr/>
      <dgm:t>
        <a:bodyPr/>
        <a:lstStyle/>
        <a:p>
          <a:endParaRPr lang="en-IN"/>
        </a:p>
      </dgm:t>
    </dgm:pt>
    <dgm:pt modelId="{666C1CC6-6741-439A-88D4-5AEC633813FC}">
      <dgm:prSet phldrT="[Text]"/>
      <dgm:spPr/>
      <dgm:t>
        <a:bodyPr/>
        <a:lstStyle/>
        <a:p>
          <a:r>
            <a:rPr lang="en-US" dirty="0"/>
            <a:t>Sponsor</a:t>
          </a:r>
          <a:endParaRPr lang="en-IN" dirty="0"/>
        </a:p>
      </dgm:t>
    </dgm:pt>
    <dgm:pt modelId="{DC5BA2C0-373F-458F-BC3A-C34FF7AC4BE4}" type="parTrans" cxnId="{EE90DB05-DDE5-4F96-8C3D-5201C8674980}">
      <dgm:prSet/>
      <dgm:spPr/>
      <dgm:t>
        <a:bodyPr/>
        <a:lstStyle/>
        <a:p>
          <a:endParaRPr lang="en-IN"/>
        </a:p>
      </dgm:t>
    </dgm:pt>
    <dgm:pt modelId="{E88BAE28-6A1F-48F2-B70D-4BDF943DF786}" type="sibTrans" cxnId="{EE90DB05-DDE5-4F96-8C3D-5201C8674980}">
      <dgm:prSet/>
      <dgm:spPr/>
      <dgm:t>
        <a:bodyPr/>
        <a:lstStyle/>
        <a:p>
          <a:endParaRPr lang="en-IN"/>
        </a:p>
      </dgm:t>
    </dgm:pt>
    <dgm:pt modelId="{3A6141F2-5415-487E-9316-CE0B39E454AE}" type="pres">
      <dgm:prSet presAssocID="{82EFBB81-FA82-406B-A48E-233260EDC0A7}" presName="Name0" presStyleCnt="0">
        <dgm:presLayoutVars>
          <dgm:chMax val="7"/>
          <dgm:chPref val="7"/>
          <dgm:dir/>
          <dgm:animLvl val="lvl"/>
        </dgm:presLayoutVars>
      </dgm:prSet>
      <dgm:spPr/>
    </dgm:pt>
    <dgm:pt modelId="{727221B8-D289-49D9-A4BD-EFFD9D302230}" type="pres">
      <dgm:prSet presAssocID="{9F9C0FFB-8D10-4C40-B2C3-4D2B2A7C2843}" presName="Accent1" presStyleCnt="0"/>
      <dgm:spPr/>
    </dgm:pt>
    <dgm:pt modelId="{EBD2421D-7A1E-426B-8DEA-865BFD9B6172}" type="pres">
      <dgm:prSet presAssocID="{9F9C0FFB-8D10-4C40-B2C3-4D2B2A7C2843}" presName="Accent" presStyleLbl="node1" presStyleIdx="0" presStyleCnt="3"/>
      <dgm:spPr/>
    </dgm:pt>
    <dgm:pt modelId="{B8406C06-6909-4DDF-B792-E0A51214B490}" type="pres">
      <dgm:prSet presAssocID="{9F9C0FFB-8D10-4C40-B2C3-4D2B2A7C2843}" presName="Parent1" presStyleLbl="revTx" presStyleIdx="0" presStyleCnt="3">
        <dgm:presLayoutVars>
          <dgm:chMax val="1"/>
          <dgm:chPref val="1"/>
          <dgm:bulletEnabled val="1"/>
        </dgm:presLayoutVars>
      </dgm:prSet>
      <dgm:spPr/>
    </dgm:pt>
    <dgm:pt modelId="{52464AB4-A15A-4443-9FE4-4DFDD131D839}" type="pres">
      <dgm:prSet presAssocID="{6F51BCE4-862D-42A8-BE83-6283ED4A18E5}" presName="Accent2" presStyleCnt="0"/>
      <dgm:spPr/>
    </dgm:pt>
    <dgm:pt modelId="{269AD0F2-4B09-4B99-A355-EA9C4FB8CD3F}" type="pres">
      <dgm:prSet presAssocID="{6F51BCE4-862D-42A8-BE83-6283ED4A18E5}" presName="Accent" presStyleLbl="node1" presStyleIdx="1" presStyleCnt="3"/>
      <dgm:spPr/>
    </dgm:pt>
    <dgm:pt modelId="{98F89D4F-0DCD-4011-B8F9-D3D8FD841D89}" type="pres">
      <dgm:prSet presAssocID="{6F51BCE4-862D-42A8-BE83-6283ED4A18E5}" presName="Parent2" presStyleLbl="revTx" presStyleIdx="1" presStyleCnt="3">
        <dgm:presLayoutVars>
          <dgm:chMax val="1"/>
          <dgm:chPref val="1"/>
          <dgm:bulletEnabled val="1"/>
        </dgm:presLayoutVars>
      </dgm:prSet>
      <dgm:spPr/>
    </dgm:pt>
    <dgm:pt modelId="{DAB99AF2-E58B-40D2-BFAF-5907ABF12C21}" type="pres">
      <dgm:prSet presAssocID="{666C1CC6-6741-439A-88D4-5AEC633813FC}" presName="Accent3" presStyleCnt="0"/>
      <dgm:spPr/>
    </dgm:pt>
    <dgm:pt modelId="{D5F1FE9A-D23F-4C1F-856F-F62A59096407}" type="pres">
      <dgm:prSet presAssocID="{666C1CC6-6741-439A-88D4-5AEC633813FC}" presName="Accent" presStyleLbl="node1" presStyleIdx="2" presStyleCnt="3"/>
      <dgm:spPr/>
    </dgm:pt>
    <dgm:pt modelId="{B5305CFD-1DAA-4909-B354-E4E01494BDB6}" type="pres">
      <dgm:prSet presAssocID="{666C1CC6-6741-439A-88D4-5AEC633813FC}" presName="Parent3" presStyleLbl="revTx" presStyleIdx="2" presStyleCnt="3">
        <dgm:presLayoutVars>
          <dgm:chMax val="1"/>
          <dgm:chPref val="1"/>
          <dgm:bulletEnabled val="1"/>
        </dgm:presLayoutVars>
      </dgm:prSet>
      <dgm:spPr/>
    </dgm:pt>
  </dgm:ptLst>
  <dgm:cxnLst>
    <dgm:cxn modelId="{EE90DB05-DDE5-4F96-8C3D-5201C8674980}" srcId="{82EFBB81-FA82-406B-A48E-233260EDC0A7}" destId="{666C1CC6-6741-439A-88D4-5AEC633813FC}" srcOrd="2" destOrd="0" parTransId="{DC5BA2C0-373F-458F-BC3A-C34FF7AC4BE4}" sibTransId="{E88BAE28-6A1F-48F2-B70D-4BDF943DF786}"/>
    <dgm:cxn modelId="{5C230C61-933A-4299-8CE5-AA96FF9EE7FA}" type="presOf" srcId="{666C1CC6-6741-439A-88D4-5AEC633813FC}" destId="{B5305CFD-1DAA-4909-B354-E4E01494BDB6}" srcOrd="0" destOrd="0" presId="urn:microsoft.com/office/officeart/2009/layout/CircleArrowProcess"/>
    <dgm:cxn modelId="{A5B90E68-60AE-40AC-88B2-665414751A7D}" srcId="{82EFBB81-FA82-406B-A48E-233260EDC0A7}" destId="{6F51BCE4-862D-42A8-BE83-6283ED4A18E5}" srcOrd="1" destOrd="0" parTransId="{F550BC34-5DA5-439D-A5B0-A0FA63596ADB}" sibTransId="{7DF663E3-B7E1-452B-B9C1-02F14A773402}"/>
    <dgm:cxn modelId="{07487057-7482-4CDC-8413-0BA3D5179F2A}" type="presOf" srcId="{82EFBB81-FA82-406B-A48E-233260EDC0A7}" destId="{3A6141F2-5415-487E-9316-CE0B39E454AE}" srcOrd="0" destOrd="0" presId="urn:microsoft.com/office/officeart/2009/layout/CircleArrowProcess"/>
    <dgm:cxn modelId="{0489FA7D-4CE0-4A1A-A947-C8253A3E4151}" srcId="{82EFBB81-FA82-406B-A48E-233260EDC0A7}" destId="{9F9C0FFB-8D10-4C40-B2C3-4D2B2A7C2843}" srcOrd="0" destOrd="0" parTransId="{FBCEEBC1-07B7-4CF6-A16D-0DC9A504CF68}" sibTransId="{14A3FFCF-8F89-4937-9A5F-82C79865F67E}"/>
    <dgm:cxn modelId="{D492DF85-ADB4-417F-8199-CF53A81635E0}" type="presOf" srcId="{6F51BCE4-862D-42A8-BE83-6283ED4A18E5}" destId="{98F89D4F-0DCD-4011-B8F9-D3D8FD841D89}" srcOrd="0" destOrd="0" presId="urn:microsoft.com/office/officeart/2009/layout/CircleArrowProcess"/>
    <dgm:cxn modelId="{3D926BB3-7DB3-48F6-9323-992FEDFAE593}" type="presOf" srcId="{9F9C0FFB-8D10-4C40-B2C3-4D2B2A7C2843}" destId="{B8406C06-6909-4DDF-B792-E0A51214B490}" srcOrd="0" destOrd="0" presId="urn:microsoft.com/office/officeart/2009/layout/CircleArrowProcess"/>
    <dgm:cxn modelId="{906730DE-02EF-4147-807B-A791A759BF67}" type="presParOf" srcId="{3A6141F2-5415-487E-9316-CE0B39E454AE}" destId="{727221B8-D289-49D9-A4BD-EFFD9D302230}" srcOrd="0" destOrd="0" presId="urn:microsoft.com/office/officeart/2009/layout/CircleArrowProcess"/>
    <dgm:cxn modelId="{076F0B05-A041-4519-934A-0674FF572FF0}" type="presParOf" srcId="{727221B8-D289-49D9-A4BD-EFFD9D302230}" destId="{EBD2421D-7A1E-426B-8DEA-865BFD9B6172}" srcOrd="0" destOrd="0" presId="urn:microsoft.com/office/officeart/2009/layout/CircleArrowProcess"/>
    <dgm:cxn modelId="{F85B66F1-5A32-4087-A690-13925586BBAF}" type="presParOf" srcId="{3A6141F2-5415-487E-9316-CE0B39E454AE}" destId="{B8406C06-6909-4DDF-B792-E0A51214B490}" srcOrd="1" destOrd="0" presId="urn:microsoft.com/office/officeart/2009/layout/CircleArrowProcess"/>
    <dgm:cxn modelId="{7693248F-FB70-4492-A61B-77C214BDC50A}" type="presParOf" srcId="{3A6141F2-5415-487E-9316-CE0B39E454AE}" destId="{52464AB4-A15A-4443-9FE4-4DFDD131D839}" srcOrd="2" destOrd="0" presId="urn:microsoft.com/office/officeart/2009/layout/CircleArrowProcess"/>
    <dgm:cxn modelId="{907C4D5E-B863-45EC-B866-887E85325EFA}" type="presParOf" srcId="{52464AB4-A15A-4443-9FE4-4DFDD131D839}" destId="{269AD0F2-4B09-4B99-A355-EA9C4FB8CD3F}" srcOrd="0" destOrd="0" presId="urn:microsoft.com/office/officeart/2009/layout/CircleArrowProcess"/>
    <dgm:cxn modelId="{7900DE9D-2D67-4ACE-B61C-8072519C527A}" type="presParOf" srcId="{3A6141F2-5415-487E-9316-CE0B39E454AE}" destId="{98F89D4F-0DCD-4011-B8F9-D3D8FD841D89}" srcOrd="3" destOrd="0" presId="urn:microsoft.com/office/officeart/2009/layout/CircleArrowProcess"/>
    <dgm:cxn modelId="{AEA0F5C7-D948-4D6B-A5EF-4F559F6F0279}" type="presParOf" srcId="{3A6141F2-5415-487E-9316-CE0B39E454AE}" destId="{DAB99AF2-E58B-40D2-BFAF-5907ABF12C21}" srcOrd="4" destOrd="0" presId="urn:microsoft.com/office/officeart/2009/layout/CircleArrowProcess"/>
    <dgm:cxn modelId="{6640497E-F21E-465F-87DF-F296F09DE053}" type="presParOf" srcId="{DAB99AF2-E58B-40D2-BFAF-5907ABF12C21}" destId="{D5F1FE9A-D23F-4C1F-856F-F62A59096407}" srcOrd="0" destOrd="0" presId="urn:microsoft.com/office/officeart/2009/layout/CircleArrowProcess"/>
    <dgm:cxn modelId="{7F0E5AA8-3B6B-48D1-98C5-CAA381D09E07}" type="presParOf" srcId="{3A6141F2-5415-487E-9316-CE0B39E454AE}" destId="{B5305CFD-1DAA-4909-B354-E4E01494BDB6}"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9CBE3-C7F8-4FF7-8952-4E0DFCCE1BEC}">
      <dsp:nvSpPr>
        <dsp:cNvPr id="0" name=""/>
        <dsp:cNvSpPr/>
      </dsp:nvSpPr>
      <dsp:spPr>
        <a:xfrm>
          <a:off x="7768" y="1856095"/>
          <a:ext cx="2322016" cy="1393209"/>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rPr>
            <a:t>For each topic, the faculty explains the concept</a:t>
          </a:r>
        </a:p>
      </dsp:txBody>
      <dsp:txXfrm>
        <a:off x="48574" y="1896901"/>
        <a:ext cx="2240404" cy="1311597"/>
      </dsp:txXfrm>
    </dsp:sp>
    <dsp:sp modelId="{DF716B75-58BA-4D15-B86C-DE8A3C97B6CF}">
      <dsp:nvSpPr>
        <dsp:cNvPr id="0" name=""/>
        <dsp:cNvSpPr/>
      </dsp:nvSpPr>
      <dsp:spPr>
        <a:xfrm>
          <a:off x="2561986" y="2264769"/>
          <a:ext cx="492267" cy="57586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Calibri" panose="020F0502020204030204" pitchFamily="34" charset="0"/>
          </a:endParaRPr>
        </a:p>
      </dsp:txBody>
      <dsp:txXfrm>
        <a:off x="2561986" y="2379941"/>
        <a:ext cx="344587" cy="345516"/>
      </dsp:txXfrm>
    </dsp:sp>
    <dsp:sp modelId="{E400134A-CA24-418A-8AA9-A8B729415338}">
      <dsp:nvSpPr>
        <dsp:cNvPr id="0" name=""/>
        <dsp:cNvSpPr/>
      </dsp:nvSpPr>
      <dsp:spPr>
        <a:xfrm>
          <a:off x="3258591" y="1856095"/>
          <a:ext cx="2322016" cy="1393209"/>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rPr>
            <a:t>Participants attempt multiple choice questions</a:t>
          </a:r>
        </a:p>
      </dsp:txBody>
      <dsp:txXfrm>
        <a:off x="3299397" y="1896901"/>
        <a:ext cx="2240404" cy="1311597"/>
      </dsp:txXfrm>
    </dsp:sp>
    <dsp:sp modelId="{B86DFA92-E7BC-4DD1-AE80-AADE48D45060}">
      <dsp:nvSpPr>
        <dsp:cNvPr id="0" name=""/>
        <dsp:cNvSpPr/>
      </dsp:nvSpPr>
      <dsp:spPr>
        <a:xfrm>
          <a:off x="5812809" y="2264769"/>
          <a:ext cx="492267" cy="57586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Calibri" panose="020F0502020204030204" pitchFamily="34" charset="0"/>
          </a:endParaRPr>
        </a:p>
      </dsp:txBody>
      <dsp:txXfrm>
        <a:off x="5812809" y="2379941"/>
        <a:ext cx="344587" cy="345516"/>
      </dsp:txXfrm>
    </dsp:sp>
    <dsp:sp modelId="{48CB3CA7-3BBF-41EC-9C66-690EA039F3F1}">
      <dsp:nvSpPr>
        <dsp:cNvPr id="0" name=""/>
        <dsp:cNvSpPr/>
      </dsp:nvSpPr>
      <dsp:spPr>
        <a:xfrm>
          <a:off x="6509414" y="1856095"/>
          <a:ext cx="2322016" cy="1393209"/>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Calibri" panose="020F0502020204030204" pitchFamily="34" charset="0"/>
            </a:rPr>
            <a:t>Participants ask questions and have discussion with the faculty</a:t>
          </a:r>
          <a:endParaRPr lang="en-US" sz="1600" kern="1200" dirty="0">
            <a:latin typeface="Calibri" panose="020F0502020204030204" pitchFamily="34" charset="0"/>
          </a:endParaRPr>
        </a:p>
      </dsp:txBody>
      <dsp:txXfrm>
        <a:off x="6550220" y="1896901"/>
        <a:ext cx="2240404" cy="13115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8A0DD-B390-48C3-AA03-54DECFB1B100}">
      <dsp:nvSpPr>
        <dsp:cNvPr id="0" name=""/>
        <dsp:cNvSpPr/>
      </dsp:nvSpPr>
      <dsp:spPr>
        <a:xfrm>
          <a:off x="4460699" y="110835"/>
          <a:ext cx="1753065" cy="175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rPr>
            <a:t>Assess</a:t>
          </a:r>
          <a:endParaRPr lang="en-IN" sz="1600" b="1" kern="1200" dirty="0">
            <a:latin typeface="Calibri" panose="020F0502020204030204" pitchFamily="34" charset="0"/>
          </a:endParaRPr>
        </a:p>
      </dsp:txBody>
      <dsp:txXfrm>
        <a:off x="4460699" y="110835"/>
        <a:ext cx="1753065" cy="1753065"/>
      </dsp:txXfrm>
    </dsp:sp>
    <dsp:sp modelId="{8C7D9BFC-0AC9-4300-B24B-56FF4ED18D37}">
      <dsp:nvSpPr>
        <dsp:cNvPr id="0" name=""/>
        <dsp:cNvSpPr/>
      </dsp:nvSpPr>
      <dsp:spPr>
        <a:xfrm>
          <a:off x="1371814" y="214"/>
          <a:ext cx="4952571" cy="4952571"/>
        </a:xfrm>
        <a:prstGeom prst="circularArrow">
          <a:avLst>
            <a:gd name="adj1" fmla="val 6902"/>
            <a:gd name="adj2" fmla="val 465381"/>
            <a:gd name="adj3" fmla="val 549293"/>
            <a:gd name="adj4" fmla="val 20585326"/>
            <a:gd name="adj5" fmla="val 8053"/>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05A3C3B-BCB0-495D-86E2-6E82FFAC4346}">
      <dsp:nvSpPr>
        <dsp:cNvPr id="0" name=""/>
        <dsp:cNvSpPr/>
      </dsp:nvSpPr>
      <dsp:spPr>
        <a:xfrm>
          <a:off x="4460699" y="3089099"/>
          <a:ext cx="1753065" cy="175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rPr>
            <a:t>Prioritize</a:t>
          </a:r>
          <a:endParaRPr lang="en-IN" sz="1600" b="1" kern="1200" dirty="0">
            <a:latin typeface="Calibri" panose="020F0502020204030204" pitchFamily="34" charset="0"/>
          </a:endParaRPr>
        </a:p>
      </dsp:txBody>
      <dsp:txXfrm>
        <a:off x="4460699" y="3089099"/>
        <a:ext cx="1753065" cy="1753065"/>
      </dsp:txXfrm>
    </dsp:sp>
    <dsp:sp modelId="{34F08613-2D72-4E16-9C56-EC9AFA4A3C59}">
      <dsp:nvSpPr>
        <dsp:cNvPr id="0" name=""/>
        <dsp:cNvSpPr/>
      </dsp:nvSpPr>
      <dsp:spPr>
        <a:xfrm>
          <a:off x="1371814" y="214"/>
          <a:ext cx="4952571" cy="4952571"/>
        </a:xfrm>
        <a:prstGeom prst="circularArrow">
          <a:avLst>
            <a:gd name="adj1" fmla="val 6902"/>
            <a:gd name="adj2" fmla="val 465381"/>
            <a:gd name="adj3" fmla="val 5949293"/>
            <a:gd name="adj4" fmla="val 4385326"/>
            <a:gd name="adj5" fmla="val 8053"/>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933F064-CA39-436E-9162-8DD0C3D937B9}">
      <dsp:nvSpPr>
        <dsp:cNvPr id="0" name=""/>
        <dsp:cNvSpPr/>
      </dsp:nvSpPr>
      <dsp:spPr>
        <a:xfrm>
          <a:off x="1482435" y="3089099"/>
          <a:ext cx="1753065" cy="175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rPr>
            <a:t>Mitigate</a:t>
          </a:r>
          <a:endParaRPr lang="en-IN" sz="1600" b="1" kern="1200" dirty="0">
            <a:latin typeface="Calibri" panose="020F0502020204030204" pitchFamily="34" charset="0"/>
          </a:endParaRPr>
        </a:p>
      </dsp:txBody>
      <dsp:txXfrm>
        <a:off x="1482435" y="3089099"/>
        <a:ext cx="1753065" cy="1753065"/>
      </dsp:txXfrm>
    </dsp:sp>
    <dsp:sp modelId="{94493CF4-171F-47CA-A079-6390DB391C4A}">
      <dsp:nvSpPr>
        <dsp:cNvPr id="0" name=""/>
        <dsp:cNvSpPr/>
      </dsp:nvSpPr>
      <dsp:spPr>
        <a:xfrm>
          <a:off x="1371814" y="214"/>
          <a:ext cx="4952571" cy="4952571"/>
        </a:xfrm>
        <a:prstGeom prst="circularArrow">
          <a:avLst>
            <a:gd name="adj1" fmla="val 6902"/>
            <a:gd name="adj2" fmla="val 465381"/>
            <a:gd name="adj3" fmla="val 11349293"/>
            <a:gd name="adj4" fmla="val 9785326"/>
            <a:gd name="adj5" fmla="val 8053"/>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159A928-FD72-41E3-95F0-1915403865BD}">
      <dsp:nvSpPr>
        <dsp:cNvPr id="0" name=""/>
        <dsp:cNvSpPr/>
      </dsp:nvSpPr>
      <dsp:spPr>
        <a:xfrm>
          <a:off x="1482435" y="110835"/>
          <a:ext cx="1753065" cy="175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rPr>
            <a:t>Identify</a:t>
          </a:r>
          <a:endParaRPr lang="en-IN" sz="1600" b="1" kern="1200" dirty="0">
            <a:latin typeface="Calibri" panose="020F0502020204030204" pitchFamily="34" charset="0"/>
          </a:endParaRPr>
        </a:p>
      </dsp:txBody>
      <dsp:txXfrm>
        <a:off x="1482435" y="110835"/>
        <a:ext cx="1753065" cy="1753065"/>
      </dsp:txXfrm>
    </dsp:sp>
    <dsp:sp modelId="{0735CE8F-6323-444F-B08A-22F59C4EAE57}">
      <dsp:nvSpPr>
        <dsp:cNvPr id="0" name=""/>
        <dsp:cNvSpPr/>
      </dsp:nvSpPr>
      <dsp:spPr>
        <a:xfrm>
          <a:off x="1371814" y="214"/>
          <a:ext cx="4952571" cy="4952571"/>
        </a:xfrm>
        <a:prstGeom prst="circularArrow">
          <a:avLst>
            <a:gd name="adj1" fmla="val 6902"/>
            <a:gd name="adj2" fmla="val 465381"/>
            <a:gd name="adj3" fmla="val 16749293"/>
            <a:gd name="adj4" fmla="val 15185326"/>
            <a:gd name="adj5" fmla="val 8053"/>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95993-393E-439A-8477-2C1AF77E085C}">
      <dsp:nvSpPr>
        <dsp:cNvPr id="0" name=""/>
        <dsp:cNvSpPr/>
      </dsp:nvSpPr>
      <dsp:spPr>
        <a:xfrm>
          <a:off x="0" y="347581"/>
          <a:ext cx="7848600" cy="749464"/>
        </a:xfrm>
        <a:prstGeom prst="rect">
          <a:avLst/>
        </a:prstGeom>
        <a:solidFill>
          <a:schemeClr val="accent6">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Minimizing Risks Through Scrum</a:t>
          </a:r>
          <a:endParaRPr lang="en-IN" sz="2800" kern="1200" dirty="0">
            <a:latin typeface="Calibri" panose="020F0502020204030204" pitchFamily="34" charset="0"/>
            <a:cs typeface="Calibri" panose="020F0502020204030204" pitchFamily="34" charset="0"/>
          </a:endParaRPr>
        </a:p>
      </dsp:txBody>
      <dsp:txXfrm>
        <a:off x="0" y="347581"/>
        <a:ext cx="7848600" cy="749464"/>
      </dsp:txXfrm>
    </dsp:sp>
    <dsp:sp modelId="{32991820-3A18-4887-B3D1-112918428571}">
      <dsp:nvSpPr>
        <dsp:cNvPr id="0" name=""/>
        <dsp:cNvSpPr/>
      </dsp:nvSpPr>
      <dsp:spPr>
        <a:xfrm>
          <a:off x="958" y="1078906"/>
          <a:ext cx="1569336" cy="249631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Flexibility reduces business-environment-related risk</a:t>
          </a:r>
          <a:endParaRPr lang="en-IN" sz="1800" kern="1200" dirty="0">
            <a:latin typeface="Calibri" panose="020F0502020204030204" pitchFamily="34" charset="0"/>
            <a:cs typeface="Calibri" panose="020F0502020204030204" pitchFamily="34" charset="0"/>
          </a:endParaRPr>
        </a:p>
      </dsp:txBody>
      <dsp:txXfrm>
        <a:off x="958" y="1078906"/>
        <a:ext cx="1569336" cy="2496312"/>
      </dsp:txXfrm>
    </dsp:sp>
    <dsp:sp modelId="{83F095C6-B3B2-4AF4-BE3D-79C157405CBC}">
      <dsp:nvSpPr>
        <dsp:cNvPr id="0" name=""/>
        <dsp:cNvSpPr/>
      </dsp:nvSpPr>
      <dsp:spPr>
        <a:xfrm>
          <a:off x="1570294" y="1078906"/>
          <a:ext cx="1569336" cy="249631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Regular feedback reduces expectations-related risk</a:t>
          </a:r>
          <a:endParaRPr lang="en-IN" sz="1800" kern="1200" dirty="0">
            <a:latin typeface="Calibri" panose="020F0502020204030204" pitchFamily="34" charset="0"/>
            <a:cs typeface="Calibri" panose="020F0502020204030204" pitchFamily="34" charset="0"/>
          </a:endParaRPr>
        </a:p>
      </dsp:txBody>
      <dsp:txXfrm>
        <a:off x="1570294" y="1078906"/>
        <a:ext cx="1569336" cy="2496312"/>
      </dsp:txXfrm>
    </dsp:sp>
    <dsp:sp modelId="{3A4B46DF-BC04-4CF0-B645-03AB8A649E09}">
      <dsp:nvSpPr>
        <dsp:cNvPr id="0" name=""/>
        <dsp:cNvSpPr/>
      </dsp:nvSpPr>
      <dsp:spPr>
        <a:xfrm>
          <a:off x="3139631" y="1078906"/>
          <a:ext cx="1569336" cy="249631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Team ownership reduces estimation risk</a:t>
          </a:r>
          <a:endParaRPr lang="en-IN" sz="1800" kern="1200" dirty="0">
            <a:latin typeface="Calibri" panose="020F0502020204030204" pitchFamily="34" charset="0"/>
            <a:cs typeface="Calibri" panose="020F0502020204030204" pitchFamily="34" charset="0"/>
          </a:endParaRPr>
        </a:p>
      </dsp:txBody>
      <dsp:txXfrm>
        <a:off x="3139631" y="1078906"/>
        <a:ext cx="1569336" cy="2496312"/>
      </dsp:txXfrm>
    </dsp:sp>
    <dsp:sp modelId="{330270E0-DC32-4ED8-AF73-8DF01434F792}">
      <dsp:nvSpPr>
        <dsp:cNvPr id="0" name=""/>
        <dsp:cNvSpPr/>
      </dsp:nvSpPr>
      <dsp:spPr>
        <a:xfrm>
          <a:off x="4708968" y="1078906"/>
          <a:ext cx="1569336" cy="249631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Transparency reduces non-detection risk</a:t>
          </a:r>
          <a:endParaRPr lang="en-IN" sz="1800" kern="1200" dirty="0">
            <a:latin typeface="Calibri" panose="020F0502020204030204" pitchFamily="34" charset="0"/>
            <a:cs typeface="Calibri" panose="020F0502020204030204" pitchFamily="34" charset="0"/>
          </a:endParaRPr>
        </a:p>
      </dsp:txBody>
      <dsp:txXfrm>
        <a:off x="4708968" y="1078906"/>
        <a:ext cx="1569336" cy="2496312"/>
      </dsp:txXfrm>
    </dsp:sp>
    <dsp:sp modelId="{67F018E4-2D13-4D9C-82B2-E446A7DF9235}">
      <dsp:nvSpPr>
        <dsp:cNvPr id="0" name=""/>
        <dsp:cNvSpPr/>
      </dsp:nvSpPr>
      <dsp:spPr>
        <a:xfrm>
          <a:off x="6278305" y="1078906"/>
          <a:ext cx="1569336" cy="249631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Iterative delivery reduces investment risk</a:t>
          </a:r>
          <a:endParaRPr lang="en-IN" sz="1800" kern="1200" dirty="0">
            <a:latin typeface="Calibri" panose="020F0502020204030204" pitchFamily="34" charset="0"/>
            <a:cs typeface="Calibri" panose="020F0502020204030204" pitchFamily="34" charset="0"/>
          </a:endParaRPr>
        </a:p>
      </dsp:txBody>
      <dsp:txXfrm>
        <a:off x="6278305" y="1078906"/>
        <a:ext cx="1569336" cy="2496312"/>
      </dsp:txXfrm>
    </dsp:sp>
    <dsp:sp modelId="{C2B53780-3692-42BA-97D9-BDBB754D9AC9}">
      <dsp:nvSpPr>
        <dsp:cNvPr id="0" name=""/>
        <dsp:cNvSpPr/>
      </dsp:nvSpPr>
      <dsp:spPr>
        <a:xfrm>
          <a:off x="0" y="3575218"/>
          <a:ext cx="7848600" cy="277368"/>
        </a:xfrm>
        <a:prstGeom prst="rect">
          <a:avLst/>
        </a:prstGeom>
        <a:solidFill>
          <a:schemeClr val="accent6">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803D0-EA81-4166-8869-9C1359EA57C5}">
      <dsp:nvSpPr>
        <dsp:cNvPr id="0" name=""/>
        <dsp:cNvSpPr/>
      </dsp:nvSpPr>
      <dsp:spPr>
        <a:xfrm>
          <a:off x="0" y="419103"/>
          <a:ext cx="8534400" cy="121680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Calibri" panose="020F0502020204030204" pitchFamily="34" charset="0"/>
            </a:rPr>
            <a:t>As a &lt;role/persona&gt;, I should be able to &lt;requirement&gt;  so that &lt;benefit&gt;.</a:t>
          </a:r>
          <a:endParaRPr lang="en-IN" sz="2000" i="0" kern="1200" dirty="0">
            <a:latin typeface="Calibri" panose="020F0502020204030204" pitchFamily="34" charset="0"/>
          </a:endParaRPr>
        </a:p>
      </dsp:txBody>
      <dsp:txXfrm>
        <a:off x="59399" y="478502"/>
        <a:ext cx="8415602"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803D0-EA81-4166-8869-9C1359EA57C5}">
      <dsp:nvSpPr>
        <dsp:cNvPr id="0" name=""/>
        <dsp:cNvSpPr/>
      </dsp:nvSpPr>
      <dsp:spPr>
        <a:xfrm>
          <a:off x="0" y="419103"/>
          <a:ext cx="8534400" cy="121680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Calibri" panose="020F0502020204030204" pitchFamily="34" charset="0"/>
            </a:rPr>
            <a:t>As a &lt;role/persona&gt;, I should be able to &lt;requirement&gt;  so that &lt;benefit&gt;.</a:t>
          </a:r>
          <a:endParaRPr lang="en-IN" sz="2000" i="0" kern="1200" dirty="0">
            <a:latin typeface="Calibri" panose="020F0502020204030204" pitchFamily="34" charset="0"/>
          </a:endParaRPr>
        </a:p>
      </dsp:txBody>
      <dsp:txXfrm>
        <a:off x="59399" y="478502"/>
        <a:ext cx="84156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42223-D10B-4F5B-9A0D-F4B8C66B8D9D}">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0AC73E-5042-40C8-AAAB-E8D09D5E352C}">
      <dsp:nvSpPr>
        <dsp:cNvPr id="0" name=""/>
        <dsp:cNvSpPr/>
      </dsp:nvSpPr>
      <dsp:spPr>
        <a:xfrm>
          <a:off x="384538" y="253918"/>
          <a:ext cx="6951675" cy="50816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3354" tIns="45720" rIns="45720" bIns="45720" numCol="1" spcCol="1270" anchor="ctr" anchorCtr="0">
          <a:noAutofit/>
        </a:bodyPr>
        <a:lstStyle/>
        <a:p>
          <a:pPr marL="0" lvl="0" indent="0" algn="l" defTabSz="800100">
            <a:lnSpc>
              <a:spcPct val="90000"/>
            </a:lnSpc>
            <a:spcBef>
              <a:spcPct val="0"/>
            </a:spcBef>
            <a:spcAft>
              <a:spcPct val="35000"/>
            </a:spcAft>
            <a:buNone/>
          </a:pPr>
          <a:r>
            <a:rPr lang="en-IN" sz="1800" kern="1200" dirty="0">
              <a:latin typeface="Calibri" panose="020F0502020204030204" pitchFamily="34" charset="0"/>
            </a:rPr>
            <a:t>Multiple Choice</a:t>
          </a:r>
          <a:endParaRPr lang="en-IN" sz="1800" kern="1200" dirty="0"/>
        </a:p>
      </dsp:txBody>
      <dsp:txXfrm>
        <a:off x="384538" y="253918"/>
        <a:ext cx="6951675" cy="508162"/>
      </dsp:txXfrm>
    </dsp:sp>
    <dsp:sp modelId="{3D61B2FA-B0A6-4FF5-BD62-04EAC3154497}">
      <dsp:nvSpPr>
        <dsp:cNvPr id="0" name=""/>
        <dsp:cNvSpPr/>
      </dsp:nvSpPr>
      <dsp:spPr>
        <a:xfrm>
          <a:off x="66936" y="190398"/>
          <a:ext cx="635203" cy="63520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394D46E-37CD-4E36-8340-52299B83AA9F}">
      <dsp:nvSpPr>
        <dsp:cNvPr id="0" name=""/>
        <dsp:cNvSpPr/>
      </dsp:nvSpPr>
      <dsp:spPr>
        <a:xfrm>
          <a:off x="748672" y="1015918"/>
          <a:ext cx="6587540" cy="50816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335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rPr>
            <a:t>100 Questions per Exam</a:t>
          </a:r>
          <a:endParaRPr lang="en-IN" sz="1800" kern="1200" dirty="0"/>
        </a:p>
      </dsp:txBody>
      <dsp:txXfrm>
        <a:off x="748672" y="1015918"/>
        <a:ext cx="6587540" cy="508162"/>
      </dsp:txXfrm>
    </dsp:sp>
    <dsp:sp modelId="{30360B34-4C94-459E-823D-E18222B6B11E}">
      <dsp:nvSpPr>
        <dsp:cNvPr id="0" name=""/>
        <dsp:cNvSpPr/>
      </dsp:nvSpPr>
      <dsp:spPr>
        <a:xfrm>
          <a:off x="431071" y="952398"/>
          <a:ext cx="635203" cy="63520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B1BB486-7483-4B60-A1B1-7BA928C404E6}">
      <dsp:nvSpPr>
        <dsp:cNvPr id="0" name=""/>
        <dsp:cNvSpPr/>
      </dsp:nvSpPr>
      <dsp:spPr>
        <a:xfrm>
          <a:off x="860432" y="1777918"/>
          <a:ext cx="6475780" cy="50816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335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rPr>
            <a:t>No Negative Marks for Wrong Answers</a:t>
          </a:r>
          <a:endParaRPr lang="en-IN" sz="1800" kern="1200" dirty="0"/>
        </a:p>
      </dsp:txBody>
      <dsp:txXfrm>
        <a:off x="860432" y="1777918"/>
        <a:ext cx="6475780" cy="508162"/>
      </dsp:txXfrm>
    </dsp:sp>
    <dsp:sp modelId="{90ABAE48-0AB5-4786-A598-1EAE7EA509B4}">
      <dsp:nvSpPr>
        <dsp:cNvPr id="0" name=""/>
        <dsp:cNvSpPr/>
      </dsp:nvSpPr>
      <dsp:spPr>
        <a:xfrm>
          <a:off x="542831" y="1714398"/>
          <a:ext cx="635203" cy="63520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B7BA726-53F6-4203-8379-164F764EF20F}">
      <dsp:nvSpPr>
        <dsp:cNvPr id="0" name=""/>
        <dsp:cNvSpPr/>
      </dsp:nvSpPr>
      <dsp:spPr>
        <a:xfrm>
          <a:off x="748672" y="2539918"/>
          <a:ext cx="6587540" cy="50816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335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rPr>
            <a:t>120 Minutes Duration</a:t>
          </a:r>
          <a:endParaRPr lang="en-IN" sz="1800" kern="1200" dirty="0"/>
        </a:p>
      </dsp:txBody>
      <dsp:txXfrm>
        <a:off x="748672" y="2539918"/>
        <a:ext cx="6587540" cy="508162"/>
      </dsp:txXfrm>
    </dsp:sp>
    <dsp:sp modelId="{D30A9781-2C84-4FFE-8C2A-DD67085581B0}">
      <dsp:nvSpPr>
        <dsp:cNvPr id="0" name=""/>
        <dsp:cNvSpPr/>
      </dsp:nvSpPr>
      <dsp:spPr>
        <a:xfrm>
          <a:off x="431071" y="2476398"/>
          <a:ext cx="635203" cy="63520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A772A6B-DB1E-499F-B450-8D52254FA96B}">
      <dsp:nvSpPr>
        <dsp:cNvPr id="0" name=""/>
        <dsp:cNvSpPr/>
      </dsp:nvSpPr>
      <dsp:spPr>
        <a:xfrm>
          <a:off x="384538" y="3301918"/>
          <a:ext cx="6951675" cy="50816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335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rPr>
            <a:t>Proctored Online Exam</a:t>
          </a:r>
          <a:endParaRPr lang="en-IN" sz="1800" kern="1200" dirty="0"/>
        </a:p>
      </dsp:txBody>
      <dsp:txXfrm>
        <a:off x="384538" y="3301918"/>
        <a:ext cx="6951675" cy="508162"/>
      </dsp:txXfrm>
    </dsp:sp>
    <dsp:sp modelId="{356D4833-61EE-416B-8644-CC41515A1C96}">
      <dsp:nvSpPr>
        <dsp:cNvPr id="0" name=""/>
        <dsp:cNvSpPr/>
      </dsp:nvSpPr>
      <dsp:spPr>
        <a:xfrm>
          <a:off x="66936" y="3238398"/>
          <a:ext cx="635203" cy="63520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EDC08-F1F8-4FF1-B853-1F8AD9EBC4EB}">
      <dsp:nvSpPr>
        <dsp:cNvPr id="0" name=""/>
        <dsp:cNvSpPr/>
      </dsp:nvSpPr>
      <dsp:spPr>
        <a:xfrm>
          <a:off x="0" y="3729472"/>
          <a:ext cx="7543800" cy="6118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Calibri" panose="020F0502020204030204" pitchFamily="34" charset="0"/>
              <a:cs typeface="Calibri" panose="020F0502020204030204" pitchFamily="34" charset="0"/>
            </a:rPr>
            <a:t>Need for an adaptive method of development rather than traditional, predictive methods</a:t>
          </a:r>
        </a:p>
      </dsp:txBody>
      <dsp:txXfrm>
        <a:off x="0" y="3729472"/>
        <a:ext cx="7543800" cy="611851"/>
      </dsp:txXfrm>
    </dsp:sp>
    <dsp:sp modelId="{F2509DD9-6B64-4F29-9A43-39CC47640DA5}">
      <dsp:nvSpPr>
        <dsp:cNvPr id="0" name=""/>
        <dsp:cNvSpPr/>
      </dsp:nvSpPr>
      <dsp:spPr>
        <a:xfrm rot="10800000">
          <a:off x="0" y="2797623"/>
          <a:ext cx="7543800" cy="941026"/>
        </a:xfrm>
        <a:prstGeom prst="upArrowCallou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Calibri" panose="020F0502020204030204" pitchFamily="34" charset="0"/>
              <a:cs typeface="Calibri" panose="020F0502020204030204" pitchFamily="34" charset="0"/>
            </a:rPr>
            <a:t>Customer value is delivered at point of sale, not at the point of plan</a:t>
          </a:r>
        </a:p>
      </dsp:txBody>
      <dsp:txXfrm rot="10800000">
        <a:off x="0" y="2797623"/>
        <a:ext cx="7543800" cy="611450"/>
      </dsp:txXfrm>
    </dsp:sp>
    <dsp:sp modelId="{92D56582-F1D0-4F3E-A686-F14D79901AE3}">
      <dsp:nvSpPr>
        <dsp:cNvPr id="0" name=""/>
        <dsp:cNvSpPr/>
      </dsp:nvSpPr>
      <dsp:spPr>
        <a:xfrm rot="10800000">
          <a:off x="0" y="1865774"/>
          <a:ext cx="7543800" cy="941026"/>
        </a:xfrm>
        <a:prstGeom prst="upArrowCallou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Calibri" panose="020F0502020204030204" pitchFamily="34" charset="0"/>
              <a:cs typeface="Calibri" panose="020F0502020204030204" pitchFamily="34" charset="0"/>
            </a:rPr>
            <a:t>Reduction of testing and experimentation costs (simulations and automation)</a:t>
          </a:r>
        </a:p>
      </dsp:txBody>
      <dsp:txXfrm rot="10800000">
        <a:off x="0" y="1865774"/>
        <a:ext cx="7543800" cy="611450"/>
      </dsp:txXfrm>
    </dsp:sp>
    <dsp:sp modelId="{1A14FA65-041D-4BAF-A032-22CA1D241914}">
      <dsp:nvSpPr>
        <dsp:cNvPr id="0" name=""/>
        <dsp:cNvSpPr/>
      </dsp:nvSpPr>
      <dsp:spPr>
        <a:xfrm rot="10800000">
          <a:off x="0" y="933925"/>
          <a:ext cx="7543800" cy="941026"/>
        </a:xfrm>
        <a:prstGeom prst="upArrowCallou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Calibri" panose="020F0502020204030204" pitchFamily="34" charset="0"/>
              <a:cs typeface="Calibri" panose="020F0502020204030204" pitchFamily="34" charset="0"/>
            </a:rPr>
            <a:t>Shrinking the “time to market” of products and increased innovation demands from customers</a:t>
          </a:r>
        </a:p>
      </dsp:txBody>
      <dsp:txXfrm rot="10800000">
        <a:off x="0" y="933925"/>
        <a:ext cx="7543800" cy="611450"/>
      </dsp:txXfrm>
    </dsp:sp>
    <dsp:sp modelId="{F32D8720-17DB-47E0-8202-67C21F454763}">
      <dsp:nvSpPr>
        <dsp:cNvPr id="0" name=""/>
        <dsp:cNvSpPr/>
      </dsp:nvSpPr>
      <dsp:spPr>
        <a:xfrm rot="10800000">
          <a:off x="0" y="2076"/>
          <a:ext cx="7543800" cy="941026"/>
        </a:xfrm>
        <a:prstGeom prst="upArrowCallou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Calibri" panose="020F0502020204030204" pitchFamily="34" charset="0"/>
              <a:cs typeface="Calibri" panose="020F0502020204030204" pitchFamily="34" charset="0"/>
            </a:rPr>
            <a:t>Rapidly changing market and technology</a:t>
          </a:r>
          <a:r>
            <a:rPr lang="en-US" sz="1600" kern="1200" dirty="0">
              <a:latin typeface="Calibri" panose="020F0502020204030204" pitchFamily="34" charset="0"/>
              <a:cs typeface="Calibri" panose="020F0502020204030204" pitchFamily="34" charset="0"/>
            </a:rPr>
            <a:t>—</a:t>
          </a:r>
          <a:r>
            <a:rPr lang="en-IN" sz="1600" kern="1200" dirty="0">
              <a:latin typeface="Calibri" panose="020F0502020204030204" pitchFamily="34" charset="0"/>
              <a:cs typeface="Calibri" panose="020F0502020204030204" pitchFamily="34" charset="0"/>
            </a:rPr>
            <a:t>the need to be cutting edge</a:t>
          </a:r>
        </a:p>
      </dsp:txBody>
      <dsp:txXfrm rot="10800000">
        <a:off x="0" y="2076"/>
        <a:ext cx="7543800" cy="6114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512CF-B458-4053-AF92-E747C8B766C9}">
      <dsp:nvSpPr>
        <dsp:cNvPr id="0" name=""/>
        <dsp:cNvSpPr/>
      </dsp:nvSpPr>
      <dsp:spPr>
        <a:xfrm>
          <a:off x="0" y="0"/>
          <a:ext cx="8458200" cy="3024000"/>
        </a:xfrm>
        <a:prstGeom prst="rightArrow">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BBC3D86-9014-42AB-B925-C46E793190BE}">
      <dsp:nvSpPr>
        <dsp:cNvPr id="0" name=""/>
        <dsp:cNvSpPr/>
      </dsp:nvSpPr>
      <dsp:spPr>
        <a:xfrm>
          <a:off x="6399967" y="616761"/>
          <a:ext cx="1107985" cy="15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rPr>
            <a:t>Adaptive Software Development 2000</a:t>
          </a:r>
        </a:p>
      </dsp:txBody>
      <dsp:txXfrm>
        <a:off x="6399967" y="616761"/>
        <a:ext cx="1107985" cy="1512000"/>
      </dsp:txXfrm>
    </dsp:sp>
    <dsp:sp modelId="{A1C4342F-52B5-4D6C-A624-87E57C3040B7}">
      <dsp:nvSpPr>
        <dsp:cNvPr id="0" name=""/>
        <dsp:cNvSpPr/>
      </dsp:nvSpPr>
      <dsp:spPr>
        <a:xfrm>
          <a:off x="5070564" y="541826"/>
          <a:ext cx="1152020" cy="15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rPr>
            <a:t>Feature Driven Development 1997</a:t>
          </a:r>
        </a:p>
      </dsp:txBody>
      <dsp:txXfrm>
        <a:off x="5070564" y="541826"/>
        <a:ext cx="1152020" cy="1512000"/>
      </dsp:txXfrm>
    </dsp:sp>
    <dsp:sp modelId="{FE5B46F7-9363-461B-ADE5-820AACE2043D}">
      <dsp:nvSpPr>
        <dsp:cNvPr id="0" name=""/>
        <dsp:cNvSpPr/>
      </dsp:nvSpPr>
      <dsp:spPr>
        <a:xfrm>
          <a:off x="3799076" y="808944"/>
          <a:ext cx="1069005" cy="15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rPr>
            <a:t>Extreme Programming 1996</a:t>
          </a:r>
        </a:p>
      </dsp:txBody>
      <dsp:txXfrm>
        <a:off x="3799076" y="808944"/>
        <a:ext cx="1069005" cy="1512000"/>
      </dsp:txXfrm>
    </dsp:sp>
    <dsp:sp modelId="{F019414B-0967-47BE-8B23-EF435458F55D}">
      <dsp:nvSpPr>
        <dsp:cNvPr id="0" name=""/>
        <dsp:cNvSpPr/>
      </dsp:nvSpPr>
      <dsp:spPr>
        <a:xfrm>
          <a:off x="2592156" y="550778"/>
          <a:ext cx="1029537" cy="15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rPr>
            <a:t>Dynamic Systems Development Method 1995</a:t>
          </a:r>
        </a:p>
      </dsp:txBody>
      <dsp:txXfrm>
        <a:off x="2592156" y="550778"/>
        <a:ext cx="1029537" cy="1512000"/>
      </dsp:txXfrm>
    </dsp:sp>
    <dsp:sp modelId="{8C610539-ECB6-4AA0-A629-65DD217DF15F}">
      <dsp:nvSpPr>
        <dsp:cNvPr id="0" name=""/>
        <dsp:cNvSpPr/>
      </dsp:nvSpPr>
      <dsp:spPr>
        <a:xfrm>
          <a:off x="1452561" y="727054"/>
          <a:ext cx="886913" cy="15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Scrum 1995</a:t>
          </a:r>
          <a:endParaRPr lang="en-US" sz="1400" kern="1200" dirty="0">
            <a:latin typeface="Calibri" panose="020F0502020204030204" pitchFamily="34" charset="0"/>
          </a:endParaRPr>
        </a:p>
      </dsp:txBody>
      <dsp:txXfrm>
        <a:off x="1452561" y="727054"/>
        <a:ext cx="886913" cy="1512000"/>
      </dsp:txXfrm>
    </dsp:sp>
    <dsp:sp modelId="{22D282AB-8E08-4D3A-864B-26E2180F19F1}">
      <dsp:nvSpPr>
        <dsp:cNvPr id="0" name=""/>
        <dsp:cNvSpPr/>
      </dsp:nvSpPr>
      <dsp:spPr>
        <a:xfrm>
          <a:off x="287866" y="747527"/>
          <a:ext cx="886913" cy="15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rPr>
            <a:t>Crystal 1988</a:t>
          </a:r>
        </a:p>
      </dsp:txBody>
      <dsp:txXfrm>
        <a:off x="287866" y="747527"/>
        <a:ext cx="886913" cy="1512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87E02-DC94-4CD8-88C8-2BFD8900CDF7}">
      <dsp:nvSpPr>
        <dsp:cNvPr id="0" name=""/>
        <dsp:cNvSpPr/>
      </dsp:nvSpPr>
      <dsp:spPr>
        <a:xfrm>
          <a:off x="629602" y="77470"/>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Calibri" panose="020F0502020204030204" pitchFamily="34" charset="0"/>
              <a:cs typeface="Calibri" panose="020F0502020204030204" pitchFamily="34" charset="0"/>
            </a:rPr>
            <a:t>Scope</a:t>
          </a:r>
        </a:p>
      </dsp:txBody>
      <dsp:txXfrm>
        <a:off x="944403" y="707073"/>
        <a:ext cx="629603" cy="629602"/>
      </dsp:txXfrm>
    </dsp:sp>
    <dsp:sp modelId="{96D76E79-C731-4215-B6F4-076CF074D873}">
      <dsp:nvSpPr>
        <dsp:cNvPr id="0" name=""/>
        <dsp:cNvSpPr/>
      </dsp:nvSpPr>
      <dsp:spPr>
        <a:xfrm>
          <a:off x="0" y="1336675"/>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Calibri" panose="020F0502020204030204" pitchFamily="34" charset="0"/>
              <a:cs typeface="Calibri" panose="020F0502020204030204" pitchFamily="34" charset="0"/>
            </a:rPr>
            <a:t>Cost</a:t>
          </a:r>
        </a:p>
      </dsp:txBody>
      <dsp:txXfrm>
        <a:off x="314801" y="1966278"/>
        <a:ext cx="629603" cy="629602"/>
      </dsp:txXfrm>
    </dsp:sp>
    <dsp:sp modelId="{4BD00B55-564E-40D0-A7CD-8AB402DA4FAE}">
      <dsp:nvSpPr>
        <dsp:cNvPr id="0" name=""/>
        <dsp:cNvSpPr/>
      </dsp:nvSpPr>
      <dsp:spPr>
        <a:xfrm rot="10800000">
          <a:off x="630912" y="1301744"/>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IN" sz="1100" kern="1200">
            <a:solidFill>
              <a:schemeClr val="tx1"/>
            </a:solidFill>
          </a:endParaRPr>
        </a:p>
      </dsp:txBody>
      <dsp:txXfrm rot="10800000">
        <a:off x="945713" y="1301744"/>
        <a:ext cx="629603" cy="629602"/>
      </dsp:txXfrm>
    </dsp:sp>
    <dsp:sp modelId="{4D104786-E656-45DA-8CF9-25F24EFCEB37}">
      <dsp:nvSpPr>
        <dsp:cNvPr id="0" name=""/>
        <dsp:cNvSpPr/>
      </dsp:nvSpPr>
      <dsp:spPr>
        <a:xfrm>
          <a:off x="1259205" y="1336675"/>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Calibri" panose="020F0502020204030204" pitchFamily="34" charset="0"/>
              <a:cs typeface="Calibri" panose="020F0502020204030204" pitchFamily="34" charset="0"/>
            </a:rPr>
            <a:t>Schedule</a:t>
          </a:r>
        </a:p>
      </dsp:txBody>
      <dsp:txXfrm>
        <a:off x="1574006" y="1966278"/>
        <a:ext cx="629603" cy="629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87E02-DC94-4CD8-88C8-2BFD8900CDF7}">
      <dsp:nvSpPr>
        <dsp:cNvPr id="0" name=""/>
        <dsp:cNvSpPr/>
      </dsp:nvSpPr>
      <dsp:spPr>
        <a:xfrm>
          <a:off x="629602" y="77470"/>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alibri" panose="020F0502020204030204" pitchFamily="34" charset="0"/>
              <a:cs typeface="Calibri" panose="020F0502020204030204" pitchFamily="34" charset="0"/>
            </a:rPr>
            <a:t>Value</a:t>
          </a:r>
          <a:endParaRPr lang="en-IN" sz="900" kern="1200" dirty="0">
            <a:latin typeface="Calibri" panose="020F0502020204030204" pitchFamily="34" charset="0"/>
            <a:cs typeface="Calibri" panose="020F0502020204030204" pitchFamily="34" charset="0"/>
          </a:endParaRPr>
        </a:p>
      </dsp:txBody>
      <dsp:txXfrm>
        <a:off x="944403" y="707073"/>
        <a:ext cx="629603" cy="629602"/>
      </dsp:txXfrm>
    </dsp:sp>
    <dsp:sp modelId="{96D76E79-C731-4215-B6F4-076CF074D873}">
      <dsp:nvSpPr>
        <dsp:cNvPr id="0" name=""/>
        <dsp:cNvSpPr/>
      </dsp:nvSpPr>
      <dsp:spPr>
        <a:xfrm>
          <a:off x="0" y="1336675"/>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IN" sz="900" kern="1200" dirty="0">
              <a:latin typeface="Calibri" panose="020F0502020204030204" pitchFamily="34" charset="0"/>
              <a:cs typeface="Calibri" panose="020F0502020204030204" pitchFamily="34" charset="0"/>
            </a:rPr>
            <a:t>Quality</a:t>
          </a:r>
        </a:p>
      </dsp:txBody>
      <dsp:txXfrm>
        <a:off x="314801" y="1966278"/>
        <a:ext cx="629603" cy="629602"/>
      </dsp:txXfrm>
    </dsp:sp>
    <dsp:sp modelId="{4BD00B55-564E-40D0-A7CD-8AB402DA4FAE}">
      <dsp:nvSpPr>
        <dsp:cNvPr id="0" name=""/>
        <dsp:cNvSpPr/>
      </dsp:nvSpPr>
      <dsp:spPr>
        <a:xfrm rot="10800000">
          <a:off x="630912" y="1301744"/>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en-IN" sz="900" kern="1200">
            <a:solidFill>
              <a:schemeClr val="tx1"/>
            </a:solidFill>
          </a:endParaRPr>
        </a:p>
      </dsp:txBody>
      <dsp:txXfrm rot="10800000">
        <a:off x="945713" y="1301744"/>
        <a:ext cx="629603" cy="629602"/>
      </dsp:txXfrm>
    </dsp:sp>
    <dsp:sp modelId="{4D104786-E656-45DA-8CF9-25F24EFCEB37}">
      <dsp:nvSpPr>
        <dsp:cNvPr id="0" name=""/>
        <dsp:cNvSpPr/>
      </dsp:nvSpPr>
      <dsp:spPr>
        <a:xfrm>
          <a:off x="1259205" y="1336675"/>
          <a:ext cx="1259205" cy="1259205"/>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IN" sz="900" kern="1200" dirty="0">
              <a:latin typeface="Calibri" panose="020F0502020204030204" pitchFamily="34" charset="0"/>
              <a:cs typeface="Calibri" panose="020F0502020204030204" pitchFamily="34" charset="0"/>
            </a:rPr>
            <a:t>Constraints</a:t>
          </a:r>
        </a:p>
      </dsp:txBody>
      <dsp:txXfrm>
        <a:off x="1574006" y="1966278"/>
        <a:ext cx="629603" cy="6296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7496C-4631-4A62-97C5-E5F2D75C8907}">
      <dsp:nvSpPr>
        <dsp:cNvPr id="0" name=""/>
        <dsp:cNvSpPr/>
      </dsp:nvSpPr>
      <dsp:spPr>
        <a:xfrm>
          <a:off x="0" y="0"/>
          <a:ext cx="1398984" cy="35052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panose="020F0502020204030204" pitchFamily="34" charset="0"/>
            </a:rPr>
            <a:t>Organization </a:t>
          </a:r>
          <a:endParaRPr lang="en-IN" sz="1700" kern="1200" dirty="0">
            <a:latin typeface="Calibri" panose="020F0502020204030204" pitchFamily="34" charset="0"/>
          </a:endParaRPr>
        </a:p>
      </dsp:txBody>
      <dsp:txXfrm>
        <a:off x="0" y="1402080"/>
        <a:ext cx="1398984" cy="1402080"/>
      </dsp:txXfrm>
    </dsp:sp>
    <dsp:sp modelId="{055CC4FF-EA7A-452B-9744-3E85D6B5D4AF}">
      <dsp:nvSpPr>
        <dsp:cNvPr id="0" name=""/>
        <dsp:cNvSpPr/>
      </dsp:nvSpPr>
      <dsp:spPr>
        <a:xfrm>
          <a:off x="115876" y="210311"/>
          <a:ext cx="1167231" cy="11672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814C2D-4405-468F-A600-852F2A55C15B}">
      <dsp:nvSpPr>
        <dsp:cNvPr id="0" name=""/>
        <dsp:cNvSpPr/>
      </dsp:nvSpPr>
      <dsp:spPr>
        <a:xfrm>
          <a:off x="1440953" y="0"/>
          <a:ext cx="1398984" cy="35052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panose="020F0502020204030204" pitchFamily="34" charset="0"/>
            </a:rPr>
            <a:t>Business Justification</a:t>
          </a:r>
          <a:endParaRPr lang="en-IN" sz="1700" kern="1200" dirty="0">
            <a:latin typeface="Calibri" panose="020F0502020204030204" pitchFamily="34" charset="0"/>
          </a:endParaRPr>
        </a:p>
      </dsp:txBody>
      <dsp:txXfrm>
        <a:off x="1440953" y="1402080"/>
        <a:ext cx="1398984" cy="1402080"/>
      </dsp:txXfrm>
    </dsp:sp>
    <dsp:sp modelId="{A1589230-5ED9-46CD-B6FA-AFD969D8AA79}">
      <dsp:nvSpPr>
        <dsp:cNvPr id="0" name=""/>
        <dsp:cNvSpPr/>
      </dsp:nvSpPr>
      <dsp:spPr>
        <a:xfrm>
          <a:off x="1556830" y="210311"/>
          <a:ext cx="1167231" cy="116723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2525" t="16748" r="12525" b="16748"/>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50DB00-176A-40F2-BC4E-B35D2DB365BB}">
      <dsp:nvSpPr>
        <dsp:cNvPr id="0" name=""/>
        <dsp:cNvSpPr/>
      </dsp:nvSpPr>
      <dsp:spPr>
        <a:xfrm>
          <a:off x="2881907" y="0"/>
          <a:ext cx="1398984" cy="35052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panose="020F0502020204030204" pitchFamily="34" charset="0"/>
            </a:rPr>
            <a:t>Quality</a:t>
          </a:r>
          <a:endParaRPr lang="en-IN" sz="1700" kern="1200" dirty="0">
            <a:latin typeface="Calibri" panose="020F0502020204030204" pitchFamily="34" charset="0"/>
          </a:endParaRPr>
        </a:p>
      </dsp:txBody>
      <dsp:txXfrm>
        <a:off x="2881907" y="1402080"/>
        <a:ext cx="1398984" cy="1402080"/>
      </dsp:txXfrm>
    </dsp:sp>
    <dsp:sp modelId="{64D1A812-6F4C-49CE-97A6-41734152CFC7}">
      <dsp:nvSpPr>
        <dsp:cNvPr id="0" name=""/>
        <dsp:cNvSpPr/>
      </dsp:nvSpPr>
      <dsp:spPr>
        <a:xfrm>
          <a:off x="2997784" y="210311"/>
          <a:ext cx="1167231" cy="1167231"/>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780" t="8989" r="3780" b="8989"/>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0146E6-04F7-4937-B815-18FC9F2D8997}">
      <dsp:nvSpPr>
        <dsp:cNvPr id="0" name=""/>
        <dsp:cNvSpPr/>
      </dsp:nvSpPr>
      <dsp:spPr>
        <a:xfrm>
          <a:off x="4322861" y="0"/>
          <a:ext cx="1398984" cy="35052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panose="020F0502020204030204" pitchFamily="34" charset="0"/>
            </a:rPr>
            <a:t>Change </a:t>
          </a:r>
          <a:endParaRPr lang="en-IN" sz="1700" kern="1200" dirty="0">
            <a:latin typeface="Calibri" panose="020F0502020204030204" pitchFamily="34" charset="0"/>
          </a:endParaRPr>
        </a:p>
      </dsp:txBody>
      <dsp:txXfrm>
        <a:off x="4322861" y="1402080"/>
        <a:ext cx="1398984" cy="1402080"/>
      </dsp:txXfrm>
    </dsp:sp>
    <dsp:sp modelId="{A03FB93F-918C-459A-99B8-0654FDBD8DAB}">
      <dsp:nvSpPr>
        <dsp:cNvPr id="0" name=""/>
        <dsp:cNvSpPr/>
      </dsp:nvSpPr>
      <dsp:spPr>
        <a:xfrm>
          <a:off x="4438738" y="210311"/>
          <a:ext cx="1167231" cy="116723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528" t="8989" r="7528" b="8989"/>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D617FC-73B6-4E09-A79C-2B9393B30E8D}">
      <dsp:nvSpPr>
        <dsp:cNvPr id="0" name=""/>
        <dsp:cNvSpPr/>
      </dsp:nvSpPr>
      <dsp:spPr>
        <a:xfrm>
          <a:off x="5763815" y="0"/>
          <a:ext cx="1398984" cy="35052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panose="020F0502020204030204" pitchFamily="34" charset="0"/>
            </a:rPr>
            <a:t>Risk</a:t>
          </a:r>
          <a:endParaRPr lang="en-IN" sz="1700" kern="1200" dirty="0">
            <a:latin typeface="Calibri" panose="020F0502020204030204" pitchFamily="34" charset="0"/>
          </a:endParaRPr>
        </a:p>
      </dsp:txBody>
      <dsp:txXfrm>
        <a:off x="5763815" y="1402080"/>
        <a:ext cx="1398984" cy="1402080"/>
      </dsp:txXfrm>
    </dsp:sp>
    <dsp:sp modelId="{BA0C116A-A3EE-40B6-B1C5-96FFBDBD2B8A}">
      <dsp:nvSpPr>
        <dsp:cNvPr id="0" name=""/>
        <dsp:cNvSpPr/>
      </dsp:nvSpPr>
      <dsp:spPr>
        <a:xfrm>
          <a:off x="5879692" y="210311"/>
          <a:ext cx="1167231" cy="116723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0026" t="13423" r="10026" b="13423"/>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19F0A8-B976-4AD7-ADE3-52B90B33A77B}">
      <dsp:nvSpPr>
        <dsp:cNvPr id="0" name=""/>
        <dsp:cNvSpPr/>
      </dsp:nvSpPr>
      <dsp:spPr>
        <a:xfrm flipH="1">
          <a:off x="3352800" y="2804160"/>
          <a:ext cx="457198" cy="525780"/>
        </a:xfrm>
        <a:prstGeom prst="leftRight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7496C-4631-4A62-97C5-E5F2D75C8907}">
      <dsp:nvSpPr>
        <dsp:cNvPr id="0" name=""/>
        <dsp:cNvSpPr/>
      </dsp:nvSpPr>
      <dsp:spPr>
        <a:xfrm>
          <a:off x="0" y="0"/>
          <a:ext cx="1532929" cy="48768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panose="020F0502020204030204" pitchFamily="34" charset="0"/>
            </a:rPr>
            <a:t>Organization </a:t>
          </a:r>
          <a:endParaRPr lang="en-IN" sz="1900" kern="1200" dirty="0">
            <a:latin typeface="Calibri" panose="020F0502020204030204" pitchFamily="34" charset="0"/>
          </a:endParaRPr>
        </a:p>
      </dsp:txBody>
      <dsp:txXfrm>
        <a:off x="0" y="1950720"/>
        <a:ext cx="1532929" cy="1950720"/>
      </dsp:txXfrm>
    </dsp:sp>
    <dsp:sp modelId="{055CC4FF-EA7A-452B-9744-3E85D6B5D4AF}">
      <dsp:nvSpPr>
        <dsp:cNvPr id="0" name=""/>
        <dsp:cNvSpPr/>
      </dsp:nvSpPr>
      <dsp:spPr>
        <a:xfrm>
          <a:off x="45987" y="292608"/>
          <a:ext cx="1440953" cy="16239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814C2D-4405-468F-A600-852F2A55C15B}">
      <dsp:nvSpPr>
        <dsp:cNvPr id="0" name=""/>
        <dsp:cNvSpPr/>
      </dsp:nvSpPr>
      <dsp:spPr>
        <a:xfrm>
          <a:off x="1578917" y="0"/>
          <a:ext cx="1532929" cy="48768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panose="020F0502020204030204" pitchFamily="34" charset="0"/>
            </a:rPr>
            <a:t>Business Justification</a:t>
          </a:r>
          <a:endParaRPr lang="en-IN" sz="1900" kern="1200" dirty="0">
            <a:latin typeface="Calibri" panose="020F0502020204030204" pitchFamily="34" charset="0"/>
          </a:endParaRPr>
        </a:p>
      </dsp:txBody>
      <dsp:txXfrm>
        <a:off x="1578917" y="1950720"/>
        <a:ext cx="1532929" cy="1950720"/>
      </dsp:txXfrm>
    </dsp:sp>
    <dsp:sp modelId="{A1589230-5ED9-46CD-B6FA-AFD969D8AA79}">
      <dsp:nvSpPr>
        <dsp:cNvPr id="0" name=""/>
        <dsp:cNvSpPr/>
      </dsp:nvSpPr>
      <dsp:spPr>
        <a:xfrm>
          <a:off x="1624905" y="292608"/>
          <a:ext cx="1440953" cy="162397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2525" t="16748" r="12525" b="16748"/>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50DB00-176A-40F2-BC4E-B35D2DB365BB}">
      <dsp:nvSpPr>
        <dsp:cNvPr id="0" name=""/>
        <dsp:cNvSpPr/>
      </dsp:nvSpPr>
      <dsp:spPr>
        <a:xfrm>
          <a:off x="3157835" y="0"/>
          <a:ext cx="1532929" cy="48768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panose="020F0502020204030204" pitchFamily="34" charset="0"/>
            </a:rPr>
            <a:t>Quality</a:t>
          </a:r>
          <a:endParaRPr lang="en-IN" sz="1900" kern="1200" dirty="0">
            <a:latin typeface="Calibri" panose="020F0502020204030204" pitchFamily="34" charset="0"/>
          </a:endParaRPr>
        </a:p>
      </dsp:txBody>
      <dsp:txXfrm>
        <a:off x="3157835" y="1950720"/>
        <a:ext cx="1532929" cy="1950720"/>
      </dsp:txXfrm>
    </dsp:sp>
    <dsp:sp modelId="{64D1A812-6F4C-49CE-97A6-41734152CFC7}">
      <dsp:nvSpPr>
        <dsp:cNvPr id="0" name=""/>
        <dsp:cNvSpPr/>
      </dsp:nvSpPr>
      <dsp:spPr>
        <a:xfrm>
          <a:off x="3203823" y="292608"/>
          <a:ext cx="1440953" cy="162397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780" t="8989" r="3780" b="8989"/>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0146E6-04F7-4937-B815-18FC9F2D8997}">
      <dsp:nvSpPr>
        <dsp:cNvPr id="0" name=""/>
        <dsp:cNvSpPr/>
      </dsp:nvSpPr>
      <dsp:spPr>
        <a:xfrm>
          <a:off x="4736752" y="0"/>
          <a:ext cx="1532929" cy="48768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panose="020F0502020204030204" pitchFamily="34" charset="0"/>
            </a:rPr>
            <a:t>Change </a:t>
          </a:r>
          <a:endParaRPr lang="en-IN" sz="1900" kern="1200" dirty="0">
            <a:latin typeface="Calibri" panose="020F0502020204030204" pitchFamily="34" charset="0"/>
          </a:endParaRPr>
        </a:p>
      </dsp:txBody>
      <dsp:txXfrm>
        <a:off x="4736752" y="1950720"/>
        <a:ext cx="1532929" cy="1950720"/>
      </dsp:txXfrm>
    </dsp:sp>
    <dsp:sp modelId="{A03FB93F-918C-459A-99B8-0654FDBD8DAB}">
      <dsp:nvSpPr>
        <dsp:cNvPr id="0" name=""/>
        <dsp:cNvSpPr/>
      </dsp:nvSpPr>
      <dsp:spPr>
        <a:xfrm>
          <a:off x="4782740" y="292608"/>
          <a:ext cx="1440953" cy="162397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528" t="8989" r="7528" b="8989"/>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D617FC-73B6-4E09-A79C-2B9393B30E8D}">
      <dsp:nvSpPr>
        <dsp:cNvPr id="0" name=""/>
        <dsp:cNvSpPr/>
      </dsp:nvSpPr>
      <dsp:spPr>
        <a:xfrm>
          <a:off x="6315670" y="0"/>
          <a:ext cx="1532929" cy="487680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panose="020F0502020204030204" pitchFamily="34" charset="0"/>
            </a:rPr>
            <a:t>Risk</a:t>
          </a:r>
          <a:endParaRPr lang="en-IN" sz="1900" kern="1200" dirty="0">
            <a:latin typeface="Calibri" panose="020F0502020204030204" pitchFamily="34" charset="0"/>
          </a:endParaRPr>
        </a:p>
      </dsp:txBody>
      <dsp:txXfrm>
        <a:off x="6315670" y="1950720"/>
        <a:ext cx="1532929" cy="1950720"/>
      </dsp:txXfrm>
    </dsp:sp>
    <dsp:sp modelId="{BA0C116A-A3EE-40B6-B1C5-96FFBDBD2B8A}">
      <dsp:nvSpPr>
        <dsp:cNvPr id="0" name=""/>
        <dsp:cNvSpPr/>
      </dsp:nvSpPr>
      <dsp:spPr>
        <a:xfrm>
          <a:off x="6361658" y="292608"/>
          <a:ext cx="1440953" cy="162397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0026" t="13423" r="10026" b="13423"/>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19F0A8-B976-4AD7-ADE3-52B90B33A77B}">
      <dsp:nvSpPr>
        <dsp:cNvPr id="0" name=""/>
        <dsp:cNvSpPr/>
      </dsp:nvSpPr>
      <dsp:spPr>
        <a:xfrm>
          <a:off x="3543299" y="4191001"/>
          <a:ext cx="762001" cy="152397"/>
        </a:xfrm>
        <a:prstGeom prst="leftRight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2421D-7A1E-426B-8DEA-865BFD9B6172}">
      <dsp:nvSpPr>
        <dsp:cNvPr id="0" name=""/>
        <dsp:cNvSpPr/>
      </dsp:nvSpPr>
      <dsp:spPr>
        <a:xfrm>
          <a:off x="2341595" y="0"/>
          <a:ext cx="1956111" cy="1956409"/>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8406C06-6909-4DDF-B792-E0A51214B490}">
      <dsp:nvSpPr>
        <dsp:cNvPr id="0" name=""/>
        <dsp:cNvSpPr/>
      </dsp:nvSpPr>
      <dsp:spPr>
        <a:xfrm>
          <a:off x="2773960" y="706323"/>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Customers</a:t>
          </a:r>
          <a:endParaRPr lang="en-IN" sz="1600" kern="1200" dirty="0"/>
        </a:p>
      </dsp:txBody>
      <dsp:txXfrm>
        <a:off x="2773960" y="706323"/>
        <a:ext cx="1086973" cy="543356"/>
      </dsp:txXfrm>
    </dsp:sp>
    <dsp:sp modelId="{269AD0F2-4B09-4B99-A355-EA9C4FB8CD3F}">
      <dsp:nvSpPr>
        <dsp:cNvPr id="0" name=""/>
        <dsp:cNvSpPr/>
      </dsp:nvSpPr>
      <dsp:spPr>
        <a:xfrm>
          <a:off x="1798292" y="1124102"/>
          <a:ext cx="1956111" cy="1956409"/>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F89D4F-0DCD-4011-B8F9-D3D8FD841D89}">
      <dsp:nvSpPr>
        <dsp:cNvPr id="0" name=""/>
        <dsp:cNvSpPr/>
      </dsp:nvSpPr>
      <dsp:spPr>
        <a:xfrm>
          <a:off x="2232861" y="1836927"/>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Users</a:t>
          </a:r>
          <a:endParaRPr lang="en-IN" sz="1600" kern="1200" dirty="0"/>
        </a:p>
      </dsp:txBody>
      <dsp:txXfrm>
        <a:off x="2232861" y="1836927"/>
        <a:ext cx="1086973" cy="543356"/>
      </dsp:txXfrm>
    </dsp:sp>
    <dsp:sp modelId="{D5F1FE9A-D23F-4C1F-856F-F62A59096407}">
      <dsp:nvSpPr>
        <dsp:cNvPr id="0" name=""/>
        <dsp:cNvSpPr/>
      </dsp:nvSpPr>
      <dsp:spPr>
        <a:xfrm>
          <a:off x="2480819" y="2382723"/>
          <a:ext cx="1680603" cy="1681276"/>
        </a:xfrm>
        <a:prstGeom prst="blockArc">
          <a:avLst>
            <a:gd name="adj1" fmla="val 13500000"/>
            <a:gd name="adj2" fmla="val 10800000"/>
            <a:gd name="adj3" fmla="val 127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5305CFD-1DAA-4909-B354-E4E01494BDB6}">
      <dsp:nvSpPr>
        <dsp:cNvPr id="0" name=""/>
        <dsp:cNvSpPr/>
      </dsp:nvSpPr>
      <dsp:spPr>
        <a:xfrm>
          <a:off x="2776532" y="2969158"/>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Sponsor</a:t>
          </a:r>
          <a:endParaRPr lang="en-IN" sz="1600" kern="1200" dirty="0"/>
        </a:p>
      </dsp:txBody>
      <dsp:txXfrm>
        <a:off x="2776532" y="2969158"/>
        <a:ext cx="1086973" cy="5433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cs typeface="+mn-cs"/>
              </a:defRPr>
            </a:lvl1pPr>
          </a:lstStyle>
          <a:p>
            <a:pPr>
              <a:defRPr/>
            </a:pPr>
            <a:endParaRPr lang="en-US" dirty="0">
              <a:latin typeface="Calibri" panose="020F0502020204030204" pitchFamily="34" charset="0"/>
            </a:endParaRPr>
          </a:p>
        </p:txBody>
      </p:sp>
      <p:sp>
        <p:nvSpPr>
          <p:cNvPr id="23556"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cs typeface="+mn-cs"/>
              </a:defRPr>
            </a:lvl1pPr>
          </a:lstStyle>
          <a:p>
            <a:pPr>
              <a:defRPr/>
            </a:pPr>
            <a:endParaRPr lang="en-US" dirty="0">
              <a:latin typeface="Calibri" panose="020F0502020204030204" pitchFamily="34" charset="0"/>
            </a:endParaRPr>
          </a:p>
        </p:txBody>
      </p:sp>
      <p:sp>
        <p:nvSpPr>
          <p:cNvPr id="2" name="Slide Number Placeholder 1"/>
          <p:cNvSpPr>
            <a:spLocks noGrp="1"/>
          </p:cNvSpPr>
          <p:nvPr>
            <p:ph type="sldNum" sz="quarter" idx="3"/>
          </p:nvPr>
        </p:nvSpPr>
        <p:spPr>
          <a:xfrm>
            <a:off x="3200400" y="8915400"/>
            <a:ext cx="3169920" cy="480060"/>
          </a:xfrm>
          <a:prstGeom prst="rect">
            <a:avLst/>
          </a:prstGeom>
        </p:spPr>
        <p:txBody>
          <a:bodyPr vert="horz" lIns="96661" tIns="48331" rIns="96661" bIns="48331" rtlCol="0" anchor="b"/>
          <a:lstStyle>
            <a:lvl1pPr algn="r">
              <a:defRPr sz="1300"/>
            </a:lvl1pPr>
          </a:lstStyle>
          <a:p>
            <a:fld id="{52B32590-B345-45D9-955A-D59A396C643E}" type="slidenum">
              <a:rPr lang="en-IN" smtClean="0">
                <a:latin typeface="Calibri" panose="020F0502020204030204" pitchFamily="34" charset="0"/>
                <a:cs typeface="Calibri" panose="020F0502020204030204" pitchFamily="34" charset="0"/>
              </a:rPr>
              <a:t>‹#›</a:t>
            </a:fld>
            <a:endParaRPr lang="en-IN"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5360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Calibri" panose="020F0502020204030204" pitchFamily="34" charset="0"/>
                <a:cs typeface="+mn-cs"/>
              </a:defRPr>
            </a:lvl1pPr>
          </a:lstStyle>
          <a:p>
            <a:pPr>
              <a:defRPr/>
            </a:pPr>
            <a:endParaRPr lang="en-US" dirty="0"/>
          </a:p>
        </p:txBody>
      </p:sp>
      <p:sp>
        <p:nvSpPr>
          <p:cNvPr id="21507"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Calibri" panose="020F0502020204030204" pitchFamily="34" charset="0"/>
                <a:cs typeface="+mn-cs"/>
              </a:defRPr>
            </a:lvl1pPr>
          </a:lstStyle>
          <a:p>
            <a:pPr>
              <a:defRPr/>
            </a:pPr>
            <a:fld id="{FB2DBEEC-4762-4C6B-9095-96E351142656}" type="datetime1">
              <a:rPr lang="en-US" smtClean="0"/>
              <a:pPr>
                <a:defRPr/>
              </a:pPr>
              <a:t>9/27/2022</a:t>
            </a:fld>
            <a:endParaRPr lang="en-US" dirty="0"/>
          </a:p>
        </p:txBody>
      </p:sp>
      <p:sp>
        <p:nvSpPr>
          <p:cNvPr id="204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Calibri" panose="020F0502020204030204" pitchFamily="34" charset="0"/>
                <a:cs typeface="+mn-cs"/>
              </a:defRPr>
            </a:lvl1pPr>
          </a:lstStyle>
          <a:p>
            <a:pPr>
              <a:defRPr/>
            </a:pPr>
            <a:endParaRPr lang="en-US" dirty="0"/>
          </a:p>
        </p:txBody>
      </p:sp>
      <p:sp>
        <p:nvSpPr>
          <p:cNvPr id="21511"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Calibri" panose="020F0502020204030204" pitchFamily="34" charset="0"/>
                <a:cs typeface="+mn-cs"/>
              </a:defRPr>
            </a:lvl1pPr>
          </a:lstStyle>
          <a:p>
            <a:pPr>
              <a:defRPr/>
            </a:pPr>
            <a:fld id="{6ADF9CE1-0D0E-406D-A57A-057868FE2B38}" type="slidenum">
              <a:rPr lang="en-US" smtClean="0"/>
              <a:pPr>
                <a:defRPr/>
              </a:pPr>
              <a:t>‹#›</a:t>
            </a:fld>
            <a:endParaRPr lang="en-US" dirty="0"/>
          </a:p>
        </p:txBody>
      </p:sp>
    </p:spTree>
    <p:extLst>
      <p:ext uri="{BB962C8B-B14F-4D97-AF65-F5344CB8AC3E}">
        <p14:creationId xmlns:p14="http://schemas.microsoft.com/office/powerpoint/2010/main" val="389239679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6290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69</a:t>
            </a:fld>
            <a:endParaRPr lang="en-IN" dirty="0"/>
          </a:p>
        </p:txBody>
      </p:sp>
    </p:spTree>
    <p:extLst>
      <p:ext uri="{BB962C8B-B14F-4D97-AF65-F5344CB8AC3E}">
        <p14:creationId xmlns:p14="http://schemas.microsoft.com/office/powerpoint/2010/main" val="25847860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5918067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5918067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5918067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5918067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59180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70</a:t>
            </a:fld>
            <a:endParaRPr lang="en-IN" dirty="0"/>
          </a:p>
        </p:txBody>
      </p:sp>
    </p:spTree>
    <p:extLst>
      <p:ext uri="{BB962C8B-B14F-4D97-AF65-F5344CB8AC3E}">
        <p14:creationId xmlns:p14="http://schemas.microsoft.com/office/powerpoint/2010/main" val="41374115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Process 1: Create Deliverables</a:t>
            </a:r>
            <a:endParaRPr lang="en-IN" sz="1300" b="1" dirty="0"/>
          </a:p>
          <a:p>
            <a:r>
              <a:rPr lang="en-US" sz="1300" dirty="0"/>
              <a:t>The </a:t>
            </a:r>
            <a:r>
              <a:rPr lang="en-US" sz="1300" i="1" dirty="0"/>
              <a:t>Create Deliverables</a:t>
            </a:r>
            <a:r>
              <a:rPr lang="en-US" sz="1300" dirty="0"/>
              <a:t> process is where the main development takes place. The Scrum Team is responsible for creating the Sprint Deliverables, while the Product Owner and the Scrum Master also play important roles in the Create Deliverables process. </a:t>
            </a:r>
            <a:endParaRPr lang="en-IN" sz="1300" dirty="0"/>
          </a:p>
          <a:p>
            <a:pPr lvl="0"/>
            <a:r>
              <a:rPr lang="en-US" sz="1300" dirty="0"/>
              <a:t>The Product Owner acts as a bridge between the Scrum Team and the Stakeholders, providing the Scrum Team members the necessary input and information they need while developing the Sprint deliverables. </a:t>
            </a:r>
            <a:endParaRPr lang="en-IN" sz="1300" dirty="0"/>
          </a:p>
          <a:p>
            <a:pPr lvl="0"/>
            <a:r>
              <a:rPr lang="en-US" sz="1300" dirty="0"/>
              <a:t>The Scrum Master is responsible for ensuring that an environment conducive to working on developing the Sprint deliverables exists for the team. </a:t>
            </a:r>
            <a:endParaRPr lang="en-IN" sz="1300" dirty="0"/>
          </a:p>
          <a:p>
            <a:r>
              <a:rPr lang="en-US" sz="1300" dirty="0"/>
              <a:t>The main development effort lies with the Scrum Team, and as a Scrum Team is self-organizing and cross-functional, the decision of how to develop a certain task lies with the Scrum Team members. Neither the Stakeholders, nor the Scrum Master and the Product Owner can direct the team on how to develop the deliverables. The Scrum Team members are experts in their domains, and their judgment and expertise are applied to all technical and management aspects of the project during this process.</a:t>
            </a:r>
            <a:endParaRPr lang="en-IN" sz="1300" dirty="0"/>
          </a:p>
          <a:p>
            <a:r>
              <a:rPr lang="en-US" sz="1300" dirty="0"/>
              <a:t>The primary output of this process is the Sprint deliverable, also known as the </a:t>
            </a:r>
            <a:r>
              <a:rPr lang="en-US" sz="1300" u="sng" dirty="0"/>
              <a:t>product increment</a:t>
            </a:r>
            <a:r>
              <a:rPr lang="en-US" sz="1300" dirty="0"/>
              <a:t>, which should possess all features and functionalities defined in the User Stories for the Sprint. If the Scrum Team members face any obstacles on the way to completing the Sprint deliverables, they record them in the Impediment Log. An Impediment Log is maintained by the Scrum Master, and it is the Scrum Master’s responsibility to resolve issues and remove impediments. </a:t>
            </a:r>
            <a:endParaRPr lang="en-IN" sz="1300" dirty="0"/>
          </a:p>
          <a:p>
            <a:r>
              <a:rPr lang="en-US" sz="1300" dirty="0"/>
              <a:t>Once a Sprint starts into the Implementation phase, the Sprint scope should not be changed. So, what do you do if the Product Owner wants to make changes in the middle of a Sprint? If the change that needs to be made is so important that the results of the Sprint would be worthless without making the required changes, then the current Sprint should be terminated, and a new Sprint that incorporates the change should be started. If not, then the change is pushed to a later Sprint.</a:t>
            </a:r>
            <a:endParaRPr lang="en-IN" sz="1300" dirty="0"/>
          </a:p>
          <a:p>
            <a:r>
              <a:rPr lang="en-US" sz="1300" dirty="0"/>
              <a:t>The main outputs of the </a:t>
            </a:r>
            <a:r>
              <a:rPr lang="en-US" sz="1300" i="1" dirty="0"/>
              <a:t>Create Deliverables </a:t>
            </a:r>
            <a:r>
              <a:rPr lang="en-US" sz="1300" dirty="0"/>
              <a:t>process are the following:</a:t>
            </a:r>
            <a:endParaRPr lang="en-IN" sz="1300" dirty="0"/>
          </a:p>
          <a:p>
            <a:pPr lvl="0"/>
            <a:r>
              <a:rPr lang="en-US" sz="1300" dirty="0"/>
              <a:t>Sprint Deliverables—At the end of each Sprint, a product increment or deliverable is completed. The deliverable should possess all features and functionality defined in the User Stories included in the Sprint and should have been tested successfully. </a:t>
            </a:r>
            <a:endParaRPr lang="en-IN" sz="1300" dirty="0"/>
          </a:p>
          <a:p>
            <a:pPr lvl="0"/>
            <a:r>
              <a:rPr lang="en-US" sz="1300" dirty="0"/>
              <a:t>Updated </a:t>
            </a:r>
            <a:r>
              <a:rPr lang="en-US" sz="1300" dirty="0" err="1"/>
              <a:t>Scrumboard</a:t>
            </a:r>
            <a:r>
              <a:rPr lang="en-US" sz="1300" dirty="0"/>
              <a:t>—The </a:t>
            </a:r>
            <a:r>
              <a:rPr lang="en-US" sz="1300" dirty="0" err="1"/>
              <a:t>Scrumboard</a:t>
            </a:r>
            <a:r>
              <a:rPr lang="en-US" sz="1300" dirty="0"/>
              <a:t> is updated regularly as the team keeps completing tasks. However, at the end of the Sprint, the </a:t>
            </a:r>
            <a:r>
              <a:rPr lang="en-US" sz="1300" dirty="0" err="1"/>
              <a:t>Scrumboard</a:t>
            </a:r>
            <a:r>
              <a:rPr lang="en-US" sz="1300" dirty="0"/>
              <a:t> will be reset or wiped off and a new </a:t>
            </a:r>
            <a:r>
              <a:rPr lang="en-US" sz="1300" dirty="0" err="1"/>
              <a:t>Scrumboard</a:t>
            </a:r>
            <a:r>
              <a:rPr lang="en-US" sz="1300" dirty="0"/>
              <a:t> is created for the next Sprint.</a:t>
            </a:r>
            <a:endParaRPr lang="en-IN" sz="1300" dirty="0"/>
          </a:p>
          <a:p>
            <a:pPr lvl="0"/>
            <a:r>
              <a:rPr lang="en-US" sz="1300" dirty="0"/>
              <a:t>Updated Impediment Log—Impediments should be formally recorded by the Scrum Master in an Impediment Log, and can be discussed during Daily Standup Meetings and Sprint Review Meetings as appropriate.</a:t>
            </a:r>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7419909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431749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42462931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0567610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0567610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0567610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05676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71</a:t>
            </a:fld>
            <a:endParaRPr lang="en-IN" dirty="0"/>
          </a:p>
        </p:txBody>
      </p:sp>
    </p:spTree>
    <p:extLst>
      <p:ext uri="{BB962C8B-B14F-4D97-AF65-F5344CB8AC3E}">
        <p14:creationId xmlns:p14="http://schemas.microsoft.com/office/powerpoint/2010/main" val="30701165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0567610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72</a:t>
            </a:fld>
            <a:endParaRPr lang="en-IN" dirty="0"/>
          </a:p>
        </p:txBody>
      </p:sp>
    </p:spTree>
    <p:extLst>
      <p:ext uri="{BB962C8B-B14F-4D97-AF65-F5344CB8AC3E}">
        <p14:creationId xmlns:p14="http://schemas.microsoft.com/office/powerpoint/2010/main" val="28258876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692452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57574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0973526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0973526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0973526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0973526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0973526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0973526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8747985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87479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73</a:t>
            </a:fld>
            <a:endParaRPr lang="en-IN" dirty="0"/>
          </a:p>
        </p:txBody>
      </p:sp>
    </p:spTree>
    <p:extLst>
      <p:ext uri="{BB962C8B-B14F-4D97-AF65-F5344CB8AC3E}">
        <p14:creationId xmlns:p14="http://schemas.microsoft.com/office/powerpoint/2010/main" val="14099432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8747985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8747985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So for scaling of Scrum, I had mentioned before like two or three times, </a:t>
            </a:r>
            <a:r>
              <a:rPr lang="en-US" sz="1200" kern="1200" dirty="0">
                <a:solidFill>
                  <a:schemeClr val="tx1"/>
                </a:solidFill>
                <a:effectLst/>
                <a:latin typeface="Calibri" pitchFamily="34" charset="0"/>
                <a:ea typeface="+mn-ea"/>
                <a:cs typeface="+mn-cs"/>
              </a:rPr>
              <a:t>when we talk about scaling, we are looking at two elements of scaling -one is Scaling Scrum for Large Projects where there are multiple teams in the same project and the other one would be scaling Scrum for the Enterprise.</a:t>
            </a:r>
            <a:r>
              <a:rPr lang="en-US" dirty="0">
                <a:effectLst/>
              </a:rPr>
              <a:t> We would start with scaling Scrum for large projects. And large project really means you have multiple teams working in that project. </a:t>
            </a:r>
            <a:r>
              <a:rPr lang="en-US" sz="1200" kern="1200" dirty="0">
                <a:solidFill>
                  <a:schemeClr val="tx1"/>
                </a:solidFill>
                <a:effectLst/>
                <a:latin typeface="Calibri" pitchFamily="34" charset="0"/>
                <a:ea typeface="+mn-ea"/>
                <a:cs typeface="+mn-cs"/>
              </a:rPr>
              <a:t>So, whatever we have discussed so far with the fundamental processes remain relevant for large projects too. It's not that just because now you have multiple teams in a project, you need to take a totally different approach. These fundamental processes still remain valid but </a:t>
            </a:r>
            <a:r>
              <a:rPr lang="en-US" dirty="0">
                <a:effectLst/>
              </a:rPr>
              <a:t>there are a few additional things that need to be taken care of when you have multiple teams. It makes projects more complex and more complicated and you have to do more. </a:t>
            </a:r>
            <a:r>
              <a:rPr lang="en-US" sz="1200" kern="1200" dirty="0">
                <a:solidFill>
                  <a:schemeClr val="tx1"/>
                </a:solidFill>
                <a:effectLst/>
                <a:latin typeface="Calibri" pitchFamily="34" charset="0"/>
                <a:ea typeface="+mn-ea"/>
                <a:cs typeface="+mn-cs"/>
              </a:rPr>
              <a:t>You need to talk about scarce resources. You need to talk about synchronization, coordination, and collaboration between the teams. We have identified three processes that would need to be added to what we have discussed so far, for scaling Scrum for large projects.</a:t>
            </a:r>
            <a:r>
              <a:rPr lang="en-US" dirty="0">
                <a:effectLst/>
              </a:rPr>
              <a:t> One is create large project components. You may have some resources you need to share between different teams like a test environment. Or it could be somebody with certain expertise which you would like in each team but is not readily </a:t>
            </a:r>
            <a:r>
              <a:rPr lang="en-US" sz="1200" kern="1200" dirty="0">
                <a:solidFill>
                  <a:schemeClr val="tx1"/>
                </a:solidFill>
                <a:effectLst/>
                <a:latin typeface="Calibri" pitchFamily="34" charset="0"/>
                <a:ea typeface="+mn-ea"/>
                <a:cs typeface="+mn-cs"/>
              </a:rPr>
              <a:t>available in the company. So, the resource would have to be shared among the different teams in the project. </a:t>
            </a:r>
            <a:r>
              <a:rPr lang="en-US" dirty="0">
                <a:effectLst/>
              </a:rPr>
              <a:t>The other element we talk about in this process is about how multiple product owners work together, how they speed up the work dealing with stakeholders; how they speed up the work dealing with the Scrum team. So, these are some of the elements you need to address when you have to work with multiple teams. These are captured in this first process - create large project components. </a:t>
            </a:r>
            <a:r>
              <a:rPr lang="en-US" sz="1200" kern="1200" dirty="0">
                <a:solidFill>
                  <a:schemeClr val="tx1"/>
                </a:solidFill>
                <a:effectLst/>
                <a:latin typeface="Calibri" pitchFamily="34" charset="0"/>
                <a:ea typeface="+mn-ea"/>
                <a:cs typeface="+mn-cs"/>
              </a:rPr>
              <a:t>The next process here is conduct and coordinate sprints. Here we will be dealing with the execution of the sprint. </a:t>
            </a:r>
            <a:r>
              <a:rPr lang="en-US" dirty="0">
                <a:effectLst/>
              </a:rPr>
              <a:t>So, it's like something that you do in the implement phase. In addition, since there are multiple teams and multiple sprints, you have to make sure you have coordination and synchronization between the different Scrum teams. You can see Scrum of Scrums meetings as a tool here. We had mentioned a while ago during this session that it is a meeting where representatives of each team get together and talk. That's when the different product owners have to work </a:t>
            </a:r>
            <a:r>
              <a:rPr lang="en-US" sz="1200" kern="1200" dirty="0">
                <a:solidFill>
                  <a:schemeClr val="tx1"/>
                </a:solidFill>
                <a:effectLst/>
                <a:latin typeface="Calibri" pitchFamily="34" charset="0"/>
                <a:ea typeface="+mn-ea"/>
                <a:cs typeface="+mn-cs"/>
              </a:rPr>
              <a:t>together. So, you take additional steps to make sure nobody does something that kind of screws up the other teams. Last but not the least, we have prepare large project release process. So, if you have a large project, then some activities can be really time consuming and really expensive. So you may take a decision that for your project, you would not undertake certain activities every Sprint in a large projects, what you might normally do for a regular project. To use an example, let's say performance testing. You will not do a full set of performance testing because it is expensive and time consuming. Maybe you pick a </a:t>
            </a:r>
            <a:r>
              <a:rPr lang="en-US" dirty="0">
                <a:effectLst/>
              </a:rPr>
              <a:t>reasonable subset which you do in every sprint. When you get closer to a release, then you do a full set.</a:t>
            </a:r>
            <a:r>
              <a:rPr lang="en-US" sz="1200" kern="1200" dirty="0">
                <a:solidFill>
                  <a:schemeClr val="tx1"/>
                </a:solidFill>
                <a:effectLst/>
                <a:latin typeface="Calibri" pitchFamily="34" charset="0"/>
                <a:ea typeface="+mn-ea"/>
                <a:cs typeface="+mn-cs"/>
              </a:rPr>
              <a:t> Again, we won't go into any details here. You can find more details in chapter 13 in the SBOK Guide. </a:t>
            </a:r>
            <a:endParaRPr lang="en-IN" dirty="0"/>
          </a:p>
        </p:txBody>
      </p:sp>
    </p:spTree>
    <p:extLst>
      <p:ext uri="{BB962C8B-B14F-4D97-AF65-F5344CB8AC3E}">
        <p14:creationId xmlns:p14="http://schemas.microsoft.com/office/powerpoint/2010/main" val="367731680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825839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IN" dirty="0"/>
          </a:p>
        </p:txBody>
      </p:sp>
    </p:spTree>
    <p:extLst>
      <p:ext uri="{BB962C8B-B14F-4D97-AF65-F5344CB8AC3E}">
        <p14:creationId xmlns:p14="http://schemas.microsoft.com/office/powerpoint/2010/main" val="2651589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74</a:t>
            </a:fld>
            <a:endParaRPr lang="en-IN" dirty="0"/>
          </a:p>
        </p:txBody>
      </p:sp>
    </p:spTree>
    <p:extLst>
      <p:ext uri="{BB962C8B-B14F-4D97-AF65-F5344CB8AC3E}">
        <p14:creationId xmlns:p14="http://schemas.microsoft.com/office/powerpoint/2010/main" val="4964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75</a:t>
            </a:fld>
            <a:endParaRPr lang="en-IN" dirty="0"/>
          </a:p>
        </p:txBody>
      </p:sp>
    </p:spTree>
    <p:extLst>
      <p:ext uri="{BB962C8B-B14F-4D97-AF65-F5344CB8AC3E}">
        <p14:creationId xmlns:p14="http://schemas.microsoft.com/office/powerpoint/2010/main" val="3755452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14633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16915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IN" dirty="0"/>
          </a:p>
        </p:txBody>
      </p:sp>
    </p:spTree>
    <p:extLst>
      <p:ext uri="{BB962C8B-B14F-4D97-AF65-F5344CB8AC3E}">
        <p14:creationId xmlns:p14="http://schemas.microsoft.com/office/powerpoint/2010/main" val="396251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348279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146335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BD9CDB-116B-4362-8D8E-F209C4C49BF0}" type="slidenum">
              <a:rPr lang="en-IN" smtClean="0"/>
              <a:t>243</a:t>
            </a:fld>
            <a:endParaRPr lang="en-IN" dirty="0"/>
          </a:p>
        </p:txBody>
      </p:sp>
    </p:spTree>
    <p:extLst>
      <p:ext uri="{BB962C8B-B14F-4D97-AF65-F5344CB8AC3E}">
        <p14:creationId xmlns:p14="http://schemas.microsoft.com/office/powerpoint/2010/main" val="427609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549508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549508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549508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54950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113477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113477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113477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113477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348279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61068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61068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61068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61068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6106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61068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992852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992852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935113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052998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190502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8975786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905096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a:prstGeom prst="rect">
            <a:avLst/>
          </a:prstGeom>
          <a:noFill/>
          <a:ln w="12700">
            <a:solidFill>
              <a:prstClr val="black"/>
            </a:solidFill>
          </a:ln>
        </p:spPr>
      </p:sp>
      <p:sp>
        <p:nvSpPr>
          <p:cNvPr id="3" name="Notes Placeholder 2"/>
          <p:cNvSpPr>
            <a:spLocks noGrp="1"/>
          </p:cNvSpPr>
          <p:nvPr>
            <p:ph type="body" idx="1"/>
          </p:nvPr>
        </p:nvSpPr>
        <p:spPr>
          <a:xfrm>
            <a:off x="731520" y="4620577"/>
            <a:ext cx="5852160" cy="3780473"/>
          </a:xfrm>
          <a:prstGeom prst="rect">
            <a:avLst/>
          </a:prstGeom>
        </p:spPr>
        <p:txBody>
          <a:bodyPr/>
          <a:lstStyle/>
          <a:p>
            <a:endParaRPr lang="en-US" dirty="0"/>
          </a:p>
        </p:txBody>
      </p:sp>
    </p:spTree>
    <p:extLst>
      <p:ext uri="{BB962C8B-B14F-4D97-AF65-F5344CB8AC3E}">
        <p14:creationId xmlns:p14="http://schemas.microsoft.com/office/powerpoint/2010/main" val="158855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7271023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29323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3407509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7052346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858059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5918067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5918067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582074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7410180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136458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41130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4120919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3290232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3290232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329023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3290232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3290232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3290232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23290232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40234211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300" dirty="0"/>
          </a:p>
        </p:txBody>
      </p:sp>
    </p:spTree>
    <p:extLst>
      <p:ext uri="{BB962C8B-B14F-4D97-AF65-F5344CB8AC3E}">
        <p14:creationId xmlns:p14="http://schemas.microsoft.com/office/powerpoint/2010/main" val="3587000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8741"/>
          <a:stretch/>
        </p:blipFill>
        <p:spPr bwMode="auto">
          <a:xfrm>
            <a:off x="4765" y="2660073"/>
            <a:ext cx="9132887" cy="420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2400" y="228600"/>
            <a:ext cx="17526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7"/>
          <p:cNvSpPr>
            <a:spLocks noChangeArrowheads="1"/>
          </p:cNvSpPr>
          <p:nvPr userDrawn="1"/>
        </p:nvSpPr>
        <p:spPr bwMode="auto">
          <a:xfrm>
            <a:off x="3560344" y="6428602"/>
            <a:ext cx="20233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IN" sz="1000" dirty="0">
                <a:solidFill>
                  <a:srgbClr val="FFFFFF"/>
                </a:solidFill>
                <a:latin typeface="Calibri" panose="020F0502020204030204" pitchFamily="34" charset="0"/>
                <a:cs typeface="Calibri" panose="020F0502020204030204" pitchFamily="34" charset="0"/>
              </a:rPr>
              <a:t>© VMEdu.com. All rights reserved</a:t>
            </a:r>
          </a:p>
        </p:txBody>
      </p:sp>
    </p:spTree>
    <p:extLst>
      <p:ext uri="{BB962C8B-B14F-4D97-AF65-F5344CB8AC3E}">
        <p14:creationId xmlns:p14="http://schemas.microsoft.com/office/powerpoint/2010/main" val="10871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175" y="314325"/>
            <a:ext cx="990600" cy="711711"/>
          </a:xfrm>
          <a:prstGeom prst="rect">
            <a:avLst/>
          </a:prstGeom>
        </p:spPr>
      </p:pic>
      <p:sp>
        <p:nvSpPr>
          <p:cNvPr id="5" name="Rectangle 7"/>
          <p:cNvSpPr>
            <a:spLocks noChangeArrowheads="1"/>
          </p:cNvSpPr>
          <p:nvPr userDrawn="1"/>
        </p:nvSpPr>
        <p:spPr bwMode="auto">
          <a:xfrm>
            <a:off x="3468974" y="6611939"/>
            <a:ext cx="22060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IN" sz="1100" b="0" dirty="0">
                <a:solidFill>
                  <a:srgbClr val="FFFFFF"/>
                </a:solidFill>
                <a:latin typeface="Calibri" panose="020F0502020204030204" pitchFamily="34" charset="0"/>
                <a:cs typeface="Calibri" panose="020F0502020204030204" pitchFamily="34" charset="0"/>
              </a:rPr>
              <a:t>© VMEdu.com. All rights reserved</a:t>
            </a:r>
          </a:p>
        </p:txBody>
      </p:sp>
      <p:sp>
        <p:nvSpPr>
          <p:cNvPr id="6" name="Rectangle 6"/>
          <p:cNvSpPr txBox="1">
            <a:spLocks noChangeArrowheads="1"/>
          </p:cNvSpPr>
          <p:nvPr userDrawn="1"/>
        </p:nvSpPr>
        <p:spPr bwMode="auto">
          <a:xfrm>
            <a:off x="6019800" y="6553200"/>
            <a:ext cx="2133600" cy="228600"/>
          </a:xfrm>
          <a:prstGeom prst="rect">
            <a:avLst/>
          </a:prstGeom>
          <a:noFill/>
          <a:ln w="9525">
            <a:noFill/>
            <a:miter lim="800000"/>
            <a:headEnd/>
            <a:tailEnd/>
          </a:ln>
          <a:effectLst/>
        </p:spPr>
        <p:txBody>
          <a:bodyPr/>
          <a:lstStyle>
            <a:defPPr>
              <a:defRPr lang="en-US"/>
            </a:defPPr>
            <a:lvl1pPr algn="r" rtl="0" eaLnBrk="0" fontAlgn="base" hangingPunct="0">
              <a:spcBef>
                <a:spcPct val="0"/>
              </a:spcBef>
              <a:spcAft>
                <a:spcPct val="0"/>
              </a:spcAft>
              <a:defRPr sz="10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2E0578A0-A967-4B31-A7ED-8D40A4D9BC1F}" type="slidenum">
              <a:rPr lang="en-US" smtClean="0">
                <a:latin typeface="Calibri" panose="020F0502020204030204" pitchFamily="34" charset="0"/>
              </a:rPr>
              <a:pPr>
                <a:defRPr/>
              </a:pPr>
              <a:t>‹#›</a:t>
            </a:fld>
            <a:endParaRPr lang="en-US" dirty="0">
              <a:latin typeface="Calibri" panose="020F0502020204030204" pitchFamily="34" charset="0"/>
            </a:endParaRPr>
          </a:p>
        </p:txBody>
      </p:sp>
      <p:sp>
        <p:nvSpPr>
          <p:cNvPr id="7" name="Content Placeholder 2"/>
          <p:cNvSpPr>
            <a:spLocks noGrp="1"/>
          </p:cNvSpPr>
          <p:nvPr>
            <p:ph idx="1"/>
          </p:nvPr>
        </p:nvSpPr>
        <p:spPr>
          <a:xfrm>
            <a:off x="914400" y="1371600"/>
            <a:ext cx="7848600" cy="4876800"/>
          </a:xfrm>
          <a:prstGeom prst="rect">
            <a:avLst/>
          </a:prstGeom>
        </p:spPr>
        <p:txBody>
          <a:bodyPr/>
          <a:lstStyle>
            <a:lvl1pPr marL="273050" indent="-273050">
              <a:lnSpc>
                <a:spcPct val="100000"/>
              </a:lnSpc>
              <a:buSzPct val="100000"/>
              <a:buFont typeface="Verdana" pitchFamily="34" charset="0"/>
              <a:buChar char="•"/>
              <a:defRPr sz="1600">
                <a:latin typeface="Calibri" panose="020F0502020204030204" pitchFamily="34" charset="0"/>
                <a:cs typeface="Calibri" panose="020F0502020204030204" pitchFamily="34" charset="0"/>
              </a:defRPr>
            </a:lvl1pPr>
            <a:lvl2pPr marL="534988" indent="-261938">
              <a:lnSpc>
                <a:spcPct val="100000"/>
              </a:lnSpc>
              <a:buFont typeface="Verdana" pitchFamily="34" charset="0"/>
              <a:buChar char="◦"/>
              <a:defRPr sz="1600">
                <a:latin typeface="Calibri" panose="020F0502020204030204" pitchFamily="34" charset="0"/>
                <a:cs typeface="Calibri" panose="020F0502020204030204" pitchFamily="34" charset="0"/>
              </a:defRPr>
            </a:lvl2pPr>
            <a:lvl3pPr marL="808038" indent="-273050">
              <a:lnSpc>
                <a:spcPct val="100000"/>
              </a:lnSpc>
              <a:defRPr sz="1600">
                <a:latin typeface="Calibri" panose="020F0502020204030204" pitchFamily="34" charset="0"/>
                <a:cs typeface="Calibri" panose="020F0502020204030204" pitchFamily="34" charset="0"/>
              </a:defRPr>
            </a:lvl3pPr>
            <a:lvl4pPr>
              <a:lnSpc>
                <a:spcPct val="100000"/>
              </a:lnSpc>
              <a:defRPr sz="1600">
                <a:latin typeface="Arial" pitchFamily="34" charset="0"/>
                <a:cs typeface="Arial" pitchFamily="34" charset="0"/>
              </a:defRPr>
            </a:lvl4pPr>
            <a:lvl5pPr>
              <a:lnSpc>
                <a:spcPct val="100000"/>
              </a:lnSpc>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990600" y="304800"/>
            <a:ext cx="7391400" cy="715963"/>
          </a:xfrm>
          <a:prstGeom prst="rect">
            <a:avLst/>
          </a:prstGeom>
        </p:spPr>
        <p:txBody>
          <a:bodyPr/>
          <a:lstStyle>
            <a:lvl1pPr algn="ctr">
              <a:lnSpc>
                <a:spcPct val="100000"/>
              </a:lnSpc>
              <a:defRPr sz="2800">
                <a:solidFill>
                  <a:srgbClr val="0050AD"/>
                </a:solidFill>
                <a:latin typeface="Calibri" panose="020F0502020204030204" pitchFamily="34" charset="0"/>
                <a:cs typeface="Calibri" panose="020F0502020204030204" pitchFamily="34" charset="0"/>
              </a:defRPr>
            </a:lvl1pPr>
          </a:lstStyle>
          <a:p>
            <a:r>
              <a:rPr lang="en-US" dirty="0"/>
              <a:t>Click to edit Master title style</a:t>
            </a:r>
            <a:endParaRPr lang="en-IN" dirty="0"/>
          </a:p>
        </p:txBody>
      </p:sp>
      <p:sp>
        <p:nvSpPr>
          <p:cNvPr id="11" name="Rectangle 6"/>
          <p:cNvSpPr>
            <a:spLocks noGrp="1" noChangeArrowheads="1"/>
          </p:cNvSpPr>
          <p:nvPr>
            <p:ph type="sldNum" sz="quarter" idx="12"/>
          </p:nvPr>
        </p:nvSpPr>
        <p:spPr/>
        <p:txBody>
          <a:bodyPr/>
          <a:lstStyle>
            <a:lvl1pPr>
              <a:defRPr b="0">
                <a:latin typeface="Calibri" panose="020F0502020204030204" pitchFamily="34" charset="0"/>
                <a:cs typeface="Calibri" panose="020F0502020204030204" pitchFamily="34" charset="0"/>
              </a:defRPr>
            </a:lvl1pPr>
          </a:lstStyle>
          <a:p>
            <a:pPr>
              <a:defRPr/>
            </a:pPr>
            <a:fld id="{AC73F1D3-B4B8-4AEF-90B2-F6B713CA2A81}" type="slidenum">
              <a:rPr lang="en-US" smtClean="0"/>
              <a:pPr>
                <a:defRPr/>
              </a:pPr>
              <a:t>‹#›</a:t>
            </a:fld>
            <a:endParaRPr lang="en-US" dirty="0"/>
          </a:p>
        </p:txBody>
      </p:sp>
      <p:sp>
        <p:nvSpPr>
          <p:cNvPr id="3" name="Rectangle 2"/>
          <p:cNvSpPr/>
          <p:nvPr userDrawn="1"/>
        </p:nvSpPr>
        <p:spPr>
          <a:xfrm>
            <a:off x="0" y="6324600"/>
            <a:ext cx="9144000" cy="228600"/>
          </a:xfrm>
          <a:prstGeom prst="rect">
            <a:avLst/>
          </a:prstGeom>
          <a:solidFill>
            <a:srgbClr val="0054AF"/>
          </a:solidFill>
          <a:ln w="3175">
            <a:solidFill>
              <a:srgbClr val="005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96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3" name="Footer Placeholder 2"/>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7CBCC52C-CE0E-4A77-AE88-E639344518EB}" type="slidenum">
              <a:rPr lang="en-US" smtClean="0"/>
              <a:t>‹#›</a:t>
            </a:fld>
            <a:endParaRPr lang="en-US" dirty="0"/>
          </a:p>
        </p:txBody>
      </p:sp>
      <p:sp>
        <p:nvSpPr>
          <p:cNvPr id="5" name="Title Placeholder 7"/>
          <p:cNvSpPr>
            <a:spLocks noGrp="1"/>
          </p:cNvSpPr>
          <p:nvPr>
            <p:ph type="title"/>
          </p:nvPr>
        </p:nvSpPr>
        <p:spPr bwMode="auto">
          <a:xfrm>
            <a:off x="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rgbClr val="0050AD"/>
                </a:solidFill>
              </a:defRPr>
            </a:lvl1pPr>
          </a:lstStyle>
          <a:p>
            <a:pPr lvl="0"/>
            <a:r>
              <a:rPr lang="en-US" dirty="0"/>
              <a:t>Click to edit Master title style</a:t>
            </a:r>
          </a:p>
        </p:txBody>
      </p:sp>
    </p:spTree>
    <p:extLst>
      <p:ext uri="{BB962C8B-B14F-4D97-AF65-F5344CB8AC3E}">
        <p14:creationId xmlns:p14="http://schemas.microsoft.com/office/powerpoint/2010/main" val="352767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000">
                <a:solidFill>
                  <a:srgbClr val="0050AD"/>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00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 name="Footer Placeholder 4"/>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7CBCC52C-CE0E-4A77-AE88-E639344518EB}" type="slidenum">
              <a:rPr lang="en-US" smtClean="0"/>
              <a:t>‹#›</a:t>
            </a:fld>
            <a:endParaRPr lang="en-US" dirty="0"/>
          </a:p>
        </p:txBody>
      </p:sp>
    </p:spTree>
    <p:extLst>
      <p:ext uri="{BB962C8B-B14F-4D97-AF65-F5344CB8AC3E}">
        <p14:creationId xmlns:p14="http://schemas.microsoft.com/office/powerpoint/2010/main" val="236182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0AD"/>
                </a:solidFill>
              </a:defRPr>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 name="Footer Placeholder 4"/>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7CBCC52C-CE0E-4A77-AE88-E639344518EB}" type="slidenum">
              <a:rPr lang="en-US" smtClean="0"/>
              <a:t>‹#›</a:t>
            </a:fld>
            <a:endParaRPr lang="en-US" dirty="0"/>
          </a:p>
        </p:txBody>
      </p:sp>
    </p:spTree>
    <p:extLst>
      <p:ext uri="{BB962C8B-B14F-4D97-AF65-F5344CB8AC3E}">
        <p14:creationId xmlns:p14="http://schemas.microsoft.com/office/powerpoint/2010/main" val="324295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4" name="Footer Placeholder 3"/>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489C532-19C3-49CA-A4A2-9AFC45CA14B9}" type="slidenum">
              <a:rPr lang="en-US" smtClean="0"/>
              <a:pPr/>
              <a:t>‹#›</a:t>
            </a:fld>
            <a:endParaRPr lang="en-US"/>
          </a:p>
        </p:txBody>
      </p:sp>
    </p:spTree>
    <p:extLst>
      <p:ext uri="{BB962C8B-B14F-4D97-AF65-F5344CB8AC3E}">
        <p14:creationId xmlns:p14="http://schemas.microsoft.com/office/powerpoint/2010/main" val="3735134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PM Study white 2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7" name="Rectangle 5"/>
          <p:cNvSpPr>
            <a:spLocks noGrp="1" noChangeArrowheads="1"/>
          </p:cNvSpPr>
          <p:nvPr>
            <p:ph type="ftr" sz="quarter" idx="3"/>
          </p:nvPr>
        </p:nvSpPr>
        <p:spPr bwMode="auto">
          <a:xfrm>
            <a:off x="3124200" y="6629400"/>
            <a:ext cx="2819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a:solidFill>
                  <a:schemeClr val="bg1"/>
                </a:solidFill>
                <a:latin typeface="Calibri" panose="020F0502020204030204" pitchFamily="34" charset="0"/>
                <a:cs typeface="+mn-cs"/>
              </a:defRPr>
            </a:lvl1pPr>
          </a:lstStyle>
          <a:p>
            <a:pPr>
              <a:defRPr/>
            </a:pPr>
            <a:r>
              <a:rPr lang="en-US"/>
              <a:t>© VMEdu.com. All rights reserved</a:t>
            </a:r>
            <a:endParaRPr lang="en-US" dirty="0"/>
          </a:p>
        </p:txBody>
      </p:sp>
      <p:sp>
        <p:nvSpPr>
          <p:cNvPr id="59398" name="Rectangle 6"/>
          <p:cNvSpPr>
            <a:spLocks noGrp="1" noChangeArrowheads="1"/>
          </p:cNvSpPr>
          <p:nvPr>
            <p:ph type="sldNum" sz="quarter" idx="4"/>
          </p:nvPr>
        </p:nvSpPr>
        <p:spPr bwMode="auto">
          <a:xfrm>
            <a:off x="6019800" y="6553200"/>
            <a:ext cx="2133600" cy="4270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chemeClr val="bg1"/>
                </a:solidFill>
                <a:latin typeface="Calibri" panose="020F0502020204030204" pitchFamily="34" charset="0"/>
                <a:cs typeface="+mn-cs"/>
              </a:defRPr>
            </a:lvl1pPr>
          </a:lstStyle>
          <a:p>
            <a:pPr>
              <a:defRPr/>
            </a:pPr>
            <a:fld id="{D9FB7AC3-767A-44C0-83B6-C4C77C203C7C}" type="slidenum">
              <a:rPr lang="en-US" smtClean="0"/>
              <a:pPr>
                <a:defRPr/>
              </a:pPr>
              <a:t>‹#›</a:t>
            </a:fld>
            <a:endParaRPr lang="en-US" dirty="0"/>
          </a:p>
        </p:txBody>
      </p:sp>
      <p:sp>
        <p:nvSpPr>
          <p:cNvPr id="1030" name="Title Placeholder 7"/>
          <p:cNvSpPr>
            <a:spLocks noGrp="1"/>
          </p:cNvSpPr>
          <p:nvPr>
            <p:ph type="title"/>
          </p:nvPr>
        </p:nvSpPr>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5292" r:id="rId1"/>
    <p:sldLayoutId id="2147485290" r:id="rId2"/>
    <p:sldLayoutId id="2147485293" r:id="rId3"/>
    <p:sldLayoutId id="2147485294" r:id="rId4"/>
    <p:sldLayoutId id="2147485295" r:id="rId5"/>
    <p:sldLayoutId id="2147485296" r:id="rId6"/>
  </p:sldLayoutIdLst>
  <p:hf hdr="0" dt="0"/>
  <p:txStyles>
    <p:titleStyle>
      <a:lvl1pPr algn="ctr" rtl="0" eaLnBrk="0" fontAlgn="base" hangingPunct="0">
        <a:spcBef>
          <a:spcPct val="0"/>
        </a:spcBef>
        <a:spcAft>
          <a:spcPct val="0"/>
        </a:spcAft>
        <a:defRPr sz="2800" b="1">
          <a:solidFill>
            <a:srgbClr val="0050AD"/>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0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3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35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35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3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8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8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4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hyperlink" Target="https://www.scrumstudy.com/video/semiar-Agile-Manifesto" TargetMode="External"/><Relationship Id="rId1" Type="http://schemas.openxmlformats.org/officeDocument/2006/relationships/slideLayout" Target="../slideLayouts/slideLayout3.xml"/></Relationships>
</file>

<file path=ppt/slides/_rels/slide479.xml.rels><?xml version="1.0" encoding="UTF-8" standalone="yes"?>
<Relationships xmlns="http://schemas.openxmlformats.org/package/2006/relationships"><Relationship Id="rId2" Type="http://schemas.openxmlformats.org/officeDocument/2006/relationships/hyperlink" Target="https://www.scrumstudy.com/video/seminar-en-why-use-scrum"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0.xml.rels><?xml version="1.0" encoding="UTF-8" standalone="yes"?>
<Relationships xmlns="http://schemas.openxmlformats.org/package/2006/relationships"><Relationship Id="rId2" Type="http://schemas.openxmlformats.org/officeDocument/2006/relationships/hyperlink" Target="https://www.scrumstudy.com/video/seminar-en-Framework-of-the-SBOK-Guide" TargetMode="Externa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hyperlink" Target="https://www.scrumstudy.com/video/seminar-en-Roles-Guide-and-Empirical-Process-Control" TargetMode="External"/><Relationship Id="rId1" Type="http://schemas.openxmlformats.org/officeDocument/2006/relationships/slideLayout" Target="../slideLayouts/slideLayout3.xml"/></Relationships>
</file>

<file path=ppt/slides/_rels/slide482.xml.rels><?xml version="1.0" encoding="UTF-8" standalone="yes"?>
<Relationships xmlns="http://schemas.openxmlformats.org/package/2006/relationships"><Relationship Id="rId2" Type="http://schemas.openxmlformats.org/officeDocument/2006/relationships/hyperlink" Target="https://www.scrumstudy.com/video/seminar-en-Self-organization" TargetMode="External"/><Relationship Id="rId1" Type="http://schemas.openxmlformats.org/officeDocument/2006/relationships/slideLayout" Target="../slideLayouts/slideLayout5.xml"/></Relationships>
</file>

<file path=ppt/slides/_rels/slide483.xml.rels><?xml version="1.0" encoding="UTF-8" standalone="yes"?>
<Relationships xmlns="http://schemas.openxmlformats.org/package/2006/relationships"><Relationship Id="rId2" Type="http://schemas.openxmlformats.org/officeDocument/2006/relationships/hyperlink" Target="https://www.scrumstudy.com/video/seminar-en-Collaboration" TargetMode="External"/><Relationship Id="rId1" Type="http://schemas.openxmlformats.org/officeDocument/2006/relationships/slideLayout" Target="../slideLayouts/slideLayout5.xml"/></Relationships>
</file>

<file path=ppt/slides/_rels/slide484.xml.rels><?xml version="1.0" encoding="UTF-8" standalone="yes"?>
<Relationships xmlns="http://schemas.openxmlformats.org/package/2006/relationships"><Relationship Id="rId2" Type="http://schemas.openxmlformats.org/officeDocument/2006/relationships/hyperlink" Target="https://www.scrumstudy.com/video/seminar-en-Value-based-Prioritization" TargetMode="External"/><Relationship Id="rId1" Type="http://schemas.openxmlformats.org/officeDocument/2006/relationships/slideLayout" Target="../slideLayouts/slideLayout5.xml"/></Relationships>
</file>

<file path=ppt/slides/_rels/slide485.xml.rels><?xml version="1.0" encoding="UTF-8" standalone="yes"?>
<Relationships xmlns="http://schemas.openxmlformats.org/package/2006/relationships"><Relationship Id="rId2" Type="http://schemas.openxmlformats.org/officeDocument/2006/relationships/hyperlink" Target="https://www.scrumstudy.com/video/seminar-en-Time-boxing" TargetMode="External"/><Relationship Id="rId1" Type="http://schemas.openxmlformats.org/officeDocument/2006/relationships/slideLayout" Target="../slideLayouts/slideLayout3.xml"/></Relationships>
</file>

<file path=ppt/slides/_rels/slide486.xml.rels><?xml version="1.0" encoding="UTF-8" standalone="yes"?>
<Relationships xmlns="http://schemas.openxmlformats.org/package/2006/relationships"><Relationship Id="rId2" Type="http://schemas.openxmlformats.org/officeDocument/2006/relationships/hyperlink" Target="https://www.scrumstudy.com/video/seminar-en-Iterative-Development" TargetMode="External"/><Relationship Id="rId1" Type="http://schemas.openxmlformats.org/officeDocument/2006/relationships/slideLayout" Target="../slideLayouts/slideLayout3.xml"/></Relationships>
</file>

<file path=ppt/slides/_rels/slide487.xml.rels><?xml version="1.0" encoding="UTF-8" standalone="yes"?>
<Relationships xmlns="http://schemas.openxmlformats.org/package/2006/relationships"><Relationship Id="rId2" Type="http://schemas.openxmlformats.org/officeDocument/2006/relationships/hyperlink" Target="https://www.scrumstudy.com/video/seminar-en-Scrum-project-roles" TargetMode="External"/><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hyperlink" Target="https://www.scrumstudy.com/video/seminar-en-introduction-to-business-justification" TargetMode="External"/><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hyperlink" Target="https://www.scrumstudy.com/video/semiar-Virtual-Class-VMFoods-Case-Study"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0.xml.rels><?xml version="1.0" encoding="UTF-8" standalone="yes"?>
<Relationships xmlns="http://schemas.openxmlformats.org/package/2006/relationships"><Relationship Id="rId2" Type="http://schemas.openxmlformats.org/officeDocument/2006/relationships/hyperlink" Target="https://www.scrumstudy.com/video/seminar-en-Initiate-Introduction" TargetMode="External"/><Relationship Id="rId1" Type="http://schemas.openxmlformats.org/officeDocument/2006/relationships/slideLayout" Target="../slideLayouts/slideLayout4.xml"/></Relationships>
</file>

<file path=ppt/slides/_rels/slide491.xml.rels><?xml version="1.0" encoding="UTF-8" standalone="yes"?>
<Relationships xmlns="http://schemas.openxmlformats.org/package/2006/relationships"><Relationship Id="rId2" Type="http://schemas.openxmlformats.org/officeDocument/2006/relationships/hyperlink" Target="https://www.scrumstudy.com/video/seminar-en-scrum-video-estimation-exercise" TargetMode="External"/><Relationship Id="rId1" Type="http://schemas.openxmlformats.org/officeDocument/2006/relationships/slideLayout" Target="../slideLayouts/slideLayout3.xml"/></Relationships>
</file>

<file path=ppt/slides/_rels/slide492.xml.rels><?xml version="1.0" encoding="UTF-8" standalone="yes"?>
<Relationships xmlns="http://schemas.openxmlformats.org/package/2006/relationships"><Relationship Id="rId2" Type="http://schemas.openxmlformats.org/officeDocument/2006/relationships/hyperlink" Target="https://www.scrumstudy.com/video/seminar-en-Plan-and-Estimate-Introduction" TargetMode="External"/><Relationship Id="rId1" Type="http://schemas.openxmlformats.org/officeDocument/2006/relationships/slideLayout" Target="../slideLayouts/slideLayout4.xml"/></Relationships>
</file>

<file path=ppt/slides/_rels/slide493.xml.rels><?xml version="1.0" encoding="UTF-8" standalone="yes"?>
<Relationships xmlns="http://schemas.openxmlformats.org/package/2006/relationships"><Relationship Id="rId3" Type="http://schemas.openxmlformats.org/officeDocument/2006/relationships/hyperlink" Target="http://www.scrumstudy.com/video/seminar-Virtual-Class-Standup-Meeting-Day7" TargetMode="External"/><Relationship Id="rId2" Type="http://schemas.openxmlformats.org/officeDocument/2006/relationships/hyperlink" Target="http://www.scrumstudy.com/video/seminar-Virtual-Class-Standup-Meeting-Day1" TargetMode="External"/><Relationship Id="rId1" Type="http://schemas.openxmlformats.org/officeDocument/2006/relationships/slideLayout" Target="../slideLayouts/slideLayout3.xml"/></Relationships>
</file>

<file path=ppt/slides/_rels/slide494.xml.rels><?xml version="1.0" encoding="UTF-8" standalone="yes"?>
<Relationships xmlns="http://schemas.openxmlformats.org/package/2006/relationships"><Relationship Id="rId2" Type="http://schemas.openxmlformats.org/officeDocument/2006/relationships/hyperlink" Target="http://www.scrumstudy.com/video/seminar-Virtual-Class-Prioritization" TargetMode="External"/><Relationship Id="rId1" Type="http://schemas.openxmlformats.org/officeDocument/2006/relationships/slideLayout" Target="../slideLayouts/slideLayout4.xml"/></Relationships>
</file>

<file path=ppt/slides/_rels/slide495.xml.rels><?xml version="1.0" encoding="UTF-8" standalone="yes"?>
<Relationships xmlns="http://schemas.openxmlformats.org/package/2006/relationships"><Relationship Id="rId2" Type="http://schemas.openxmlformats.org/officeDocument/2006/relationships/hyperlink" Target="https://www.scrumstudy.com/video/seminar-en-Implement-Introduction-and-Create-Deliverables" TargetMode="External"/><Relationship Id="rId1" Type="http://schemas.openxmlformats.org/officeDocument/2006/relationships/slideLayout" Target="../slideLayouts/slideLayout4.xml"/></Relationships>
</file>

<file path=ppt/slides/_rels/slide496.xml.rels><?xml version="1.0" encoding="UTF-8" standalone="yes"?>
<Relationships xmlns="http://schemas.openxmlformats.org/package/2006/relationships"><Relationship Id="rId2" Type="http://schemas.openxmlformats.org/officeDocument/2006/relationships/hyperlink" Target="https://www.scrumstudy.com/video/seminar-en-Review-and-Retrospect-Introduction" TargetMode="External"/><Relationship Id="rId1" Type="http://schemas.openxmlformats.org/officeDocument/2006/relationships/slideLayout" Target="../slideLayouts/slideLayout4.xml"/></Relationships>
</file>

<file path=ppt/slides/_rels/slide497.xml.rels><?xml version="1.0" encoding="UTF-8" standalone="yes"?>
<Relationships xmlns="http://schemas.openxmlformats.org/package/2006/relationships"><Relationship Id="rId2" Type="http://schemas.openxmlformats.org/officeDocument/2006/relationships/hyperlink" Target="https://www.scrumstudy.com/video/seminar-en-Release-Introduction" TargetMode="External"/><Relationship Id="rId1" Type="http://schemas.openxmlformats.org/officeDocument/2006/relationships/slideLayout" Target="../slideLayouts/slideLayout4.xml"/></Relationships>
</file>

<file path=ppt/slides/_rels/slide498.xml.rels><?xml version="1.0" encoding="UTF-8" standalone="yes"?>
<Relationships xmlns="http://schemas.openxmlformats.org/package/2006/relationships"><Relationship Id="rId2" Type="http://schemas.openxmlformats.org/officeDocument/2006/relationships/hyperlink" Target="https://www.scrumstudy.com/video/seminar-en-Introduction-to-Quality" TargetMode="External"/><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2" Type="http://schemas.openxmlformats.org/officeDocument/2006/relationships/hyperlink" Target="https://www.scrumstudy.com/video/seminar-en-Integrating-Chang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00.xml.rels><?xml version="1.0" encoding="UTF-8" standalone="yes"?>
<Relationships xmlns="http://schemas.openxmlformats.org/package/2006/relationships"><Relationship Id="rId2" Type="http://schemas.openxmlformats.org/officeDocument/2006/relationships/hyperlink" Target="https://www.scrumstudy.com/video/seminar-en-Minimizing-Risks-through-Scrum" TargetMode="External"/><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hyperlink" Target="http://www.scrumstudy.com/video/seminar-Virtual-Class-Product-Owner" TargetMode="External"/><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hyperlink" Target="http://www.scrumstudy.com/video/seminar-Virtual-Class-Scrum-Maste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3.wdp"/></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vmedu.com/VMEdu-Images/logo-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846974"/>
            <a:ext cx="1447800" cy="477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480" y="1219200"/>
            <a:ext cx="8763000" cy="5170646"/>
          </a:xfrm>
          <a:prstGeom prst="rect">
            <a:avLst/>
          </a:prstGeom>
          <a:noFill/>
        </p:spPr>
        <p:txBody>
          <a:bodyPr wrap="square" rtlCol="0">
            <a:spAutoFit/>
          </a:bodyPr>
          <a:lstStyle/>
          <a:p>
            <a:pPr algn="ctr"/>
            <a:endParaRPr lang="en-US" sz="2400" b="1" dirty="0">
              <a:solidFill>
                <a:srgbClr val="095AB1"/>
              </a:solidFill>
              <a:latin typeface="Calibri" panose="020F0502020204030204" pitchFamily="34" charset="0"/>
              <a:cs typeface="Calibri" panose="020F0502020204030204" pitchFamily="34" charset="0"/>
            </a:endParaRPr>
          </a:p>
          <a:p>
            <a:pPr algn="ctr"/>
            <a:endParaRPr lang="en-US" sz="2400" b="1" dirty="0">
              <a:solidFill>
                <a:srgbClr val="095AB1"/>
              </a:solidFill>
              <a:latin typeface="Calibri" panose="020F0502020204030204" pitchFamily="34" charset="0"/>
              <a:cs typeface="Calibri" panose="020F0502020204030204" pitchFamily="34" charset="0"/>
            </a:endParaRPr>
          </a:p>
          <a:p>
            <a:pPr algn="ctr"/>
            <a:r>
              <a:rPr lang="en-US" sz="2400" b="1" dirty="0">
                <a:solidFill>
                  <a:srgbClr val="095AB1"/>
                </a:solidFill>
                <a:latin typeface="Calibri" panose="020F0502020204030204" pitchFamily="34" charset="0"/>
                <a:cs typeface="Calibri" panose="020F0502020204030204" pitchFamily="34" charset="0"/>
              </a:rPr>
              <a:t>Virtual Instructor-led Training </a:t>
            </a:r>
          </a:p>
          <a:p>
            <a:pPr algn="ctr"/>
            <a:endParaRPr lang="en-US" sz="2400" b="1" dirty="0">
              <a:solidFill>
                <a:srgbClr val="095AB1"/>
              </a:solidFill>
              <a:latin typeface="Calibri" panose="020F0502020204030204" pitchFamily="34" charset="0"/>
              <a:cs typeface="Calibri" panose="020F0502020204030204" pitchFamily="34" charset="0"/>
            </a:endParaRPr>
          </a:p>
          <a:p>
            <a:pPr algn="ctr"/>
            <a:r>
              <a:rPr lang="en-US" sz="2400" b="1" dirty="0">
                <a:solidFill>
                  <a:srgbClr val="095AB1"/>
                </a:solidFill>
                <a:latin typeface="Calibri" panose="020F0502020204030204" pitchFamily="34" charset="0"/>
                <a:cs typeface="Calibri" panose="020F0502020204030204" pitchFamily="34" charset="0"/>
              </a:rPr>
              <a:t>on </a:t>
            </a:r>
          </a:p>
          <a:p>
            <a:pPr algn="ctr"/>
            <a:endParaRPr lang="en-US" sz="2400" b="1" dirty="0">
              <a:solidFill>
                <a:srgbClr val="095AB1"/>
              </a:solidFill>
              <a:latin typeface="Calibri" panose="020F0502020204030204" pitchFamily="34" charset="0"/>
              <a:cs typeface="Calibri" panose="020F0502020204030204" pitchFamily="34" charset="0"/>
            </a:endParaRPr>
          </a:p>
          <a:p>
            <a:pPr algn="ctr"/>
            <a:r>
              <a:rPr lang="en-US" sz="2400" b="1" dirty="0">
                <a:solidFill>
                  <a:srgbClr val="095AB1"/>
                </a:solidFill>
                <a:latin typeface="Calibri" panose="020F0502020204030204" pitchFamily="34" charset="0"/>
                <a:cs typeface="Calibri" panose="020F0502020204030204" pitchFamily="34" charset="0"/>
              </a:rPr>
              <a:t>Scrum Master Certified (SMC®) Certification</a:t>
            </a:r>
          </a:p>
          <a:p>
            <a:pPr algn="ctr"/>
            <a:endParaRPr lang="en-US" sz="2400" b="1" dirty="0">
              <a:solidFill>
                <a:srgbClr val="095AB1"/>
              </a:solidFill>
              <a:latin typeface="Calibri" panose="020F0502020204030204" pitchFamily="34" charset="0"/>
              <a:cs typeface="Calibri" panose="020F0502020204030204" pitchFamily="34" charset="0"/>
            </a:endParaRPr>
          </a:p>
          <a:p>
            <a:pPr algn="ctr"/>
            <a:endParaRPr lang="en-US" sz="2400" b="1" dirty="0">
              <a:solidFill>
                <a:srgbClr val="095AB1"/>
              </a:solidFill>
              <a:latin typeface="Calibri" panose="020F0502020204030204" pitchFamily="34" charset="0"/>
              <a:cs typeface="Calibri" panose="020F0502020204030204" pitchFamily="34" charset="0"/>
            </a:endParaRPr>
          </a:p>
          <a:p>
            <a:pPr algn="ctr"/>
            <a:endParaRPr lang="en-US" sz="2400" b="1" dirty="0">
              <a:solidFill>
                <a:srgbClr val="095AB1"/>
              </a:solidFill>
              <a:latin typeface="Calibri" panose="020F0502020204030204" pitchFamily="34" charset="0"/>
              <a:cs typeface="Calibri" panose="020F0502020204030204" pitchFamily="34" charset="0"/>
            </a:endParaRPr>
          </a:p>
          <a:p>
            <a:pPr algn="ctr"/>
            <a:r>
              <a:rPr lang="en-US" b="1" dirty="0">
                <a:solidFill>
                  <a:srgbClr val="095AB1"/>
                </a:solidFill>
                <a:latin typeface="Calibri" panose="020F0502020204030204" pitchFamily="34" charset="0"/>
                <a:cs typeface="Calibri" panose="020F0502020204030204" pitchFamily="34" charset="0"/>
              </a:rPr>
              <a:t>Language – English</a:t>
            </a:r>
          </a:p>
          <a:p>
            <a:pPr algn="ctr"/>
            <a:endParaRPr lang="en-US" b="1" dirty="0">
              <a:solidFill>
                <a:srgbClr val="095AB1"/>
              </a:solidFill>
              <a:latin typeface="Calibri" panose="020F0502020204030204" pitchFamily="34" charset="0"/>
              <a:cs typeface="Calibri" panose="020F0502020204030204" pitchFamily="34" charset="0"/>
            </a:endParaRPr>
          </a:p>
          <a:p>
            <a:pPr algn="ctr"/>
            <a:endParaRPr lang="en-US" b="1" dirty="0">
              <a:solidFill>
                <a:srgbClr val="095AB1"/>
              </a:solidFill>
              <a:latin typeface="Calibri" panose="020F0502020204030204" pitchFamily="34" charset="0"/>
              <a:cs typeface="Calibri" panose="020F0502020204030204" pitchFamily="34" charset="0"/>
            </a:endParaRPr>
          </a:p>
          <a:p>
            <a:pPr algn="ctr"/>
            <a:endParaRPr lang="en-US" b="1" dirty="0">
              <a:solidFill>
                <a:srgbClr val="095AB1"/>
              </a:solidFill>
              <a:latin typeface="Calibri" panose="020F0502020204030204" pitchFamily="34" charset="0"/>
              <a:cs typeface="Calibri" panose="020F0502020204030204" pitchFamily="34" charset="0"/>
            </a:endParaRPr>
          </a:p>
          <a:p>
            <a:pPr algn="ctr"/>
            <a:endParaRPr lang="en-US" b="1" dirty="0">
              <a:solidFill>
                <a:srgbClr val="095AB1"/>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533400"/>
            <a:ext cx="3048000" cy="487080"/>
          </a:xfrm>
          <a:prstGeom prst="rect">
            <a:avLst/>
          </a:prstGeom>
        </p:spPr>
      </p:pic>
    </p:spTree>
    <p:extLst>
      <p:ext uri="{BB962C8B-B14F-4D97-AF65-F5344CB8AC3E}">
        <p14:creationId xmlns:p14="http://schemas.microsoft.com/office/powerpoint/2010/main" val="632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1143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362200"/>
            <a:ext cx="3733800" cy="596673"/>
          </a:xfrm>
          <a:prstGeom prst="rect">
            <a:avLst/>
          </a:prstGeom>
        </p:spPr>
      </p:pic>
      <p:sp>
        <p:nvSpPr>
          <p:cNvPr id="2" name="Slide Number Placeholder 1">
            <a:extLst>
              <a:ext uri="{FF2B5EF4-FFF2-40B4-BE49-F238E27FC236}">
                <a16:creationId xmlns:a16="http://schemas.microsoft.com/office/drawing/2014/main" id="{FFB2008E-D097-F924-8B48-4F8C47EF7EEB}"/>
              </a:ext>
            </a:extLst>
          </p:cNvPr>
          <p:cNvSpPr>
            <a:spLocks noGrp="1"/>
          </p:cNvSpPr>
          <p:nvPr>
            <p:ph type="sldNum" sz="quarter" idx="12"/>
          </p:nvPr>
        </p:nvSpPr>
        <p:spPr/>
        <p:txBody>
          <a:bodyPr/>
          <a:lstStyle/>
          <a:p>
            <a:pPr>
              <a:defRPr/>
            </a:pPr>
            <a:fld id="{AC73F1D3-B4B8-4AEF-90B2-F6B713CA2A81}" type="slidenum">
              <a:rPr lang="en-US" smtClean="0"/>
              <a:pPr>
                <a:defRPr/>
              </a:pPr>
              <a:t>10</a:t>
            </a:fld>
            <a:endParaRPr lang="en-US" dirty="0"/>
          </a:p>
        </p:txBody>
      </p:sp>
    </p:spTree>
    <p:extLst>
      <p:ext uri="{BB962C8B-B14F-4D97-AF65-F5344CB8AC3E}">
        <p14:creationId xmlns:p14="http://schemas.microsoft.com/office/powerpoint/2010/main" val="25144486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66700" y="2895600"/>
            <a:ext cx="8610600" cy="533400"/>
          </a:xfrm>
        </p:spPr>
        <p:txBody>
          <a:bodyPr/>
          <a:lstStyle/>
          <a:p>
            <a:r>
              <a:rPr lang="en-US" dirty="0">
                <a:solidFill>
                  <a:srgbClr val="0050AD"/>
                </a:solidFill>
                <a:latin typeface="Calibri" panose="020F0502020204030204" pitchFamily="34" charset="0"/>
              </a:rPr>
              <a:t>Scrum Principles – Self-organization</a:t>
            </a:r>
            <a:endParaRPr lang="en-IN" dirty="0">
              <a:solidFill>
                <a:srgbClr val="0050AD"/>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100</a:t>
            </a:fld>
            <a:endParaRPr lang="en-US" dirty="0"/>
          </a:p>
        </p:txBody>
      </p:sp>
      <p:sp>
        <p:nvSpPr>
          <p:cNvPr id="3" name="Footer Placeholder 2">
            <a:extLst>
              <a:ext uri="{FF2B5EF4-FFF2-40B4-BE49-F238E27FC236}">
                <a16:creationId xmlns:a16="http://schemas.microsoft.com/office/drawing/2014/main" id="{2DEEB2EA-0DA4-B094-0D15-6DC5C628060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4522988"/>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561" y="3505200"/>
            <a:ext cx="7930114" cy="1938992"/>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Scrum believes that employees are self-motivated and seek to accept greater responsibility. So, they deliver much greater value when self-organized.</a:t>
            </a:r>
          </a:p>
          <a:p>
            <a:pPr algn="just"/>
            <a:endParaRPr lang="en-US" sz="2000" dirty="0">
              <a:latin typeface="Calibri" panose="020F0502020204030204" pitchFamily="34" charset="0"/>
              <a:cs typeface="Calibri" panose="020F0502020204030204" pitchFamily="34" charset="0"/>
            </a:endParaRPr>
          </a:p>
          <a:p>
            <a:pPr algn="just"/>
            <a:r>
              <a:rPr lang="en-IN" sz="2000" dirty="0">
                <a:latin typeface="Calibri" panose="020F0502020204030204" pitchFamily="34" charset="0"/>
                <a:cs typeface="Calibri" panose="020F0502020204030204" pitchFamily="34" charset="0"/>
              </a:rPr>
              <a:t>The preferred leadership style in Scrum is “supporting leadership”, which emphasizes achieving results by focusing on the needs of the Scrum Team.</a:t>
            </a:r>
            <a:endParaRPr lang="en-US" sz="2000" dirty="0">
              <a:latin typeface="Calibri" panose="020F0502020204030204" pitchFamily="34" charset="0"/>
              <a:cs typeface="Calibri" panose="020F0502020204030204" pitchFamily="34" charset="0"/>
            </a:endParaRPr>
          </a:p>
        </p:txBody>
      </p:sp>
      <p:grpSp>
        <p:nvGrpSpPr>
          <p:cNvPr id="190" name="Group 189"/>
          <p:cNvGrpSpPr/>
          <p:nvPr/>
        </p:nvGrpSpPr>
        <p:grpSpPr>
          <a:xfrm>
            <a:off x="6033401" y="1140992"/>
            <a:ext cx="2715918" cy="2234270"/>
            <a:chOff x="1582788" y="1373700"/>
            <a:chExt cx="5223551" cy="4689221"/>
          </a:xfrm>
          <a:effectLst>
            <a:outerShdw blurRad="76200" dir="13500000" sy="23000" kx="1200000" algn="br" rotWithShape="0">
              <a:prstClr val="black">
                <a:alpha val="20000"/>
              </a:prstClr>
            </a:outerShdw>
          </a:effectLst>
        </p:grpSpPr>
        <p:grpSp>
          <p:nvGrpSpPr>
            <p:cNvPr id="191" name="Group 190"/>
            <p:cNvGrpSpPr/>
            <p:nvPr/>
          </p:nvGrpSpPr>
          <p:grpSpPr>
            <a:xfrm>
              <a:off x="3521766" y="1855211"/>
              <a:ext cx="1344271" cy="4207710"/>
              <a:chOff x="3521766" y="1855211"/>
              <a:chExt cx="1344271" cy="4207710"/>
            </a:xfrm>
            <a:effectLst/>
          </p:grpSpPr>
          <p:sp>
            <p:nvSpPr>
              <p:cNvPr id="338" name="Moon 337"/>
              <p:cNvSpPr/>
              <p:nvPr/>
            </p:nvSpPr>
            <p:spPr>
              <a:xfrm>
                <a:off x="3857655" y="2194241"/>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39" name="Moon 338"/>
              <p:cNvSpPr/>
              <p:nvPr/>
            </p:nvSpPr>
            <p:spPr>
              <a:xfrm flipH="1">
                <a:off x="4388584" y="2201083"/>
                <a:ext cx="131401" cy="1248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40" name="Rectangle 339"/>
              <p:cNvSpPr/>
              <p:nvPr/>
            </p:nvSpPr>
            <p:spPr>
              <a:xfrm rot="16200000">
                <a:off x="3294776" y="3293423"/>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41" name="Moon 340"/>
              <p:cNvSpPr/>
              <p:nvPr/>
            </p:nvSpPr>
            <p:spPr>
              <a:xfrm rot="13912987">
                <a:off x="4450981" y="5798265"/>
                <a:ext cx="318566" cy="210746"/>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42" name="Moon 341"/>
              <p:cNvSpPr/>
              <p:nvPr/>
            </p:nvSpPr>
            <p:spPr>
              <a:xfrm rot="16508937">
                <a:off x="3775523" y="5467839"/>
                <a:ext cx="265841" cy="207487"/>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43" name="Can 342"/>
              <p:cNvSpPr/>
              <p:nvPr/>
            </p:nvSpPr>
            <p:spPr>
              <a:xfrm rot="318211">
                <a:off x="3853989" y="3481289"/>
                <a:ext cx="328002" cy="2017921"/>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44" name="Oval 343"/>
              <p:cNvSpPr/>
              <p:nvPr/>
            </p:nvSpPr>
            <p:spPr>
              <a:xfrm>
                <a:off x="3894916" y="1855211"/>
                <a:ext cx="582455" cy="5122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45" name="Rectangle 344"/>
              <p:cNvSpPr/>
              <p:nvPr/>
            </p:nvSpPr>
            <p:spPr>
              <a:xfrm rot="5400000">
                <a:off x="4110142" y="2447493"/>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346" name="Teardrop 345"/>
              <p:cNvSpPr/>
              <p:nvPr/>
            </p:nvSpPr>
            <p:spPr>
              <a:xfrm rot="8337726">
                <a:off x="3909334" y="1936032"/>
                <a:ext cx="542657" cy="571520"/>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347" name="Can 346"/>
              <p:cNvSpPr/>
              <p:nvPr/>
            </p:nvSpPr>
            <p:spPr>
              <a:xfrm rot="21250697">
                <a:off x="4257522" y="3427147"/>
                <a:ext cx="325095" cy="241751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48" name="Rectangle 347"/>
              <p:cNvSpPr/>
              <p:nvPr/>
            </p:nvSpPr>
            <p:spPr>
              <a:xfrm rot="4629166">
                <a:off x="4306133" y="2812930"/>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49" name="Rectangle 348"/>
              <p:cNvSpPr/>
              <p:nvPr/>
            </p:nvSpPr>
            <p:spPr>
              <a:xfrm rot="18160931">
                <a:off x="3494742" y="2820851"/>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50" name="Trapezoid 349"/>
              <p:cNvSpPr/>
              <p:nvPr/>
            </p:nvSpPr>
            <p:spPr>
              <a:xfrm rot="10800000">
                <a:off x="3839825" y="2612815"/>
                <a:ext cx="716599" cy="1160010"/>
              </a:xfrm>
              <a:prstGeom prst="trapezoid">
                <a:avLst>
                  <a:gd name="adj" fmla="val 1265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51" name="Rectangle 350"/>
              <p:cNvSpPr/>
              <p:nvPr/>
            </p:nvSpPr>
            <p:spPr>
              <a:xfrm rot="4657636">
                <a:off x="4345651" y="3423012"/>
                <a:ext cx="738483" cy="13657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52" name="Flowchart: Delay 351"/>
              <p:cNvSpPr/>
              <p:nvPr/>
            </p:nvSpPr>
            <p:spPr>
              <a:xfrm rot="16200000" flipH="1">
                <a:off x="4139026" y="1780860"/>
                <a:ext cx="98706" cy="382409"/>
              </a:xfrm>
              <a:prstGeom prst="flowChartDelay">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353" name="Group 352"/>
              <p:cNvGrpSpPr/>
              <p:nvPr/>
            </p:nvGrpSpPr>
            <p:grpSpPr>
              <a:xfrm>
                <a:off x="4006481" y="2178972"/>
                <a:ext cx="114035" cy="52446"/>
                <a:chOff x="5868522" y="2159344"/>
                <a:chExt cx="103653" cy="45719"/>
              </a:xfrm>
            </p:grpSpPr>
            <p:sp>
              <p:nvSpPr>
                <p:cNvPr id="371" name="Oval 370"/>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72" name="Oval 371"/>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354" name="Group 353"/>
              <p:cNvGrpSpPr/>
              <p:nvPr/>
            </p:nvGrpSpPr>
            <p:grpSpPr>
              <a:xfrm>
                <a:off x="4258567" y="2173811"/>
                <a:ext cx="114035" cy="52446"/>
                <a:chOff x="5868522" y="2159344"/>
                <a:chExt cx="103653" cy="45719"/>
              </a:xfrm>
            </p:grpSpPr>
            <p:sp>
              <p:nvSpPr>
                <p:cNvPr id="369" name="Oval 368"/>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70" name="Oval 369"/>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355" name="Moon 354"/>
              <p:cNvSpPr/>
              <p:nvPr/>
            </p:nvSpPr>
            <p:spPr>
              <a:xfrm rot="5400000">
                <a:off x="4036707" y="2054100"/>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56" name="Moon 355"/>
              <p:cNvSpPr/>
              <p:nvPr/>
            </p:nvSpPr>
            <p:spPr>
              <a:xfrm rot="5400000">
                <a:off x="4296352" y="205305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357" name="Group 356"/>
              <p:cNvGrpSpPr/>
              <p:nvPr/>
            </p:nvGrpSpPr>
            <p:grpSpPr>
              <a:xfrm>
                <a:off x="4097742" y="2351067"/>
                <a:ext cx="176807" cy="62540"/>
                <a:chOff x="5598721" y="2332728"/>
                <a:chExt cx="164102" cy="87404"/>
              </a:xfrm>
              <a:solidFill>
                <a:schemeClr val="tx1">
                  <a:lumMod val="50000"/>
                  <a:lumOff val="50000"/>
                </a:schemeClr>
              </a:solidFill>
            </p:grpSpPr>
            <p:sp>
              <p:nvSpPr>
                <p:cNvPr id="367" name="Moon 366"/>
                <p:cNvSpPr/>
                <p:nvPr/>
              </p:nvSpPr>
              <p:spPr>
                <a:xfrm rot="5400000" flipH="1">
                  <a:off x="5657912" y="2315222"/>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68" name="Moon 367"/>
                <p:cNvSpPr/>
                <p:nvPr/>
              </p:nvSpPr>
              <p:spPr>
                <a:xfrm rot="5400000">
                  <a:off x="5657912" y="2273537"/>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358" name="Cloud 357"/>
              <p:cNvSpPr/>
              <p:nvPr/>
            </p:nvSpPr>
            <p:spPr>
              <a:xfrm>
                <a:off x="4697854" y="3779098"/>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59" name="Cloud 358"/>
              <p:cNvSpPr/>
              <p:nvPr/>
            </p:nvSpPr>
            <p:spPr>
              <a:xfrm>
                <a:off x="3529852" y="3624278"/>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60" name="Pentagon 359"/>
              <p:cNvSpPr/>
              <p:nvPr/>
            </p:nvSpPr>
            <p:spPr>
              <a:xfrm rot="5400000">
                <a:off x="3787010" y="2988191"/>
                <a:ext cx="803613" cy="139692"/>
              </a:xfrm>
              <a:prstGeom prst="homePlate">
                <a:avLst/>
              </a:prstGeom>
              <a:solidFill>
                <a:srgbClr val="800000"/>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361" name="Flowchart: Collate 360"/>
              <p:cNvSpPr/>
              <p:nvPr/>
            </p:nvSpPr>
            <p:spPr>
              <a:xfrm rot="5400000">
                <a:off x="4123360" y="2486655"/>
                <a:ext cx="149527" cy="294200"/>
              </a:xfrm>
              <a:prstGeom prst="flowChartCollate">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362" name="Rounded Rectangle 361"/>
              <p:cNvSpPr/>
              <p:nvPr/>
            </p:nvSpPr>
            <p:spPr>
              <a:xfrm rot="1525249">
                <a:off x="3521766" y="3093345"/>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63" name="Rounded Rectangle 362"/>
              <p:cNvSpPr/>
              <p:nvPr/>
            </p:nvSpPr>
            <p:spPr>
              <a:xfrm rot="20353342">
                <a:off x="4557735" y="3124287"/>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364" name="Group 363"/>
              <p:cNvGrpSpPr/>
              <p:nvPr/>
            </p:nvGrpSpPr>
            <p:grpSpPr>
              <a:xfrm>
                <a:off x="4080486" y="2308056"/>
                <a:ext cx="215786" cy="250522"/>
                <a:chOff x="3113166" y="2748388"/>
                <a:chExt cx="215121" cy="288135"/>
              </a:xfrm>
              <a:solidFill>
                <a:schemeClr val="bg1">
                  <a:lumMod val="65000"/>
                </a:schemeClr>
              </a:solidFill>
            </p:grpSpPr>
            <p:sp>
              <p:nvSpPr>
                <p:cNvPr id="365" name="Moon 364"/>
                <p:cNvSpPr/>
                <p:nvPr/>
              </p:nvSpPr>
              <p:spPr>
                <a:xfrm rot="5400000">
                  <a:off x="3162996" y="2698558"/>
                  <a:ext cx="11546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66" name="Moon 365"/>
                <p:cNvSpPr/>
                <p:nvPr/>
              </p:nvSpPr>
              <p:spPr>
                <a:xfrm rot="5400000" flipH="1">
                  <a:off x="3120531" y="2828766"/>
                  <a:ext cx="20039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grpSp>
        <p:grpSp>
          <p:nvGrpSpPr>
            <p:cNvPr id="192" name="Group 191"/>
            <p:cNvGrpSpPr/>
            <p:nvPr/>
          </p:nvGrpSpPr>
          <p:grpSpPr>
            <a:xfrm>
              <a:off x="4627347" y="1408808"/>
              <a:ext cx="1100085" cy="4235201"/>
              <a:chOff x="6355903" y="1746706"/>
              <a:chExt cx="1100085" cy="4235201"/>
            </a:xfrm>
          </p:grpSpPr>
          <p:sp>
            <p:nvSpPr>
              <p:cNvPr id="303" name="Cloud 302"/>
              <p:cNvSpPr/>
              <p:nvPr/>
            </p:nvSpPr>
            <p:spPr>
              <a:xfrm>
                <a:off x="6483250" y="3701706"/>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04" name="Cloud 303"/>
              <p:cNvSpPr/>
              <p:nvPr/>
            </p:nvSpPr>
            <p:spPr>
              <a:xfrm>
                <a:off x="7209562" y="3746077"/>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05" name="Rectangle 304"/>
              <p:cNvSpPr/>
              <p:nvPr/>
            </p:nvSpPr>
            <p:spPr>
              <a:xfrm rot="5645209">
                <a:off x="6971106" y="3370229"/>
                <a:ext cx="738483" cy="13657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06" name="Moon 305"/>
              <p:cNvSpPr/>
              <p:nvPr/>
            </p:nvSpPr>
            <p:spPr>
              <a:xfrm>
                <a:off x="6571554" y="2085736"/>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07" name="Moon 306"/>
              <p:cNvSpPr/>
              <p:nvPr/>
            </p:nvSpPr>
            <p:spPr>
              <a:xfrm flipH="1">
                <a:off x="7102483" y="2092578"/>
                <a:ext cx="131401" cy="1248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08" name="Rectangle 307"/>
              <p:cNvSpPr/>
              <p:nvPr/>
            </p:nvSpPr>
            <p:spPr>
              <a:xfrm rot="15810218">
                <a:off x="6193505" y="3327954"/>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09" name="Moon 308"/>
              <p:cNvSpPr/>
              <p:nvPr/>
            </p:nvSpPr>
            <p:spPr>
              <a:xfrm rot="13912987">
                <a:off x="7164880" y="5689760"/>
                <a:ext cx="318566" cy="210746"/>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0" name="Moon 309"/>
              <p:cNvSpPr/>
              <p:nvPr/>
            </p:nvSpPr>
            <p:spPr>
              <a:xfrm rot="17724062">
                <a:off x="6490252" y="5745243"/>
                <a:ext cx="265841" cy="207487"/>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1" name="Can 310"/>
              <p:cNvSpPr/>
              <p:nvPr/>
            </p:nvSpPr>
            <p:spPr>
              <a:xfrm rot="213602">
                <a:off x="6589975" y="3368994"/>
                <a:ext cx="328002" cy="241938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2" name="Oval 311"/>
              <p:cNvSpPr/>
              <p:nvPr/>
            </p:nvSpPr>
            <p:spPr>
              <a:xfrm>
                <a:off x="6608815" y="1746706"/>
                <a:ext cx="582455" cy="5122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13" name="Rectangle 312"/>
              <p:cNvSpPr/>
              <p:nvPr/>
            </p:nvSpPr>
            <p:spPr>
              <a:xfrm rot="5400000">
                <a:off x="6824041" y="2338988"/>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314" name="Teardrop 313"/>
              <p:cNvSpPr/>
              <p:nvPr/>
            </p:nvSpPr>
            <p:spPr>
              <a:xfrm rot="8337726">
                <a:off x="6623233" y="1827527"/>
                <a:ext cx="542657" cy="571520"/>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315" name="Can 314"/>
              <p:cNvSpPr/>
              <p:nvPr/>
            </p:nvSpPr>
            <p:spPr>
              <a:xfrm rot="21250697">
                <a:off x="6971421" y="3318642"/>
                <a:ext cx="325095" cy="241751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6" name="Rectangle 315"/>
              <p:cNvSpPr/>
              <p:nvPr/>
            </p:nvSpPr>
            <p:spPr>
              <a:xfrm rot="4629166">
                <a:off x="7020032" y="2704425"/>
                <a:ext cx="528154" cy="135090"/>
              </a:xfrm>
              <a:prstGeom prst="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7" name="Rectangle 316"/>
              <p:cNvSpPr/>
              <p:nvPr/>
            </p:nvSpPr>
            <p:spPr>
              <a:xfrm rot="17169412">
                <a:off x="6277146" y="2725885"/>
                <a:ext cx="528154" cy="135090"/>
              </a:xfrm>
              <a:prstGeom prst="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8" name="Trapezoid 317"/>
              <p:cNvSpPr/>
              <p:nvPr/>
            </p:nvSpPr>
            <p:spPr>
              <a:xfrm rot="10800000">
                <a:off x="6553724" y="2504310"/>
                <a:ext cx="716599" cy="1160010"/>
              </a:xfrm>
              <a:prstGeom prst="trapezoid">
                <a:avLst>
                  <a:gd name="adj" fmla="val 12652"/>
                </a:avLst>
              </a:prstGeom>
              <a:solidFill>
                <a:schemeClr val="bg2">
                  <a:lumMod val="75000"/>
                </a:schemeClr>
              </a:solidFill>
              <a:ln>
                <a:solidFill>
                  <a:schemeClr val="bg2">
                    <a:lumMod val="9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9" name="Flowchart: Delay 318"/>
              <p:cNvSpPr/>
              <p:nvPr/>
            </p:nvSpPr>
            <p:spPr>
              <a:xfrm rot="16200000" flipH="1">
                <a:off x="6852925" y="1672355"/>
                <a:ext cx="98706" cy="382409"/>
              </a:xfrm>
              <a:prstGeom prst="flowChartDelay">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320" name="Group 319"/>
              <p:cNvGrpSpPr/>
              <p:nvPr/>
            </p:nvGrpSpPr>
            <p:grpSpPr>
              <a:xfrm>
                <a:off x="6720380" y="2070467"/>
                <a:ext cx="114035" cy="52446"/>
                <a:chOff x="5868522" y="2159344"/>
                <a:chExt cx="103653" cy="45719"/>
              </a:xfrm>
            </p:grpSpPr>
            <p:sp>
              <p:nvSpPr>
                <p:cNvPr id="336" name="Oval 335"/>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37" name="Oval 336"/>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321" name="Group 320"/>
              <p:cNvGrpSpPr/>
              <p:nvPr/>
            </p:nvGrpSpPr>
            <p:grpSpPr>
              <a:xfrm>
                <a:off x="6972466" y="2065306"/>
                <a:ext cx="114035" cy="52446"/>
                <a:chOff x="5868522" y="2159344"/>
                <a:chExt cx="103653" cy="45719"/>
              </a:xfrm>
            </p:grpSpPr>
            <p:sp>
              <p:nvSpPr>
                <p:cNvPr id="334" name="Oval 333"/>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35" name="Oval 334"/>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322" name="Moon 321"/>
              <p:cNvSpPr/>
              <p:nvPr/>
            </p:nvSpPr>
            <p:spPr>
              <a:xfrm rot="5400000">
                <a:off x="6750606" y="194559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23" name="Moon 322"/>
              <p:cNvSpPr/>
              <p:nvPr/>
            </p:nvSpPr>
            <p:spPr>
              <a:xfrm rot="5400000">
                <a:off x="7010251" y="1944546"/>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324" name="Group 323"/>
              <p:cNvGrpSpPr/>
              <p:nvPr/>
            </p:nvGrpSpPr>
            <p:grpSpPr>
              <a:xfrm>
                <a:off x="6811641" y="2242562"/>
                <a:ext cx="176807" cy="62540"/>
                <a:chOff x="5598721" y="2332728"/>
                <a:chExt cx="164102" cy="87404"/>
              </a:xfrm>
              <a:solidFill>
                <a:schemeClr val="tx1">
                  <a:lumMod val="50000"/>
                  <a:lumOff val="50000"/>
                </a:schemeClr>
              </a:solidFill>
            </p:grpSpPr>
            <p:sp>
              <p:nvSpPr>
                <p:cNvPr id="332" name="Moon 331"/>
                <p:cNvSpPr/>
                <p:nvPr/>
              </p:nvSpPr>
              <p:spPr>
                <a:xfrm rot="5400000" flipH="1">
                  <a:off x="5657912" y="2315222"/>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33" name="Moon 332"/>
                <p:cNvSpPr/>
                <p:nvPr/>
              </p:nvSpPr>
              <p:spPr>
                <a:xfrm rot="5400000">
                  <a:off x="5657912" y="2273537"/>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325" name="Pentagon 324"/>
              <p:cNvSpPr/>
              <p:nvPr/>
            </p:nvSpPr>
            <p:spPr>
              <a:xfrm rot="5400000">
                <a:off x="6500909" y="2879686"/>
                <a:ext cx="803613" cy="139692"/>
              </a:xfrm>
              <a:prstGeom prst="homePlate">
                <a:avLst/>
              </a:prstGeom>
              <a:solidFill>
                <a:schemeClr val="tx1">
                  <a:lumMod val="50000"/>
                  <a:lumOff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326" name="Flowchart: Collate 325"/>
              <p:cNvSpPr/>
              <p:nvPr/>
            </p:nvSpPr>
            <p:spPr>
              <a:xfrm rot="5400000">
                <a:off x="6837259" y="2378150"/>
                <a:ext cx="149527" cy="294200"/>
              </a:xfrm>
              <a:prstGeom prst="flowChartCollate">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327" name="Rounded Rectangle 326"/>
              <p:cNvSpPr/>
              <p:nvPr/>
            </p:nvSpPr>
            <p:spPr>
              <a:xfrm rot="1525249">
                <a:off x="6355903" y="3038735"/>
                <a:ext cx="184354" cy="87986"/>
              </a:xfrm>
              <a:prstGeom prst="round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28" name="Rounded Rectangle 327"/>
              <p:cNvSpPr/>
              <p:nvPr/>
            </p:nvSpPr>
            <p:spPr>
              <a:xfrm rot="20353342">
                <a:off x="7271634" y="3015782"/>
                <a:ext cx="184354" cy="87986"/>
              </a:xfrm>
              <a:prstGeom prst="round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329" name="Group 328"/>
              <p:cNvGrpSpPr/>
              <p:nvPr/>
            </p:nvGrpSpPr>
            <p:grpSpPr>
              <a:xfrm>
                <a:off x="6794385" y="2199551"/>
                <a:ext cx="215786" cy="250522"/>
                <a:chOff x="3113166" y="2748388"/>
                <a:chExt cx="215121" cy="288135"/>
              </a:xfrm>
              <a:solidFill>
                <a:schemeClr val="bg1">
                  <a:lumMod val="65000"/>
                </a:schemeClr>
              </a:solidFill>
            </p:grpSpPr>
            <p:sp>
              <p:nvSpPr>
                <p:cNvPr id="330" name="Moon 329"/>
                <p:cNvSpPr/>
                <p:nvPr/>
              </p:nvSpPr>
              <p:spPr>
                <a:xfrm rot="5400000">
                  <a:off x="3162996" y="2698558"/>
                  <a:ext cx="11546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31" name="Moon 330"/>
                <p:cNvSpPr/>
                <p:nvPr/>
              </p:nvSpPr>
              <p:spPr>
                <a:xfrm rot="5400000" flipH="1">
                  <a:off x="3120531" y="2828766"/>
                  <a:ext cx="20039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grpSp>
        <p:grpSp>
          <p:nvGrpSpPr>
            <p:cNvPr id="193" name="Group 192"/>
            <p:cNvGrpSpPr/>
            <p:nvPr/>
          </p:nvGrpSpPr>
          <p:grpSpPr>
            <a:xfrm>
              <a:off x="2686852" y="1373700"/>
              <a:ext cx="1100085" cy="4235201"/>
              <a:chOff x="6355903" y="1746706"/>
              <a:chExt cx="1100085" cy="4235201"/>
            </a:xfrm>
          </p:grpSpPr>
          <p:sp>
            <p:nvSpPr>
              <p:cNvPr id="271" name="Cloud 270"/>
              <p:cNvSpPr/>
              <p:nvPr/>
            </p:nvSpPr>
            <p:spPr>
              <a:xfrm>
                <a:off x="6483250" y="3701706"/>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72" name="Cloud 271"/>
              <p:cNvSpPr/>
              <p:nvPr/>
            </p:nvSpPr>
            <p:spPr>
              <a:xfrm>
                <a:off x="7209562" y="3746077"/>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73" name="Rectangle 272"/>
              <p:cNvSpPr/>
              <p:nvPr/>
            </p:nvSpPr>
            <p:spPr>
              <a:xfrm rot="5645209">
                <a:off x="6971106" y="3370229"/>
                <a:ext cx="738483" cy="13657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74" name="Moon 273"/>
              <p:cNvSpPr/>
              <p:nvPr/>
            </p:nvSpPr>
            <p:spPr>
              <a:xfrm>
                <a:off x="6571554" y="2085736"/>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75" name="Moon 274"/>
              <p:cNvSpPr/>
              <p:nvPr/>
            </p:nvSpPr>
            <p:spPr>
              <a:xfrm flipH="1">
                <a:off x="7102483" y="2092578"/>
                <a:ext cx="131401" cy="1248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76" name="Rectangle 275"/>
              <p:cNvSpPr/>
              <p:nvPr/>
            </p:nvSpPr>
            <p:spPr>
              <a:xfrm rot="15810218">
                <a:off x="6193505" y="3327954"/>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77" name="Moon 276"/>
              <p:cNvSpPr/>
              <p:nvPr/>
            </p:nvSpPr>
            <p:spPr>
              <a:xfrm rot="13912987">
                <a:off x="7164880" y="5689760"/>
                <a:ext cx="318566" cy="210746"/>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78" name="Moon 277"/>
              <p:cNvSpPr/>
              <p:nvPr/>
            </p:nvSpPr>
            <p:spPr>
              <a:xfrm rot="17724062">
                <a:off x="6490252" y="5745243"/>
                <a:ext cx="265841" cy="207487"/>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79" name="Can 278"/>
              <p:cNvSpPr/>
              <p:nvPr/>
            </p:nvSpPr>
            <p:spPr>
              <a:xfrm rot="213602">
                <a:off x="6589975" y="3368994"/>
                <a:ext cx="328002" cy="241938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80" name="Oval 279"/>
              <p:cNvSpPr/>
              <p:nvPr/>
            </p:nvSpPr>
            <p:spPr>
              <a:xfrm>
                <a:off x="6608815" y="1746706"/>
                <a:ext cx="582455" cy="51221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81" name="Rectangle 280"/>
              <p:cNvSpPr/>
              <p:nvPr/>
            </p:nvSpPr>
            <p:spPr>
              <a:xfrm rot="5400000">
                <a:off x="6824041" y="2338988"/>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282" name="Teardrop 281"/>
              <p:cNvSpPr/>
              <p:nvPr/>
            </p:nvSpPr>
            <p:spPr>
              <a:xfrm rot="8337726">
                <a:off x="6623233" y="1827527"/>
                <a:ext cx="542657" cy="571520"/>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283" name="Can 282"/>
              <p:cNvSpPr/>
              <p:nvPr/>
            </p:nvSpPr>
            <p:spPr>
              <a:xfrm rot="21250697">
                <a:off x="6971421" y="3318642"/>
                <a:ext cx="325095" cy="241751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84" name="Rectangle 283"/>
              <p:cNvSpPr/>
              <p:nvPr/>
            </p:nvSpPr>
            <p:spPr>
              <a:xfrm rot="4629166">
                <a:off x="7020032" y="2704425"/>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85" name="Rectangle 284"/>
              <p:cNvSpPr/>
              <p:nvPr/>
            </p:nvSpPr>
            <p:spPr>
              <a:xfrm rot="17169412">
                <a:off x="6277146" y="2725885"/>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86" name="Trapezoid 285"/>
              <p:cNvSpPr/>
              <p:nvPr/>
            </p:nvSpPr>
            <p:spPr>
              <a:xfrm rot="10800000">
                <a:off x="6553724" y="2504310"/>
                <a:ext cx="716599" cy="1160010"/>
              </a:xfrm>
              <a:prstGeom prst="trapezoid">
                <a:avLst>
                  <a:gd name="adj" fmla="val 1265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87" name="Flowchart: Delay 286"/>
              <p:cNvSpPr/>
              <p:nvPr/>
            </p:nvSpPr>
            <p:spPr>
              <a:xfrm rot="16200000" flipH="1">
                <a:off x="6874489" y="1695962"/>
                <a:ext cx="138444" cy="348270"/>
              </a:xfrm>
              <a:prstGeom prst="flowChartDelay">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88" name="Group 287"/>
              <p:cNvGrpSpPr/>
              <p:nvPr/>
            </p:nvGrpSpPr>
            <p:grpSpPr>
              <a:xfrm>
                <a:off x="6720380" y="2070467"/>
                <a:ext cx="114035" cy="52446"/>
                <a:chOff x="5868522" y="2159344"/>
                <a:chExt cx="103653" cy="45719"/>
              </a:xfrm>
            </p:grpSpPr>
            <p:sp>
              <p:nvSpPr>
                <p:cNvPr id="301" name="Oval 300"/>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02" name="Oval 301"/>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289" name="Group 288"/>
              <p:cNvGrpSpPr/>
              <p:nvPr/>
            </p:nvGrpSpPr>
            <p:grpSpPr>
              <a:xfrm>
                <a:off x="6972466" y="2065306"/>
                <a:ext cx="114035" cy="52446"/>
                <a:chOff x="5868522" y="2159344"/>
                <a:chExt cx="103653" cy="45719"/>
              </a:xfrm>
            </p:grpSpPr>
            <p:sp>
              <p:nvSpPr>
                <p:cNvPr id="299" name="Oval 298"/>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00" name="Oval 299"/>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290" name="Moon 289"/>
              <p:cNvSpPr/>
              <p:nvPr/>
            </p:nvSpPr>
            <p:spPr>
              <a:xfrm rot="5400000">
                <a:off x="6750606" y="194559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91" name="Moon 290"/>
              <p:cNvSpPr/>
              <p:nvPr/>
            </p:nvSpPr>
            <p:spPr>
              <a:xfrm rot="5400000">
                <a:off x="7010251" y="1944546"/>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92" name="Group 291"/>
              <p:cNvGrpSpPr/>
              <p:nvPr/>
            </p:nvGrpSpPr>
            <p:grpSpPr>
              <a:xfrm>
                <a:off x="6811641" y="2242562"/>
                <a:ext cx="176807" cy="62540"/>
                <a:chOff x="5598721" y="2332728"/>
                <a:chExt cx="164102" cy="87404"/>
              </a:xfrm>
              <a:solidFill>
                <a:schemeClr val="tx1">
                  <a:lumMod val="50000"/>
                  <a:lumOff val="50000"/>
                </a:schemeClr>
              </a:solidFill>
            </p:grpSpPr>
            <p:sp>
              <p:nvSpPr>
                <p:cNvPr id="297" name="Moon 296"/>
                <p:cNvSpPr/>
                <p:nvPr/>
              </p:nvSpPr>
              <p:spPr>
                <a:xfrm rot="5400000" flipH="1">
                  <a:off x="5657912" y="2315222"/>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98" name="Moon 297"/>
                <p:cNvSpPr/>
                <p:nvPr/>
              </p:nvSpPr>
              <p:spPr>
                <a:xfrm rot="5400000">
                  <a:off x="5657912" y="2273537"/>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93" name="Pentagon 292"/>
              <p:cNvSpPr/>
              <p:nvPr/>
            </p:nvSpPr>
            <p:spPr>
              <a:xfrm rot="5400000">
                <a:off x="6500909" y="2879686"/>
                <a:ext cx="803613" cy="139692"/>
              </a:xfrm>
              <a:prstGeom prst="homePlate">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294" name="Flowchart: Collate 293"/>
              <p:cNvSpPr/>
              <p:nvPr/>
            </p:nvSpPr>
            <p:spPr>
              <a:xfrm rot="5400000">
                <a:off x="6837259" y="2378150"/>
                <a:ext cx="149527" cy="294200"/>
              </a:xfrm>
              <a:prstGeom prst="flowChartCollate">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295" name="Rounded Rectangle 294"/>
              <p:cNvSpPr/>
              <p:nvPr/>
            </p:nvSpPr>
            <p:spPr>
              <a:xfrm rot="1525249">
                <a:off x="6355903" y="3038735"/>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96" name="Rounded Rectangle 295"/>
              <p:cNvSpPr/>
              <p:nvPr/>
            </p:nvSpPr>
            <p:spPr>
              <a:xfrm rot="20353342">
                <a:off x="7271634" y="3015782"/>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grpSp>
          <p:nvGrpSpPr>
            <p:cNvPr id="194" name="Group 193"/>
            <p:cNvGrpSpPr/>
            <p:nvPr/>
          </p:nvGrpSpPr>
          <p:grpSpPr>
            <a:xfrm>
              <a:off x="5773390" y="1644737"/>
              <a:ext cx="1032949" cy="3831243"/>
              <a:chOff x="5773390" y="1644737"/>
              <a:chExt cx="1032949" cy="3831243"/>
            </a:xfrm>
          </p:grpSpPr>
          <p:grpSp>
            <p:nvGrpSpPr>
              <p:cNvPr id="237" name="Group 236"/>
              <p:cNvGrpSpPr/>
              <p:nvPr/>
            </p:nvGrpSpPr>
            <p:grpSpPr>
              <a:xfrm>
                <a:off x="5773390" y="1644737"/>
                <a:ext cx="1032949" cy="3831243"/>
                <a:chOff x="3720614" y="1888957"/>
                <a:chExt cx="920382" cy="3452198"/>
              </a:xfrm>
              <a:effectLst/>
            </p:grpSpPr>
            <p:sp>
              <p:nvSpPr>
                <p:cNvPr id="240" name="Rectangle 239"/>
                <p:cNvSpPr/>
                <p:nvPr/>
              </p:nvSpPr>
              <p:spPr>
                <a:xfrm rot="13654630">
                  <a:off x="3575759" y="3227963"/>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41" name="Oval 240"/>
                <p:cNvSpPr/>
                <p:nvPr/>
              </p:nvSpPr>
              <p:spPr>
                <a:xfrm>
                  <a:off x="3908087" y="1892157"/>
                  <a:ext cx="582455" cy="6279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42" name="Flowchart: Delay 241"/>
                <p:cNvSpPr/>
                <p:nvPr/>
              </p:nvSpPr>
              <p:spPr>
                <a:xfrm rot="16200000">
                  <a:off x="3853322" y="1930267"/>
                  <a:ext cx="693869" cy="611249"/>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43" name="Teardrop 242"/>
                <p:cNvSpPr/>
                <p:nvPr/>
              </p:nvSpPr>
              <p:spPr>
                <a:xfrm rot="8337726">
                  <a:off x="3945188" y="1959410"/>
                  <a:ext cx="494320" cy="503225"/>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244" name="Rectangle 243"/>
                <p:cNvSpPr/>
                <p:nvPr/>
              </p:nvSpPr>
              <p:spPr>
                <a:xfrm rot="16200000">
                  <a:off x="3840811" y="4742091"/>
                  <a:ext cx="875901"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45" name="Rectangle 244"/>
                <p:cNvSpPr/>
                <p:nvPr/>
              </p:nvSpPr>
              <p:spPr>
                <a:xfrm rot="16200000">
                  <a:off x="3657108" y="4742091"/>
                  <a:ext cx="875900"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46" name="Rectangle 245"/>
                <p:cNvSpPr/>
                <p:nvPr/>
              </p:nvSpPr>
              <p:spPr>
                <a:xfrm rot="4336768">
                  <a:off x="4309374" y="2823891"/>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47" name="Rectangle 246"/>
                <p:cNvSpPr/>
                <p:nvPr/>
              </p:nvSpPr>
              <p:spPr>
                <a:xfrm rot="17593509">
                  <a:off x="3524082" y="2817084"/>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48" name="Trapezoid 247"/>
                <p:cNvSpPr/>
                <p:nvPr/>
              </p:nvSpPr>
              <p:spPr>
                <a:xfrm rot="10800000">
                  <a:off x="3839833" y="2612819"/>
                  <a:ext cx="716599" cy="682865"/>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49" name="Rectangle 248"/>
                <p:cNvSpPr/>
                <p:nvPr/>
              </p:nvSpPr>
              <p:spPr>
                <a:xfrm rot="7953120">
                  <a:off x="4056225" y="3293451"/>
                  <a:ext cx="746806" cy="13505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50" name="Flowchart: Collate 249"/>
                <p:cNvSpPr/>
                <p:nvPr/>
              </p:nvSpPr>
              <p:spPr>
                <a:xfrm rot="5400000">
                  <a:off x="4123364" y="2523105"/>
                  <a:ext cx="149527" cy="294200"/>
                </a:xfrm>
                <a:prstGeom prst="flowChartCollate">
                  <a:avLst/>
                </a:prstGeom>
                <a:solidFill>
                  <a:schemeClr val="bg2">
                    <a:lumMod val="9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251" name="Rectangle 250"/>
                <p:cNvSpPr/>
                <p:nvPr/>
              </p:nvSpPr>
              <p:spPr>
                <a:xfrm rot="5400000">
                  <a:off x="4110142" y="2447493"/>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252" name="Flowchart: Manual Operation 251"/>
                <p:cNvSpPr/>
                <p:nvPr/>
              </p:nvSpPr>
              <p:spPr>
                <a:xfrm rot="10800000">
                  <a:off x="3861946" y="3321673"/>
                  <a:ext cx="672369" cy="849818"/>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53" name="Wave 252"/>
                <p:cNvSpPr/>
                <p:nvPr/>
              </p:nvSpPr>
              <p:spPr>
                <a:xfrm>
                  <a:off x="3861944" y="4081764"/>
                  <a:ext cx="672371" cy="385901"/>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54" name="Group 253"/>
                <p:cNvGrpSpPr/>
                <p:nvPr/>
              </p:nvGrpSpPr>
              <p:grpSpPr>
                <a:xfrm>
                  <a:off x="4031881" y="2178972"/>
                  <a:ext cx="114035" cy="52446"/>
                  <a:chOff x="5868522" y="2159344"/>
                  <a:chExt cx="103653" cy="45719"/>
                </a:xfrm>
              </p:grpSpPr>
              <p:sp>
                <p:nvSpPr>
                  <p:cNvPr id="269" name="Oval 268"/>
                  <p:cNvSpPr/>
                  <p:nvPr/>
                </p:nvSpPr>
                <p:spPr>
                  <a:xfrm>
                    <a:off x="5868522" y="2159344"/>
                    <a:ext cx="103653" cy="45719"/>
                  </a:xfrm>
                  <a:prstGeom prst="ellipse">
                    <a:avLst/>
                  </a:prstGeom>
                  <a:ln w="6350">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70" name="Oval 269"/>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255" name="Group 254"/>
                <p:cNvGrpSpPr/>
                <p:nvPr/>
              </p:nvGrpSpPr>
              <p:grpSpPr>
                <a:xfrm>
                  <a:off x="4239517" y="2173811"/>
                  <a:ext cx="114035" cy="52446"/>
                  <a:chOff x="5868522" y="2159344"/>
                  <a:chExt cx="103653" cy="45719"/>
                </a:xfrm>
              </p:grpSpPr>
              <p:sp>
                <p:nvSpPr>
                  <p:cNvPr id="267" name="Oval 266"/>
                  <p:cNvSpPr/>
                  <p:nvPr/>
                </p:nvSpPr>
                <p:spPr>
                  <a:xfrm>
                    <a:off x="5868522" y="2159344"/>
                    <a:ext cx="103653" cy="45719"/>
                  </a:xfrm>
                  <a:prstGeom prst="ellipse">
                    <a:avLst/>
                  </a:prstGeom>
                  <a:ln w="63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68" name="Oval 267"/>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256" name="Moon 255"/>
                <p:cNvSpPr/>
                <p:nvPr/>
              </p:nvSpPr>
              <p:spPr>
                <a:xfrm rot="5400000">
                  <a:off x="4050759" y="205915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57" name="Moon 256"/>
                <p:cNvSpPr/>
                <p:nvPr/>
              </p:nvSpPr>
              <p:spPr>
                <a:xfrm rot="5400000">
                  <a:off x="4280949" y="206316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58" name="Group 257"/>
                <p:cNvGrpSpPr/>
                <p:nvPr/>
              </p:nvGrpSpPr>
              <p:grpSpPr>
                <a:xfrm>
                  <a:off x="4105675" y="2328946"/>
                  <a:ext cx="184945" cy="86490"/>
                  <a:chOff x="5590059" y="2324125"/>
                  <a:chExt cx="198815" cy="96747"/>
                </a:xfrm>
                <a:solidFill>
                  <a:srgbClr val="800000"/>
                </a:solidFill>
              </p:grpSpPr>
              <p:sp>
                <p:nvSpPr>
                  <p:cNvPr id="265" name="Moon 264"/>
                  <p:cNvSpPr/>
                  <p:nvPr/>
                </p:nvSpPr>
                <p:spPr>
                  <a:xfrm rot="5400000" flipH="1">
                    <a:off x="5654438" y="2307115"/>
                    <a:ext cx="63413"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66" name="Moon 265"/>
                  <p:cNvSpPr/>
                  <p:nvPr/>
                </p:nvSpPr>
                <p:spPr>
                  <a:xfrm rot="5400000">
                    <a:off x="5666426" y="2247758"/>
                    <a:ext cx="46081" cy="198815"/>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59" name="Moon 258"/>
                <p:cNvSpPr/>
                <p:nvPr/>
              </p:nvSpPr>
              <p:spPr>
                <a:xfrm rot="16200000">
                  <a:off x="4004854" y="5193357"/>
                  <a:ext cx="174825" cy="120771"/>
                </a:xfrm>
                <a:prstGeom prst="moon">
                  <a:avLst/>
                </a:prstGeom>
                <a:solidFill>
                  <a:srgbClr val="800000"/>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60" name="Moon 259"/>
                <p:cNvSpPr/>
                <p:nvPr/>
              </p:nvSpPr>
              <p:spPr>
                <a:xfrm rot="16200000">
                  <a:off x="4181479" y="5193357"/>
                  <a:ext cx="174825" cy="120771"/>
                </a:xfrm>
                <a:prstGeom prst="moon">
                  <a:avLst/>
                </a:prstGeom>
                <a:solidFill>
                  <a:srgbClr val="800000"/>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61" name="Moon 260"/>
                <p:cNvSpPr/>
                <p:nvPr/>
              </p:nvSpPr>
              <p:spPr>
                <a:xfrm>
                  <a:off x="3923532" y="2201212"/>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62" name="Moon 261"/>
                <p:cNvSpPr/>
                <p:nvPr/>
              </p:nvSpPr>
              <p:spPr>
                <a:xfrm flipH="1">
                  <a:off x="4374381" y="2186846"/>
                  <a:ext cx="92735" cy="1457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63" name="Wave 262"/>
                <p:cNvSpPr/>
                <p:nvPr/>
              </p:nvSpPr>
              <p:spPr>
                <a:xfrm rot="1327069">
                  <a:off x="4042297" y="1976430"/>
                  <a:ext cx="411957" cy="144029"/>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64" name="Wave 263"/>
                <p:cNvSpPr/>
                <p:nvPr/>
              </p:nvSpPr>
              <p:spPr>
                <a:xfrm rot="1327069">
                  <a:off x="4198679" y="1964929"/>
                  <a:ext cx="219827" cy="104645"/>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38" name="Teardrop 237"/>
              <p:cNvSpPr/>
              <p:nvPr/>
            </p:nvSpPr>
            <p:spPr>
              <a:xfrm rot="18904251">
                <a:off x="6002144" y="2146518"/>
                <a:ext cx="61290" cy="55886"/>
              </a:xfrm>
              <a:prstGeom prst="teardrop">
                <a:avLst>
                  <a:gd name="adj" fmla="val 135316"/>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39" name="Teardrop 238"/>
              <p:cNvSpPr/>
              <p:nvPr/>
            </p:nvSpPr>
            <p:spPr>
              <a:xfrm rot="18904251">
                <a:off x="6531560" y="2162465"/>
                <a:ext cx="61290" cy="55886"/>
              </a:xfrm>
              <a:prstGeom prst="teardrop">
                <a:avLst>
                  <a:gd name="adj" fmla="val 135316"/>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grpSp>
          <p:nvGrpSpPr>
            <p:cNvPr id="195" name="Group 194"/>
            <p:cNvGrpSpPr/>
            <p:nvPr/>
          </p:nvGrpSpPr>
          <p:grpSpPr>
            <a:xfrm>
              <a:off x="1627790" y="1644737"/>
              <a:ext cx="1032949" cy="3831243"/>
              <a:chOff x="5773390" y="1644737"/>
              <a:chExt cx="1032949" cy="3831243"/>
            </a:xfrm>
          </p:grpSpPr>
          <p:grpSp>
            <p:nvGrpSpPr>
              <p:cNvPr id="204" name="Group 203"/>
              <p:cNvGrpSpPr/>
              <p:nvPr/>
            </p:nvGrpSpPr>
            <p:grpSpPr>
              <a:xfrm>
                <a:off x="5773390" y="1644737"/>
                <a:ext cx="1032949" cy="3831243"/>
                <a:chOff x="3720614" y="1888957"/>
                <a:chExt cx="920382" cy="3452198"/>
              </a:xfrm>
              <a:effectLst/>
            </p:grpSpPr>
            <p:sp>
              <p:nvSpPr>
                <p:cNvPr id="207" name="Rectangle 206"/>
                <p:cNvSpPr/>
                <p:nvPr/>
              </p:nvSpPr>
              <p:spPr>
                <a:xfrm rot="13654630">
                  <a:off x="3575759" y="3227963"/>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08" name="Oval 207"/>
                <p:cNvSpPr/>
                <p:nvPr/>
              </p:nvSpPr>
              <p:spPr>
                <a:xfrm>
                  <a:off x="3908087" y="1892157"/>
                  <a:ext cx="582455" cy="627935"/>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09" name="Cloud 208"/>
                <p:cNvSpPr/>
                <p:nvPr/>
              </p:nvSpPr>
              <p:spPr>
                <a:xfrm rot="16200000">
                  <a:off x="3846238" y="1930267"/>
                  <a:ext cx="693869" cy="611249"/>
                </a:xfrm>
                <a:prstGeom prst="cloud">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10" name="Teardrop 209"/>
                <p:cNvSpPr/>
                <p:nvPr/>
              </p:nvSpPr>
              <p:spPr>
                <a:xfrm rot="8337726">
                  <a:off x="3945188" y="1959410"/>
                  <a:ext cx="494320" cy="503225"/>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211" name="Rectangle 210"/>
                <p:cNvSpPr/>
                <p:nvPr/>
              </p:nvSpPr>
              <p:spPr>
                <a:xfrm rot="16200000">
                  <a:off x="3840811" y="4742091"/>
                  <a:ext cx="875901"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12" name="Rectangle 211"/>
                <p:cNvSpPr/>
                <p:nvPr/>
              </p:nvSpPr>
              <p:spPr>
                <a:xfrm rot="16200000">
                  <a:off x="3657108" y="4742091"/>
                  <a:ext cx="875900"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13" name="Rectangle 212"/>
                <p:cNvSpPr/>
                <p:nvPr/>
              </p:nvSpPr>
              <p:spPr>
                <a:xfrm rot="4336768">
                  <a:off x="4309374" y="2823891"/>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14" name="Rectangle 213"/>
                <p:cNvSpPr/>
                <p:nvPr/>
              </p:nvSpPr>
              <p:spPr>
                <a:xfrm rot="17593509">
                  <a:off x="3524082" y="2817084"/>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15" name="Trapezoid 214"/>
                <p:cNvSpPr/>
                <p:nvPr/>
              </p:nvSpPr>
              <p:spPr>
                <a:xfrm rot="10800000">
                  <a:off x="3839833" y="2612819"/>
                  <a:ext cx="716599" cy="682865"/>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16" name="Rectangle 215"/>
                <p:cNvSpPr/>
                <p:nvPr/>
              </p:nvSpPr>
              <p:spPr>
                <a:xfrm rot="7953120">
                  <a:off x="4056225" y="3293451"/>
                  <a:ext cx="746806" cy="13505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17" name="Rectangle 216"/>
                <p:cNvSpPr/>
                <p:nvPr/>
              </p:nvSpPr>
              <p:spPr>
                <a:xfrm rot="5400000">
                  <a:off x="4110142" y="2447493"/>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218" name="Flowchart: Manual Operation 217"/>
                <p:cNvSpPr/>
                <p:nvPr/>
              </p:nvSpPr>
              <p:spPr>
                <a:xfrm rot="10800000">
                  <a:off x="3861946" y="3321673"/>
                  <a:ext cx="672369" cy="849818"/>
                </a:xfrm>
                <a:prstGeom prst="flowChartManualOperation">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19" name="Wave 218"/>
                <p:cNvSpPr/>
                <p:nvPr/>
              </p:nvSpPr>
              <p:spPr>
                <a:xfrm>
                  <a:off x="3861944" y="4081764"/>
                  <a:ext cx="672371" cy="385901"/>
                </a:xfrm>
                <a:prstGeom prst="wav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20" name="Group 219"/>
                <p:cNvGrpSpPr/>
                <p:nvPr/>
              </p:nvGrpSpPr>
              <p:grpSpPr>
                <a:xfrm>
                  <a:off x="4031881" y="2178972"/>
                  <a:ext cx="114035" cy="52446"/>
                  <a:chOff x="5868522" y="2159344"/>
                  <a:chExt cx="103653" cy="45719"/>
                </a:xfrm>
              </p:grpSpPr>
              <p:sp>
                <p:nvSpPr>
                  <p:cNvPr id="235" name="Oval 234"/>
                  <p:cNvSpPr/>
                  <p:nvPr/>
                </p:nvSpPr>
                <p:spPr>
                  <a:xfrm>
                    <a:off x="5868522" y="2159344"/>
                    <a:ext cx="103653" cy="45719"/>
                  </a:xfrm>
                  <a:prstGeom prst="ellipse">
                    <a:avLst/>
                  </a:prstGeom>
                  <a:ln w="6350">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36" name="Oval 235"/>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221" name="Group 220"/>
                <p:cNvGrpSpPr/>
                <p:nvPr/>
              </p:nvGrpSpPr>
              <p:grpSpPr>
                <a:xfrm>
                  <a:off x="4239517" y="2173811"/>
                  <a:ext cx="114035" cy="52446"/>
                  <a:chOff x="5868522" y="2159344"/>
                  <a:chExt cx="103653" cy="45719"/>
                </a:xfrm>
              </p:grpSpPr>
              <p:sp>
                <p:nvSpPr>
                  <p:cNvPr id="233" name="Oval 232"/>
                  <p:cNvSpPr/>
                  <p:nvPr/>
                </p:nvSpPr>
                <p:spPr>
                  <a:xfrm>
                    <a:off x="5868522" y="2159344"/>
                    <a:ext cx="103653" cy="45719"/>
                  </a:xfrm>
                  <a:prstGeom prst="ellipse">
                    <a:avLst/>
                  </a:prstGeom>
                  <a:ln w="63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34" name="Oval 233"/>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222" name="Moon 221"/>
                <p:cNvSpPr/>
                <p:nvPr/>
              </p:nvSpPr>
              <p:spPr>
                <a:xfrm rot="5400000">
                  <a:off x="4050759" y="205915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23" name="Moon 222"/>
                <p:cNvSpPr/>
                <p:nvPr/>
              </p:nvSpPr>
              <p:spPr>
                <a:xfrm rot="5400000">
                  <a:off x="4280949" y="206316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24" name="Group 223"/>
                <p:cNvGrpSpPr/>
                <p:nvPr/>
              </p:nvGrpSpPr>
              <p:grpSpPr>
                <a:xfrm>
                  <a:off x="4105675" y="2328946"/>
                  <a:ext cx="184945" cy="86490"/>
                  <a:chOff x="5590059" y="2324125"/>
                  <a:chExt cx="198815" cy="96747"/>
                </a:xfrm>
                <a:solidFill>
                  <a:srgbClr val="800000"/>
                </a:solidFill>
              </p:grpSpPr>
              <p:sp>
                <p:nvSpPr>
                  <p:cNvPr id="231" name="Moon 230"/>
                  <p:cNvSpPr/>
                  <p:nvPr/>
                </p:nvSpPr>
                <p:spPr>
                  <a:xfrm rot="5400000" flipH="1">
                    <a:off x="5654438" y="2307115"/>
                    <a:ext cx="63413" cy="164102"/>
                  </a:xfrm>
                  <a:prstGeom prst="moon">
                    <a:avLst/>
                  </a:prstGeom>
                  <a:solidFill>
                    <a:srgbClr val="FF99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32" name="Moon 231"/>
                  <p:cNvSpPr/>
                  <p:nvPr/>
                </p:nvSpPr>
                <p:spPr>
                  <a:xfrm rot="5400000">
                    <a:off x="5666426" y="2247758"/>
                    <a:ext cx="46081" cy="198815"/>
                  </a:xfrm>
                  <a:prstGeom prst="moon">
                    <a:avLst/>
                  </a:prstGeom>
                  <a:solidFill>
                    <a:srgbClr val="FF99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25" name="Moon 224"/>
                <p:cNvSpPr/>
                <p:nvPr/>
              </p:nvSpPr>
              <p:spPr>
                <a:xfrm rot="16200000">
                  <a:off x="4004854" y="5193357"/>
                  <a:ext cx="174825" cy="120771"/>
                </a:xfrm>
                <a:prstGeom prst="moon">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26" name="Moon 225"/>
                <p:cNvSpPr/>
                <p:nvPr/>
              </p:nvSpPr>
              <p:spPr>
                <a:xfrm rot="16200000">
                  <a:off x="4181479" y="5193357"/>
                  <a:ext cx="174825" cy="120771"/>
                </a:xfrm>
                <a:prstGeom prst="moon">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27" name="Moon 226"/>
                <p:cNvSpPr/>
                <p:nvPr/>
              </p:nvSpPr>
              <p:spPr>
                <a:xfrm>
                  <a:off x="3923532" y="2201212"/>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28" name="Moon 227"/>
                <p:cNvSpPr/>
                <p:nvPr/>
              </p:nvSpPr>
              <p:spPr>
                <a:xfrm flipH="1">
                  <a:off x="4374381" y="2186846"/>
                  <a:ext cx="92735" cy="1457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29" name="Cloud 228"/>
                <p:cNvSpPr/>
                <p:nvPr/>
              </p:nvSpPr>
              <p:spPr>
                <a:xfrm rot="1327069">
                  <a:off x="4042297" y="1976430"/>
                  <a:ext cx="411957" cy="144029"/>
                </a:xfrm>
                <a:prstGeom prst="cloud">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30" name="Wave 229"/>
                <p:cNvSpPr/>
                <p:nvPr/>
              </p:nvSpPr>
              <p:spPr>
                <a:xfrm rot="1327069">
                  <a:off x="4198679" y="1964929"/>
                  <a:ext cx="219827" cy="104645"/>
                </a:xfrm>
                <a:prstGeom prst="wave">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05" name="Teardrop 204"/>
              <p:cNvSpPr/>
              <p:nvPr/>
            </p:nvSpPr>
            <p:spPr>
              <a:xfrm rot="18904251">
                <a:off x="6002144" y="2146518"/>
                <a:ext cx="61290" cy="55886"/>
              </a:xfrm>
              <a:prstGeom prst="teardrop">
                <a:avLst>
                  <a:gd name="adj" fmla="val 135316"/>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06" name="Teardrop 205"/>
              <p:cNvSpPr/>
              <p:nvPr/>
            </p:nvSpPr>
            <p:spPr>
              <a:xfrm rot="18904251">
                <a:off x="6531560" y="2162465"/>
                <a:ext cx="61290" cy="55886"/>
              </a:xfrm>
              <a:prstGeom prst="teardrop">
                <a:avLst>
                  <a:gd name="adj" fmla="val 135316"/>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196" name="Donut 195"/>
            <p:cNvSpPr/>
            <p:nvPr/>
          </p:nvSpPr>
          <p:spPr>
            <a:xfrm>
              <a:off x="2137269" y="2715933"/>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197" name="Donut 196"/>
            <p:cNvSpPr/>
            <p:nvPr/>
          </p:nvSpPr>
          <p:spPr>
            <a:xfrm>
              <a:off x="2140684" y="2558783"/>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198" name="Donut 197"/>
            <p:cNvSpPr/>
            <p:nvPr/>
          </p:nvSpPr>
          <p:spPr>
            <a:xfrm>
              <a:off x="2136786" y="2886385"/>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199" name="Donut 198"/>
            <p:cNvSpPr/>
            <p:nvPr/>
          </p:nvSpPr>
          <p:spPr>
            <a:xfrm>
              <a:off x="2134324" y="3038785"/>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200" name="Cloud 199"/>
            <p:cNvSpPr/>
            <p:nvPr/>
          </p:nvSpPr>
          <p:spPr>
            <a:xfrm>
              <a:off x="1582788" y="2433433"/>
              <a:ext cx="330183" cy="336150"/>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01" name="Cloud 200"/>
            <p:cNvSpPr/>
            <p:nvPr/>
          </p:nvSpPr>
          <p:spPr>
            <a:xfrm>
              <a:off x="2398269" y="2422091"/>
              <a:ext cx="330183" cy="336150"/>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02" name="Diagonal Stripe 201"/>
            <p:cNvSpPr/>
            <p:nvPr/>
          </p:nvSpPr>
          <p:spPr>
            <a:xfrm rot="2709832">
              <a:off x="2004235" y="5213966"/>
              <a:ext cx="70586" cy="105817"/>
            </a:xfrm>
            <a:prstGeom prst="diagStripe">
              <a:avLst>
                <a:gd name="adj" fmla="val 7796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203" name="Diagonal Stripe 202"/>
            <p:cNvSpPr/>
            <p:nvPr/>
          </p:nvSpPr>
          <p:spPr>
            <a:xfrm rot="2709832">
              <a:off x="2215525" y="5209823"/>
              <a:ext cx="70586" cy="105817"/>
            </a:xfrm>
            <a:prstGeom prst="diagStripe">
              <a:avLst>
                <a:gd name="adj" fmla="val 7796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grpSp>
      <p:sp>
        <p:nvSpPr>
          <p:cNvPr id="189" name="TextBox 188"/>
          <p:cNvSpPr txBox="1"/>
          <p:nvPr/>
        </p:nvSpPr>
        <p:spPr>
          <a:xfrm>
            <a:off x="114300" y="38100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Principles - Self-organization</a:t>
            </a:r>
          </a:p>
        </p:txBody>
      </p:sp>
      <p:sp>
        <p:nvSpPr>
          <p:cNvPr id="2" name="Slide Number Placeholder 1"/>
          <p:cNvSpPr>
            <a:spLocks noGrp="1"/>
          </p:cNvSpPr>
          <p:nvPr>
            <p:ph type="sldNum" sz="quarter" idx="12"/>
          </p:nvPr>
        </p:nvSpPr>
        <p:spPr/>
        <p:txBody>
          <a:bodyPr/>
          <a:lstStyle/>
          <a:p>
            <a:fld id="{7CBCC52C-CE0E-4A77-AE88-E639344518EB}" type="slidenum">
              <a:rPr lang="en-US" smtClean="0"/>
              <a:t>101</a:t>
            </a:fld>
            <a:endParaRPr lang="en-US" dirty="0"/>
          </a:p>
        </p:txBody>
      </p:sp>
      <p:sp>
        <p:nvSpPr>
          <p:cNvPr id="3" name="Footer Placeholder 2">
            <a:extLst>
              <a:ext uri="{FF2B5EF4-FFF2-40B4-BE49-F238E27FC236}">
                <a16:creationId xmlns:a16="http://schemas.microsoft.com/office/drawing/2014/main" id="{9D034F52-01E5-5446-4C99-8A9DAC8FE7D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4452793"/>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04800"/>
            <a:ext cx="83439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Self-organization - Goals of a Self-organizing Team</a:t>
            </a:r>
          </a:p>
        </p:txBody>
      </p:sp>
      <p:sp>
        <p:nvSpPr>
          <p:cNvPr id="2" name="Slide Number Placeholder 1"/>
          <p:cNvSpPr>
            <a:spLocks noGrp="1"/>
          </p:cNvSpPr>
          <p:nvPr>
            <p:ph type="sldNum" sz="quarter" idx="12"/>
          </p:nvPr>
        </p:nvSpPr>
        <p:spPr/>
        <p:txBody>
          <a:bodyPr/>
          <a:lstStyle/>
          <a:p>
            <a:fld id="{7CBCC52C-CE0E-4A77-AE88-E639344518EB}" type="slidenum">
              <a:rPr lang="en-US" smtClean="0"/>
              <a:t>102</a:t>
            </a:fld>
            <a:endParaRPr lang="en-US" dirty="0"/>
          </a:p>
        </p:txBody>
      </p:sp>
      <p:pic>
        <p:nvPicPr>
          <p:cNvPr id="8" name="Picture 7">
            <a:extLst>
              <a:ext uri="{FF2B5EF4-FFF2-40B4-BE49-F238E27FC236}">
                <a16:creationId xmlns:a16="http://schemas.microsoft.com/office/drawing/2014/main" id="{23729B0C-6538-0C0E-3F47-D0E7D799C8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164312" y="1045288"/>
            <a:ext cx="6989087" cy="4739796"/>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43548F0D-D885-CF58-BC42-ECAB52E5CDD5}"/>
              </a:ext>
            </a:extLst>
          </p:cNvPr>
          <p:cNvSpPr/>
          <p:nvPr/>
        </p:nvSpPr>
        <p:spPr>
          <a:xfrm>
            <a:off x="2240007" y="6019800"/>
            <a:ext cx="4652428" cy="307777"/>
          </a:xfrm>
          <a:prstGeom prst="rect">
            <a:avLst/>
          </a:prstGeom>
        </p:spPr>
        <p:txBody>
          <a:bodyPr wrap="none">
            <a:spAutoFit/>
          </a:bodyPr>
          <a:lstStyle/>
          <a:p>
            <a:pPr algn="ctr"/>
            <a:r>
              <a:rPr lang="en-US" sz="1400" dirty="0">
                <a:latin typeface="Calibri" panose="020F0502020204030204" pitchFamily="34" charset="0"/>
                <a:ea typeface="Times New Roman" panose="02020603050405020304" pitchFamily="18" charset="0"/>
                <a:cs typeface="Calibri" panose="020F0502020204030204" pitchFamily="34" charset="0"/>
              </a:rPr>
              <a:t>Fig 2-5: Goals of a Self-organizing Team; Page 28 SBOK® Guide</a:t>
            </a:r>
            <a:endParaRPr lang="en-US" sz="1400" dirty="0">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2BB37AAF-16A5-BE42-5845-F2D5A2F1376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47240"/>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latin typeface="Calibri" panose="020F0502020204030204" pitchFamily="34" charset="0"/>
              </a:rPr>
              <a:t>What is supporting leadership?</a:t>
            </a:r>
          </a:p>
          <a:p>
            <a:pPr lvl="0" algn="just"/>
            <a:endParaRPr lang="en-IN" sz="1800" dirty="0">
              <a:latin typeface="Calibri" panose="020F0502020204030204" pitchFamily="34" charset="0"/>
            </a:endParaRPr>
          </a:p>
          <a:p>
            <a:pPr lvl="0" algn="just">
              <a:buFont typeface="+mj-lt"/>
              <a:buAutoNum type="alphaUcPeriod"/>
            </a:pPr>
            <a:r>
              <a:rPr lang="en-IN" sz="1800" dirty="0">
                <a:latin typeface="Calibri" panose="020F0502020204030204" pitchFamily="34" charset="0"/>
              </a:rPr>
              <a:t>It refers to emphasizing achieving results by focusing on the needs of the Scrum Team.</a:t>
            </a:r>
          </a:p>
          <a:p>
            <a:pPr lvl="0" algn="just">
              <a:buFont typeface="+mj-lt"/>
              <a:buAutoNum type="alphaUcPeriod"/>
            </a:pPr>
            <a:r>
              <a:rPr lang="en-IN" sz="1800" dirty="0">
                <a:latin typeface="Calibri" panose="020F0502020204030204" pitchFamily="34" charset="0"/>
              </a:rPr>
              <a:t>It refers to delivering maximum business value in a minimum time span.</a:t>
            </a:r>
          </a:p>
          <a:p>
            <a:pPr lvl="0" algn="just">
              <a:buFont typeface="+mj-lt"/>
              <a:buAutoNum type="alphaUcPeriod"/>
            </a:pPr>
            <a:r>
              <a:rPr lang="en-IN" sz="1800" dirty="0">
                <a:latin typeface="Calibri" panose="020F0502020204030204" pitchFamily="34" charset="0"/>
              </a:rPr>
              <a:t>It refers to prioritizing creation of high value deliverables over lower value deliverables</a:t>
            </a:r>
          </a:p>
          <a:p>
            <a:pPr lvl="0" algn="just">
              <a:buFont typeface="+mj-lt"/>
              <a:buAutoNum type="alphaUcPeriod"/>
            </a:pPr>
            <a:r>
              <a:rPr lang="en-IN" sz="1800" dirty="0">
                <a:latin typeface="Calibri" panose="020F0502020204030204" pitchFamily="34" charset="0"/>
              </a:rPr>
              <a:t>It refers to allowing all facets of Scrum process to be observed by everyone.</a:t>
            </a: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103</a:t>
            </a:fld>
            <a:endParaRPr lang="en-US" dirty="0"/>
          </a:p>
        </p:txBody>
      </p:sp>
      <p:sp>
        <p:nvSpPr>
          <p:cNvPr id="4" name="Footer Placeholder 3">
            <a:extLst>
              <a:ext uri="{FF2B5EF4-FFF2-40B4-BE49-F238E27FC236}">
                <a16:creationId xmlns:a16="http://schemas.microsoft.com/office/drawing/2014/main" id="{BCB28579-F19B-3471-9AD1-C487CCC9796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1291830"/>
      </p:ext>
    </p:extLst>
  </p:cSld>
  <p:clrMapOvr>
    <a:masterClrMapping/>
  </p:clrMapOvr>
  <p:transition spd="med">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104</a:t>
            </a:fld>
            <a:endParaRPr lang="en-US" dirty="0"/>
          </a:p>
        </p:txBody>
      </p:sp>
      <p:sp>
        <p:nvSpPr>
          <p:cNvPr id="2" name="Footer Placeholder 1">
            <a:extLst>
              <a:ext uri="{FF2B5EF4-FFF2-40B4-BE49-F238E27FC236}">
                <a16:creationId xmlns:a16="http://schemas.microsoft.com/office/drawing/2014/main" id="{898EB6C4-6E3E-758E-E99A-7DA9C5BDBCE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7863239"/>
      </p:ext>
    </p:extLst>
  </p:cSld>
  <p:clrMapOvr>
    <a:masterClrMapping/>
  </p:clrMapOvr>
  <p:transition spd="med">
    <p:pull/>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t>Which of the following statements on Scrum framework is TRUE?</a:t>
            </a:r>
          </a:p>
          <a:p>
            <a:pPr lvl="0" algn="just"/>
            <a:endParaRPr lang="en-IN" sz="1800" dirty="0">
              <a:latin typeface="Calibri" panose="020F0502020204030204" pitchFamily="34" charset="0"/>
            </a:endParaRPr>
          </a:p>
          <a:p>
            <a:pPr lvl="0" algn="just">
              <a:buFont typeface="+mj-lt"/>
              <a:buAutoNum type="alphaUcPeriod"/>
            </a:pPr>
            <a:r>
              <a:rPr lang="en-IN" sz="1800" dirty="0"/>
              <a:t>Focuses on detailed upfront project planning.</a:t>
            </a:r>
          </a:p>
          <a:p>
            <a:pPr lvl="0" algn="just">
              <a:buFont typeface="+mj-lt"/>
              <a:buAutoNum type="alphaUcPeriod"/>
            </a:pPr>
            <a:r>
              <a:rPr lang="en-IN" sz="1800" dirty="0"/>
              <a:t>Allows teams to take ownership of tasks.</a:t>
            </a:r>
          </a:p>
          <a:p>
            <a:pPr lvl="0" algn="just">
              <a:buFont typeface="+mj-lt"/>
              <a:buAutoNum type="alphaUcPeriod"/>
            </a:pPr>
            <a:r>
              <a:rPr lang="en-IN" sz="1800" dirty="0"/>
              <a:t>Enables delegation of authority from one level to another.</a:t>
            </a:r>
          </a:p>
          <a:p>
            <a:pPr lvl="0" algn="just">
              <a:buFont typeface="+mj-lt"/>
              <a:buAutoNum type="alphaUcPeriod"/>
            </a:pPr>
            <a:r>
              <a:rPr lang="en-IN" sz="1800" dirty="0"/>
              <a:t>Emphasizes individual accountability rather than group accountability.</a:t>
            </a: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105</a:t>
            </a:fld>
            <a:endParaRPr lang="en-US" dirty="0"/>
          </a:p>
        </p:txBody>
      </p:sp>
      <p:sp>
        <p:nvSpPr>
          <p:cNvPr id="4" name="Footer Placeholder 3">
            <a:extLst>
              <a:ext uri="{FF2B5EF4-FFF2-40B4-BE49-F238E27FC236}">
                <a16:creationId xmlns:a16="http://schemas.microsoft.com/office/drawing/2014/main" id="{15C25618-C2AA-2CB8-E452-52CFDE31B82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7678874"/>
      </p:ext>
    </p:extLst>
  </p:cSld>
  <p:clrMapOvr>
    <a:masterClrMapping/>
  </p:clrMapOvr>
  <p:transition spd="med">
    <p:pull/>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106</a:t>
            </a:fld>
            <a:endParaRPr lang="en-US" dirty="0"/>
          </a:p>
        </p:txBody>
      </p:sp>
      <p:sp>
        <p:nvSpPr>
          <p:cNvPr id="2" name="Footer Placeholder 1">
            <a:extLst>
              <a:ext uri="{FF2B5EF4-FFF2-40B4-BE49-F238E27FC236}">
                <a16:creationId xmlns:a16="http://schemas.microsoft.com/office/drawing/2014/main" id="{26500960-AECE-8976-D368-96AB6AEB7B6D}"/>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330366"/>
      </p:ext>
    </p:extLst>
  </p:cSld>
  <p:clrMapOvr>
    <a:masterClrMapping/>
  </p:clrMapOvr>
  <p:transition spd="med">
    <p:pull/>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107</a:t>
            </a:fld>
            <a:endParaRPr lang="en-US" dirty="0"/>
          </a:p>
        </p:txBody>
      </p:sp>
      <p:sp>
        <p:nvSpPr>
          <p:cNvPr id="5" name="Title 2"/>
          <p:cNvSpPr txBox="1">
            <a:spLocks/>
          </p:cNvSpPr>
          <p:nvPr/>
        </p:nvSpPr>
        <p:spPr bwMode="auto">
          <a:xfrm>
            <a:off x="381000" y="1752600"/>
            <a:ext cx="838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What factors do you think contribute towards forming self-organizing teams? Please type your answer in the Question window.</a:t>
            </a:r>
          </a:p>
        </p:txBody>
      </p:sp>
      <p:sp>
        <p:nvSpPr>
          <p:cNvPr id="6" name="TextBox 5"/>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1559839522"/>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66700" y="2895600"/>
            <a:ext cx="8610600" cy="533400"/>
          </a:xfrm>
        </p:spPr>
        <p:txBody>
          <a:bodyPr/>
          <a:lstStyle/>
          <a:p>
            <a:r>
              <a:rPr lang="en-US" dirty="0">
                <a:solidFill>
                  <a:srgbClr val="0050AD"/>
                </a:solidFill>
                <a:latin typeface="Calibri" panose="020F0502020204030204" pitchFamily="34" charset="0"/>
              </a:rPr>
              <a:t>Scrum Principles – Collaboration</a:t>
            </a:r>
            <a:endParaRPr lang="en-IN" dirty="0">
              <a:solidFill>
                <a:srgbClr val="0050AD"/>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108</a:t>
            </a:fld>
            <a:endParaRPr lang="en-US" dirty="0"/>
          </a:p>
        </p:txBody>
      </p:sp>
      <p:sp>
        <p:nvSpPr>
          <p:cNvPr id="3" name="Footer Placeholder 2">
            <a:extLst>
              <a:ext uri="{FF2B5EF4-FFF2-40B4-BE49-F238E27FC236}">
                <a16:creationId xmlns:a16="http://schemas.microsoft.com/office/drawing/2014/main" id="{C614F7D9-E707-F798-0875-250604306CD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5967060"/>
      </p:ext>
    </p:extLst>
  </p:cSld>
  <p:clrMapOvr>
    <a:masterClrMapping/>
  </p:clrMapOvr>
  <p:transition spd="med">
    <p:pull/>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954301"/>
            <a:ext cx="5802994" cy="1264642"/>
          </a:xfrm>
          <a:prstGeom prst="rect">
            <a:avLst/>
          </a:prstGeom>
        </p:spPr>
        <p:txBody>
          <a:bodyPr wrap="square">
            <a:spAutoFit/>
          </a:bodyPr>
          <a:lstStyle/>
          <a:p>
            <a:pPr algn="just">
              <a:lnSpc>
                <a:spcPct val="107000"/>
              </a:lnSpc>
              <a:spcBef>
                <a:spcPts val="0"/>
              </a:spcBef>
              <a:spcAft>
                <a:spcPts val="0"/>
              </a:spcAft>
            </a:pPr>
            <a:r>
              <a:rPr lang="en-IN" dirty="0">
                <a:latin typeface="Calibri" panose="020F0502020204030204" pitchFamily="34" charset="0"/>
                <a:cs typeface="Calibri" panose="020F0502020204030204" pitchFamily="34" charset="0"/>
              </a:rPr>
              <a:t>Collaboration in Scrum refers to the Scrum Core Team working together and interfacing with the business stakeholders to create and validate the deliverables of the project to meet the goals outlined in the Project Vision.</a:t>
            </a:r>
            <a:endParaRPr lang="en-US" dirty="0">
              <a:latin typeface="Calibri" panose="020F0502020204030204" pitchFamily="34" charset="0"/>
              <a:cs typeface="Calibri" panose="020F0502020204030204" pitchFamily="34" charset="0"/>
            </a:endParaRPr>
          </a:p>
        </p:txBody>
      </p:sp>
      <p:grpSp>
        <p:nvGrpSpPr>
          <p:cNvPr id="9" name="Group 8"/>
          <p:cNvGrpSpPr/>
          <p:nvPr/>
        </p:nvGrpSpPr>
        <p:grpSpPr>
          <a:xfrm>
            <a:off x="6068095" y="3657600"/>
            <a:ext cx="2694905" cy="2279561"/>
            <a:chOff x="1582788" y="1373700"/>
            <a:chExt cx="5223551" cy="4689221"/>
          </a:xfrm>
        </p:grpSpPr>
        <p:grpSp>
          <p:nvGrpSpPr>
            <p:cNvPr id="10" name="Group 9"/>
            <p:cNvGrpSpPr/>
            <p:nvPr/>
          </p:nvGrpSpPr>
          <p:grpSpPr>
            <a:xfrm>
              <a:off x="1627790" y="1644737"/>
              <a:ext cx="1032949" cy="3831243"/>
              <a:chOff x="5773390" y="1644737"/>
              <a:chExt cx="1032949" cy="3831243"/>
            </a:xfrm>
          </p:grpSpPr>
          <p:grpSp>
            <p:nvGrpSpPr>
              <p:cNvPr id="160" name="Group 159"/>
              <p:cNvGrpSpPr/>
              <p:nvPr/>
            </p:nvGrpSpPr>
            <p:grpSpPr>
              <a:xfrm>
                <a:off x="5773390" y="1644737"/>
                <a:ext cx="1032949" cy="3831243"/>
                <a:chOff x="3720614" y="1888957"/>
                <a:chExt cx="920382" cy="3452198"/>
              </a:xfrm>
              <a:effectLst/>
            </p:grpSpPr>
            <p:sp>
              <p:nvSpPr>
                <p:cNvPr id="163" name="Rectangle 162"/>
                <p:cNvSpPr/>
                <p:nvPr/>
              </p:nvSpPr>
              <p:spPr>
                <a:xfrm rot="13654630">
                  <a:off x="3575759" y="3227963"/>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64" name="Oval 163"/>
                <p:cNvSpPr/>
                <p:nvPr/>
              </p:nvSpPr>
              <p:spPr>
                <a:xfrm>
                  <a:off x="3908087" y="1892157"/>
                  <a:ext cx="582455" cy="627935"/>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65" name="Cloud 164"/>
                <p:cNvSpPr/>
                <p:nvPr/>
              </p:nvSpPr>
              <p:spPr>
                <a:xfrm rot="16200000">
                  <a:off x="3846238" y="1930267"/>
                  <a:ext cx="693869" cy="611249"/>
                </a:xfrm>
                <a:prstGeom prst="cloud">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66" name="Teardrop 165"/>
                <p:cNvSpPr/>
                <p:nvPr/>
              </p:nvSpPr>
              <p:spPr>
                <a:xfrm rot="8337726">
                  <a:off x="3945188" y="1959410"/>
                  <a:ext cx="494320" cy="503225"/>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167" name="Rectangle 166"/>
                <p:cNvSpPr/>
                <p:nvPr/>
              </p:nvSpPr>
              <p:spPr>
                <a:xfrm rot="16200000">
                  <a:off x="3840811" y="4742091"/>
                  <a:ext cx="875901"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68" name="Rectangle 167"/>
                <p:cNvSpPr/>
                <p:nvPr/>
              </p:nvSpPr>
              <p:spPr>
                <a:xfrm rot="16200000">
                  <a:off x="3657108" y="4742091"/>
                  <a:ext cx="875900"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69" name="Rectangle 168"/>
                <p:cNvSpPr/>
                <p:nvPr/>
              </p:nvSpPr>
              <p:spPr>
                <a:xfrm rot="4336768">
                  <a:off x="4309374" y="2823891"/>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70" name="Rectangle 169"/>
                <p:cNvSpPr/>
                <p:nvPr/>
              </p:nvSpPr>
              <p:spPr>
                <a:xfrm rot="17593509">
                  <a:off x="3524082" y="2817084"/>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71" name="Trapezoid 170"/>
                <p:cNvSpPr/>
                <p:nvPr/>
              </p:nvSpPr>
              <p:spPr>
                <a:xfrm rot="10800000">
                  <a:off x="3839833" y="2612819"/>
                  <a:ext cx="716599" cy="682865"/>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72" name="Rectangle 171"/>
                <p:cNvSpPr/>
                <p:nvPr/>
              </p:nvSpPr>
              <p:spPr>
                <a:xfrm rot="7953120">
                  <a:off x="4056225" y="3293451"/>
                  <a:ext cx="746806" cy="13505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73" name="Rectangle 172"/>
                <p:cNvSpPr/>
                <p:nvPr/>
              </p:nvSpPr>
              <p:spPr>
                <a:xfrm rot="5400000">
                  <a:off x="4110142" y="2447493"/>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74" name="Flowchart: Manual Operation 173"/>
                <p:cNvSpPr/>
                <p:nvPr/>
              </p:nvSpPr>
              <p:spPr>
                <a:xfrm rot="10800000">
                  <a:off x="3861946" y="3321673"/>
                  <a:ext cx="672369" cy="849818"/>
                </a:xfrm>
                <a:prstGeom prst="flowChartManualOperation">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75" name="Wave 174"/>
                <p:cNvSpPr/>
                <p:nvPr/>
              </p:nvSpPr>
              <p:spPr>
                <a:xfrm>
                  <a:off x="3861944" y="4081764"/>
                  <a:ext cx="672371" cy="385901"/>
                </a:xfrm>
                <a:prstGeom prst="wav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76" name="Group 175"/>
                <p:cNvGrpSpPr/>
                <p:nvPr/>
              </p:nvGrpSpPr>
              <p:grpSpPr>
                <a:xfrm>
                  <a:off x="4031881" y="2178972"/>
                  <a:ext cx="114035" cy="52446"/>
                  <a:chOff x="5868522" y="2159344"/>
                  <a:chExt cx="103653" cy="45719"/>
                </a:xfrm>
              </p:grpSpPr>
              <p:sp>
                <p:nvSpPr>
                  <p:cNvPr id="191" name="Oval 190"/>
                  <p:cNvSpPr/>
                  <p:nvPr/>
                </p:nvSpPr>
                <p:spPr>
                  <a:xfrm>
                    <a:off x="5868522" y="2159344"/>
                    <a:ext cx="103653" cy="45719"/>
                  </a:xfrm>
                  <a:prstGeom prst="ellipse">
                    <a:avLst/>
                  </a:prstGeom>
                  <a:ln w="6350">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92" name="Oval 191"/>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177" name="Group 176"/>
                <p:cNvGrpSpPr/>
                <p:nvPr/>
              </p:nvGrpSpPr>
              <p:grpSpPr>
                <a:xfrm>
                  <a:off x="4239517" y="2173811"/>
                  <a:ext cx="114035" cy="52446"/>
                  <a:chOff x="5868522" y="2159344"/>
                  <a:chExt cx="103653" cy="45719"/>
                </a:xfrm>
              </p:grpSpPr>
              <p:sp>
                <p:nvSpPr>
                  <p:cNvPr id="189" name="Oval 188"/>
                  <p:cNvSpPr/>
                  <p:nvPr/>
                </p:nvSpPr>
                <p:spPr>
                  <a:xfrm>
                    <a:off x="5868522" y="2159344"/>
                    <a:ext cx="103653" cy="45719"/>
                  </a:xfrm>
                  <a:prstGeom prst="ellipse">
                    <a:avLst/>
                  </a:prstGeom>
                  <a:ln w="63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90" name="Oval 189"/>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178" name="Moon 177"/>
                <p:cNvSpPr/>
                <p:nvPr/>
              </p:nvSpPr>
              <p:spPr>
                <a:xfrm rot="5400000">
                  <a:off x="4050759" y="205915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79" name="Moon 178"/>
                <p:cNvSpPr/>
                <p:nvPr/>
              </p:nvSpPr>
              <p:spPr>
                <a:xfrm rot="5400000">
                  <a:off x="4280949" y="206316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80" name="Group 179"/>
                <p:cNvGrpSpPr/>
                <p:nvPr/>
              </p:nvGrpSpPr>
              <p:grpSpPr>
                <a:xfrm>
                  <a:off x="4105675" y="2328946"/>
                  <a:ext cx="184945" cy="86490"/>
                  <a:chOff x="5590059" y="2324125"/>
                  <a:chExt cx="198815" cy="96747"/>
                </a:xfrm>
                <a:solidFill>
                  <a:srgbClr val="800000"/>
                </a:solidFill>
              </p:grpSpPr>
              <p:sp>
                <p:nvSpPr>
                  <p:cNvPr id="187" name="Moon 186"/>
                  <p:cNvSpPr/>
                  <p:nvPr/>
                </p:nvSpPr>
                <p:spPr>
                  <a:xfrm rot="5400000" flipH="1">
                    <a:off x="5654438" y="2307115"/>
                    <a:ext cx="63413" cy="164102"/>
                  </a:xfrm>
                  <a:prstGeom prst="moon">
                    <a:avLst/>
                  </a:prstGeom>
                  <a:solidFill>
                    <a:srgbClr val="FF99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88" name="Moon 187"/>
                  <p:cNvSpPr/>
                  <p:nvPr/>
                </p:nvSpPr>
                <p:spPr>
                  <a:xfrm rot="5400000">
                    <a:off x="5666426" y="2247758"/>
                    <a:ext cx="46081" cy="198815"/>
                  </a:xfrm>
                  <a:prstGeom prst="moon">
                    <a:avLst/>
                  </a:prstGeom>
                  <a:solidFill>
                    <a:srgbClr val="FF99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181" name="Moon 180"/>
                <p:cNvSpPr/>
                <p:nvPr/>
              </p:nvSpPr>
              <p:spPr>
                <a:xfrm rot="16200000">
                  <a:off x="4004854" y="5193357"/>
                  <a:ext cx="174825" cy="120771"/>
                </a:xfrm>
                <a:prstGeom prst="moon">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82" name="Moon 181"/>
                <p:cNvSpPr/>
                <p:nvPr/>
              </p:nvSpPr>
              <p:spPr>
                <a:xfrm rot="16200000">
                  <a:off x="4181479" y="5193357"/>
                  <a:ext cx="174825" cy="120771"/>
                </a:xfrm>
                <a:prstGeom prst="moon">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83" name="Moon 182"/>
                <p:cNvSpPr/>
                <p:nvPr/>
              </p:nvSpPr>
              <p:spPr>
                <a:xfrm>
                  <a:off x="3923532" y="2201212"/>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84" name="Moon 183"/>
                <p:cNvSpPr/>
                <p:nvPr/>
              </p:nvSpPr>
              <p:spPr>
                <a:xfrm flipH="1">
                  <a:off x="4374381" y="2186846"/>
                  <a:ext cx="92735" cy="1457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85" name="Cloud 184"/>
                <p:cNvSpPr/>
                <p:nvPr/>
              </p:nvSpPr>
              <p:spPr>
                <a:xfrm rot="1327069">
                  <a:off x="4042297" y="1976430"/>
                  <a:ext cx="411957" cy="144029"/>
                </a:xfrm>
                <a:prstGeom prst="cloud">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86" name="Wave 185"/>
                <p:cNvSpPr/>
                <p:nvPr/>
              </p:nvSpPr>
              <p:spPr>
                <a:xfrm rot="1327069">
                  <a:off x="4198679" y="1964929"/>
                  <a:ext cx="219827" cy="104645"/>
                </a:xfrm>
                <a:prstGeom prst="wave">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161" name="Teardrop 160"/>
              <p:cNvSpPr/>
              <p:nvPr/>
            </p:nvSpPr>
            <p:spPr>
              <a:xfrm rot="18904251">
                <a:off x="6002144" y="2146518"/>
                <a:ext cx="61290" cy="55886"/>
              </a:xfrm>
              <a:prstGeom prst="teardrop">
                <a:avLst>
                  <a:gd name="adj" fmla="val 135316"/>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62" name="Teardrop 161"/>
              <p:cNvSpPr/>
              <p:nvPr/>
            </p:nvSpPr>
            <p:spPr>
              <a:xfrm rot="18904251">
                <a:off x="6531560" y="2162465"/>
                <a:ext cx="61290" cy="55886"/>
              </a:xfrm>
              <a:prstGeom prst="teardrop">
                <a:avLst>
                  <a:gd name="adj" fmla="val 135316"/>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11" name="Cloud 10"/>
            <p:cNvSpPr/>
            <p:nvPr/>
          </p:nvSpPr>
          <p:spPr>
            <a:xfrm>
              <a:off x="1582788" y="2433433"/>
              <a:ext cx="330183" cy="336150"/>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2" name="Group 11"/>
            <p:cNvGrpSpPr/>
            <p:nvPr/>
          </p:nvGrpSpPr>
          <p:grpSpPr>
            <a:xfrm>
              <a:off x="1986619" y="1373700"/>
              <a:ext cx="4819720" cy="4689221"/>
              <a:chOff x="1986619" y="1373700"/>
              <a:chExt cx="4819720" cy="4689221"/>
            </a:xfrm>
          </p:grpSpPr>
          <p:grpSp>
            <p:nvGrpSpPr>
              <p:cNvPr id="13" name="Group 12"/>
              <p:cNvGrpSpPr/>
              <p:nvPr/>
            </p:nvGrpSpPr>
            <p:grpSpPr>
              <a:xfrm>
                <a:off x="3521766" y="1855211"/>
                <a:ext cx="1344271" cy="4207710"/>
                <a:chOff x="3521766" y="1855211"/>
                <a:chExt cx="1344271" cy="4207710"/>
              </a:xfrm>
              <a:effectLst/>
            </p:grpSpPr>
            <p:sp>
              <p:nvSpPr>
                <p:cNvPr id="125" name="Moon 124"/>
                <p:cNvSpPr/>
                <p:nvPr/>
              </p:nvSpPr>
              <p:spPr>
                <a:xfrm>
                  <a:off x="3857655" y="2194241"/>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26" name="Moon 125"/>
                <p:cNvSpPr/>
                <p:nvPr/>
              </p:nvSpPr>
              <p:spPr>
                <a:xfrm flipH="1">
                  <a:off x="4388584" y="2201083"/>
                  <a:ext cx="131401" cy="1248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27" name="Rectangle 126"/>
                <p:cNvSpPr/>
                <p:nvPr/>
              </p:nvSpPr>
              <p:spPr>
                <a:xfrm rot="16200000">
                  <a:off x="3294776" y="3293423"/>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28" name="Moon 127"/>
                <p:cNvSpPr/>
                <p:nvPr/>
              </p:nvSpPr>
              <p:spPr>
                <a:xfrm rot="13912987">
                  <a:off x="4450981" y="5798265"/>
                  <a:ext cx="318566" cy="210746"/>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29" name="Moon 128"/>
                <p:cNvSpPr/>
                <p:nvPr/>
              </p:nvSpPr>
              <p:spPr>
                <a:xfrm rot="16508937">
                  <a:off x="3775523" y="5467839"/>
                  <a:ext cx="265841" cy="207487"/>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30" name="Can 129"/>
                <p:cNvSpPr/>
                <p:nvPr/>
              </p:nvSpPr>
              <p:spPr>
                <a:xfrm rot="318211">
                  <a:off x="3853989" y="3481289"/>
                  <a:ext cx="328002" cy="2017921"/>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31" name="Oval 130"/>
                <p:cNvSpPr/>
                <p:nvPr/>
              </p:nvSpPr>
              <p:spPr>
                <a:xfrm>
                  <a:off x="3894916" y="1855211"/>
                  <a:ext cx="582455" cy="5122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32" name="Rectangle 131"/>
                <p:cNvSpPr/>
                <p:nvPr/>
              </p:nvSpPr>
              <p:spPr>
                <a:xfrm rot="5400000">
                  <a:off x="4110142" y="2447493"/>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33" name="Teardrop 132"/>
                <p:cNvSpPr/>
                <p:nvPr/>
              </p:nvSpPr>
              <p:spPr>
                <a:xfrm rot="8337726">
                  <a:off x="3909334" y="1936032"/>
                  <a:ext cx="542657" cy="571520"/>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134" name="Can 133"/>
                <p:cNvSpPr/>
                <p:nvPr/>
              </p:nvSpPr>
              <p:spPr>
                <a:xfrm rot="21250697">
                  <a:off x="4257522" y="3427147"/>
                  <a:ext cx="325095" cy="241751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35" name="Rectangle 134"/>
                <p:cNvSpPr/>
                <p:nvPr/>
              </p:nvSpPr>
              <p:spPr>
                <a:xfrm rot="4629166">
                  <a:off x="4306133" y="2812930"/>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36" name="Rectangle 135"/>
                <p:cNvSpPr/>
                <p:nvPr/>
              </p:nvSpPr>
              <p:spPr>
                <a:xfrm rot="18160931">
                  <a:off x="3494742" y="2820851"/>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37" name="Trapezoid 136"/>
                <p:cNvSpPr/>
                <p:nvPr/>
              </p:nvSpPr>
              <p:spPr>
                <a:xfrm rot="10800000">
                  <a:off x="3839825" y="2612815"/>
                  <a:ext cx="716599" cy="1160010"/>
                </a:xfrm>
                <a:prstGeom prst="trapezoid">
                  <a:avLst>
                    <a:gd name="adj" fmla="val 1265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38" name="Rectangle 137"/>
                <p:cNvSpPr/>
                <p:nvPr/>
              </p:nvSpPr>
              <p:spPr>
                <a:xfrm rot="4657636">
                  <a:off x="4345651" y="3423012"/>
                  <a:ext cx="738483" cy="13657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39" name="Flowchart: Delay 138"/>
                <p:cNvSpPr/>
                <p:nvPr/>
              </p:nvSpPr>
              <p:spPr>
                <a:xfrm rot="16200000" flipH="1">
                  <a:off x="4139026" y="1780860"/>
                  <a:ext cx="98706" cy="382409"/>
                </a:xfrm>
                <a:prstGeom prst="flowChartDelay">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40" name="Group 139"/>
                <p:cNvGrpSpPr/>
                <p:nvPr/>
              </p:nvGrpSpPr>
              <p:grpSpPr>
                <a:xfrm>
                  <a:off x="4006481" y="2178972"/>
                  <a:ext cx="114035" cy="52446"/>
                  <a:chOff x="5868522" y="2159344"/>
                  <a:chExt cx="103653" cy="45719"/>
                </a:xfrm>
              </p:grpSpPr>
              <p:sp>
                <p:nvSpPr>
                  <p:cNvPr id="158" name="Oval 157"/>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59" name="Oval 158"/>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141" name="Group 140"/>
                <p:cNvGrpSpPr/>
                <p:nvPr/>
              </p:nvGrpSpPr>
              <p:grpSpPr>
                <a:xfrm>
                  <a:off x="4258567" y="2173811"/>
                  <a:ext cx="114035" cy="52446"/>
                  <a:chOff x="5868522" y="2159344"/>
                  <a:chExt cx="103653" cy="45719"/>
                </a:xfrm>
              </p:grpSpPr>
              <p:sp>
                <p:nvSpPr>
                  <p:cNvPr id="156" name="Oval 155"/>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57" name="Oval 156"/>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142" name="Moon 141"/>
                <p:cNvSpPr/>
                <p:nvPr/>
              </p:nvSpPr>
              <p:spPr>
                <a:xfrm rot="5400000">
                  <a:off x="4036707" y="2054100"/>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43" name="Moon 142"/>
                <p:cNvSpPr/>
                <p:nvPr/>
              </p:nvSpPr>
              <p:spPr>
                <a:xfrm rot="5400000">
                  <a:off x="4296352" y="205305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44" name="Group 143"/>
                <p:cNvGrpSpPr/>
                <p:nvPr/>
              </p:nvGrpSpPr>
              <p:grpSpPr>
                <a:xfrm>
                  <a:off x="4097742" y="2351067"/>
                  <a:ext cx="176807" cy="62540"/>
                  <a:chOff x="5598721" y="2332728"/>
                  <a:chExt cx="164102" cy="87404"/>
                </a:xfrm>
                <a:solidFill>
                  <a:schemeClr val="tx1">
                    <a:lumMod val="50000"/>
                    <a:lumOff val="50000"/>
                  </a:schemeClr>
                </a:solidFill>
              </p:grpSpPr>
              <p:sp>
                <p:nvSpPr>
                  <p:cNvPr id="154" name="Moon 153"/>
                  <p:cNvSpPr/>
                  <p:nvPr/>
                </p:nvSpPr>
                <p:spPr>
                  <a:xfrm rot="5400000" flipH="1">
                    <a:off x="5657912" y="2315222"/>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55" name="Moon 154"/>
                  <p:cNvSpPr/>
                  <p:nvPr/>
                </p:nvSpPr>
                <p:spPr>
                  <a:xfrm rot="5400000">
                    <a:off x="5657912" y="2273537"/>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145" name="Cloud 144"/>
                <p:cNvSpPr/>
                <p:nvPr/>
              </p:nvSpPr>
              <p:spPr>
                <a:xfrm>
                  <a:off x="4697854" y="3779098"/>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46" name="Cloud 145"/>
                <p:cNvSpPr/>
                <p:nvPr/>
              </p:nvSpPr>
              <p:spPr>
                <a:xfrm>
                  <a:off x="3529852" y="3624278"/>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47" name="Pentagon 146"/>
                <p:cNvSpPr/>
                <p:nvPr/>
              </p:nvSpPr>
              <p:spPr>
                <a:xfrm rot="5400000">
                  <a:off x="3787010" y="2988191"/>
                  <a:ext cx="803613" cy="139692"/>
                </a:xfrm>
                <a:prstGeom prst="homePlate">
                  <a:avLst/>
                </a:prstGeom>
                <a:solidFill>
                  <a:srgbClr val="800000"/>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48" name="Flowchart: Collate 147"/>
                <p:cNvSpPr/>
                <p:nvPr/>
              </p:nvSpPr>
              <p:spPr>
                <a:xfrm rot="5400000">
                  <a:off x="4123360" y="2486655"/>
                  <a:ext cx="149527" cy="294200"/>
                </a:xfrm>
                <a:prstGeom prst="flowChartCollate">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149" name="Rounded Rectangle 148"/>
                <p:cNvSpPr/>
                <p:nvPr/>
              </p:nvSpPr>
              <p:spPr>
                <a:xfrm rot="1525249">
                  <a:off x="3521766" y="3093345"/>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50" name="Rounded Rectangle 149"/>
                <p:cNvSpPr/>
                <p:nvPr/>
              </p:nvSpPr>
              <p:spPr>
                <a:xfrm rot="20353342">
                  <a:off x="4557735" y="3124287"/>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51" name="Group 150"/>
                <p:cNvGrpSpPr/>
                <p:nvPr/>
              </p:nvGrpSpPr>
              <p:grpSpPr>
                <a:xfrm>
                  <a:off x="4080486" y="2308056"/>
                  <a:ext cx="215786" cy="250522"/>
                  <a:chOff x="3113166" y="2748388"/>
                  <a:chExt cx="215121" cy="288135"/>
                </a:xfrm>
                <a:solidFill>
                  <a:schemeClr val="bg1">
                    <a:lumMod val="65000"/>
                  </a:schemeClr>
                </a:solidFill>
              </p:grpSpPr>
              <p:sp>
                <p:nvSpPr>
                  <p:cNvPr id="152" name="Moon 151"/>
                  <p:cNvSpPr/>
                  <p:nvPr/>
                </p:nvSpPr>
                <p:spPr>
                  <a:xfrm rot="5400000">
                    <a:off x="3162996" y="2698558"/>
                    <a:ext cx="11546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53" name="Moon 152"/>
                  <p:cNvSpPr/>
                  <p:nvPr/>
                </p:nvSpPr>
                <p:spPr>
                  <a:xfrm rot="5400000" flipH="1">
                    <a:off x="3120531" y="2828766"/>
                    <a:ext cx="20039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grpSp>
          <p:grpSp>
            <p:nvGrpSpPr>
              <p:cNvPr id="14" name="Group 13"/>
              <p:cNvGrpSpPr/>
              <p:nvPr/>
            </p:nvGrpSpPr>
            <p:grpSpPr>
              <a:xfrm>
                <a:off x="4627347" y="1408808"/>
                <a:ext cx="1100085" cy="4235201"/>
                <a:chOff x="6355903" y="1746706"/>
                <a:chExt cx="1100085" cy="4235201"/>
              </a:xfrm>
            </p:grpSpPr>
            <p:sp>
              <p:nvSpPr>
                <p:cNvPr id="90" name="Cloud 89"/>
                <p:cNvSpPr/>
                <p:nvPr/>
              </p:nvSpPr>
              <p:spPr>
                <a:xfrm>
                  <a:off x="6483250" y="3701706"/>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1" name="Cloud 90"/>
                <p:cNvSpPr/>
                <p:nvPr/>
              </p:nvSpPr>
              <p:spPr>
                <a:xfrm>
                  <a:off x="7209562" y="3746077"/>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2" name="Rectangle 91"/>
                <p:cNvSpPr/>
                <p:nvPr/>
              </p:nvSpPr>
              <p:spPr>
                <a:xfrm rot="5645209">
                  <a:off x="6971106" y="3370229"/>
                  <a:ext cx="738483" cy="13657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93" name="Moon 92"/>
                <p:cNvSpPr/>
                <p:nvPr/>
              </p:nvSpPr>
              <p:spPr>
                <a:xfrm>
                  <a:off x="6571554" y="2085736"/>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94" name="Moon 93"/>
                <p:cNvSpPr/>
                <p:nvPr/>
              </p:nvSpPr>
              <p:spPr>
                <a:xfrm flipH="1">
                  <a:off x="7102483" y="2092578"/>
                  <a:ext cx="131401" cy="1248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95" name="Rectangle 94"/>
                <p:cNvSpPr/>
                <p:nvPr/>
              </p:nvSpPr>
              <p:spPr>
                <a:xfrm rot="15810218">
                  <a:off x="6193505" y="3327954"/>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96" name="Moon 95"/>
                <p:cNvSpPr/>
                <p:nvPr/>
              </p:nvSpPr>
              <p:spPr>
                <a:xfrm rot="13912987">
                  <a:off x="7164880" y="5689760"/>
                  <a:ext cx="318566" cy="210746"/>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97" name="Moon 96"/>
                <p:cNvSpPr/>
                <p:nvPr/>
              </p:nvSpPr>
              <p:spPr>
                <a:xfrm rot="17724062">
                  <a:off x="6490252" y="5745243"/>
                  <a:ext cx="265841" cy="207487"/>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98" name="Can 97"/>
                <p:cNvSpPr/>
                <p:nvPr/>
              </p:nvSpPr>
              <p:spPr>
                <a:xfrm rot="213602">
                  <a:off x="6589975" y="3368994"/>
                  <a:ext cx="328002" cy="241938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99" name="Oval 98"/>
                <p:cNvSpPr/>
                <p:nvPr/>
              </p:nvSpPr>
              <p:spPr>
                <a:xfrm>
                  <a:off x="6608815" y="1746706"/>
                  <a:ext cx="582455" cy="5122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0" name="Rectangle 99"/>
                <p:cNvSpPr/>
                <p:nvPr/>
              </p:nvSpPr>
              <p:spPr>
                <a:xfrm rot="5400000">
                  <a:off x="6824041" y="2338988"/>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01" name="Teardrop 100"/>
                <p:cNvSpPr/>
                <p:nvPr/>
              </p:nvSpPr>
              <p:spPr>
                <a:xfrm rot="8337726">
                  <a:off x="6623233" y="1827527"/>
                  <a:ext cx="542657" cy="571520"/>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102" name="Can 101"/>
                <p:cNvSpPr/>
                <p:nvPr/>
              </p:nvSpPr>
              <p:spPr>
                <a:xfrm rot="21250697">
                  <a:off x="6971421" y="3318642"/>
                  <a:ext cx="325095" cy="241751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03" name="Rectangle 102"/>
                <p:cNvSpPr/>
                <p:nvPr/>
              </p:nvSpPr>
              <p:spPr>
                <a:xfrm rot="4629166">
                  <a:off x="7020032" y="2704425"/>
                  <a:ext cx="528154" cy="135090"/>
                </a:xfrm>
                <a:prstGeom prst="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04" name="Rectangle 103"/>
                <p:cNvSpPr/>
                <p:nvPr/>
              </p:nvSpPr>
              <p:spPr>
                <a:xfrm rot="17169412">
                  <a:off x="6277146" y="2725885"/>
                  <a:ext cx="528154" cy="135090"/>
                </a:xfrm>
                <a:prstGeom prst="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05" name="Trapezoid 104"/>
                <p:cNvSpPr/>
                <p:nvPr/>
              </p:nvSpPr>
              <p:spPr>
                <a:xfrm rot="10800000">
                  <a:off x="6553724" y="2504310"/>
                  <a:ext cx="716599" cy="1160010"/>
                </a:xfrm>
                <a:prstGeom prst="trapezoid">
                  <a:avLst>
                    <a:gd name="adj" fmla="val 12652"/>
                  </a:avLst>
                </a:prstGeom>
                <a:solidFill>
                  <a:schemeClr val="bg2">
                    <a:lumMod val="75000"/>
                  </a:schemeClr>
                </a:solidFill>
                <a:ln>
                  <a:solidFill>
                    <a:schemeClr val="bg2">
                      <a:lumMod val="9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06" name="Flowchart: Delay 105"/>
                <p:cNvSpPr/>
                <p:nvPr/>
              </p:nvSpPr>
              <p:spPr>
                <a:xfrm rot="16200000" flipH="1">
                  <a:off x="6852925" y="1672355"/>
                  <a:ext cx="98706" cy="382409"/>
                </a:xfrm>
                <a:prstGeom prst="flowChartDelay">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07" name="Group 106"/>
                <p:cNvGrpSpPr/>
                <p:nvPr/>
              </p:nvGrpSpPr>
              <p:grpSpPr>
                <a:xfrm>
                  <a:off x="6720380" y="2070467"/>
                  <a:ext cx="114035" cy="52446"/>
                  <a:chOff x="5868522" y="2159344"/>
                  <a:chExt cx="103653" cy="45719"/>
                </a:xfrm>
              </p:grpSpPr>
              <p:sp>
                <p:nvSpPr>
                  <p:cNvPr id="123" name="Oval 122"/>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24" name="Oval 123"/>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108" name="Group 107"/>
                <p:cNvGrpSpPr/>
                <p:nvPr/>
              </p:nvGrpSpPr>
              <p:grpSpPr>
                <a:xfrm>
                  <a:off x="6972466" y="2065306"/>
                  <a:ext cx="114035" cy="52446"/>
                  <a:chOff x="5868522" y="2159344"/>
                  <a:chExt cx="103653" cy="45719"/>
                </a:xfrm>
              </p:grpSpPr>
              <p:sp>
                <p:nvSpPr>
                  <p:cNvPr id="121" name="Oval 120"/>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22" name="Oval 121"/>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109" name="Moon 108"/>
                <p:cNvSpPr/>
                <p:nvPr/>
              </p:nvSpPr>
              <p:spPr>
                <a:xfrm rot="5400000">
                  <a:off x="6750606" y="194559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10" name="Moon 109"/>
                <p:cNvSpPr/>
                <p:nvPr/>
              </p:nvSpPr>
              <p:spPr>
                <a:xfrm rot="5400000">
                  <a:off x="7010251" y="1944546"/>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11" name="Group 110"/>
                <p:cNvGrpSpPr/>
                <p:nvPr/>
              </p:nvGrpSpPr>
              <p:grpSpPr>
                <a:xfrm>
                  <a:off x="6811641" y="2242562"/>
                  <a:ext cx="176807" cy="62540"/>
                  <a:chOff x="5598721" y="2332728"/>
                  <a:chExt cx="164102" cy="87404"/>
                </a:xfrm>
                <a:solidFill>
                  <a:schemeClr val="tx1">
                    <a:lumMod val="50000"/>
                    <a:lumOff val="50000"/>
                  </a:schemeClr>
                </a:solidFill>
              </p:grpSpPr>
              <p:sp>
                <p:nvSpPr>
                  <p:cNvPr id="119" name="Moon 118"/>
                  <p:cNvSpPr/>
                  <p:nvPr/>
                </p:nvSpPr>
                <p:spPr>
                  <a:xfrm rot="5400000" flipH="1">
                    <a:off x="5657912" y="2315222"/>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20" name="Moon 119"/>
                  <p:cNvSpPr/>
                  <p:nvPr/>
                </p:nvSpPr>
                <p:spPr>
                  <a:xfrm rot="5400000">
                    <a:off x="5657912" y="2273537"/>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112" name="Pentagon 111"/>
                <p:cNvSpPr/>
                <p:nvPr/>
              </p:nvSpPr>
              <p:spPr>
                <a:xfrm rot="5400000">
                  <a:off x="6500909" y="2879686"/>
                  <a:ext cx="803613" cy="139692"/>
                </a:xfrm>
                <a:prstGeom prst="homePlate">
                  <a:avLst/>
                </a:prstGeom>
                <a:solidFill>
                  <a:schemeClr val="tx1">
                    <a:lumMod val="50000"/>
                    <a:lumOff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13" name="Flowchart: Collate 112"/>
                <p:cNvSpPr/>
                <p:nvPr/>
              </p:nvSpPr>
              <p:spPr>
                <a:xfrm rot="5400000">
                  <a:off x="6837259" y="2378150"/>
                  <a:ext cx="149527" cy="294200"/>
                </a:xfrm>
                <a:prstGeom prst="flowChartCollate">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114" name="Rounded Rectangle 113"/>
                <p:cNvSpPr/>
                <p:nvPr/>
              </p:nvSpPr>
              <p:spPr>
                <a:xfrm rot="1525249">
                  <a:off x="6355903" y="3038735"/>
                  <a:ext cx="184354" cy="87986"/>
                </a:xfrm>
                <a:prstGeom prst="round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15" name="Rounded Rectangle 114"/>
                <p:cNvSpPr/>
                <p:nvPr/>
              </p:nvSpPr>
              <p:spPr>
                <a:xfrm rot="20353342">
                  <a:off x="7271634" y="3015782"/>
                  <a:ext cx="184354" cy="87986"/>
                </a:xfrm>
                <a:prstGeom prst="round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116" name="Group 115"/>
                <p:cNvGrpSpPr/>
                <p:nvPr/>
              </p:nvGrpSpPr>
              <p:grpSpPr>
                <a:xfrm>
                  <a:off x="6794385" y="2199551"/>
                  <a:ext cx="215786" cy="250522"/>
                  <a:chOff x="3113166" y="2748388"/>
                  <a:chExt cx="215121" cy="288135"/>
                </a:xfrm>
                <a:solidFill>
                  <a:schemeClr val="bg1">
                    <a:lumMod val="65000"/>
                  </a:schemeClr>
                </a:solidFill>
              </p:grpSpPr>
              <p:sp>
                <p:nvSpPr>
                  <p:cNvPr id="117" name="Moon 116"/>
                  <p:cNvSpPr/>
                  <p:nvPr/>
                </p:nvSpPr>
                <p:spPr>
                  <a:xfrm rot="5400000">
                    <a:off x="3162996" y="2698558"/>
                    <a:ext cx="11546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18" name="Moon 117"/>
                  <p:cNvSpPr/>
                  <p:nvPr/>
                </p:nvSpPr>
                <p:spPr>
                  <a:xfrm rot="5400000" flipH="1">
                    <a:off x="3120531" y="2828766"/>
                    <a:ext cx="200392" cy="215121"/>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grpSp>
          <p:grpSp>
            <p:nvGrpSpPr>
              <p:cNvPr id="15" name="Group 14"/>
              <p:cNvGrpSpPr/>
              <p:nvPr/>
            </p:nvGrpSpPr>
            <p:grpSpPr>
              <a:xfrm>
                <a:off x="2686852" y="1373700"/>
                <a:ext cx="1100085" cy="4235201"/>
                <a:chOff x="6355903" y="1746706"/>
                <a:chExt cx="1100085" cy="4235201"/>
              </a:xfrm>
            </p:grpSpPr>
            <p:sp>
              <p:nvSpPr>
                <p:cNvPr id="58" name="Cloud 57"/>
                <p:cNvSpPr/>
                <p:nvPr/>
              </p:nvSpPr>
              <p:spPr>
                <a:xfrm>
                  <a:off x="6483250" y="3701706"/>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9" name="Cloud 58"/>
                <p:cNvSpPr/>
                <p:nvPr/>
              </p:nvSpPr>
              <p:spPr>
                <a:xfrm>
                  <a:off x="7209562" y="3746077"/>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60" name="Rectangle 59"/>
                <p:cNvSpPr/>
                <p:nvPr/>
              </p:nvSpPr>
              <p:spPr>
                <a:xfrm rot="5645209">
                  <a:off x="6971106" y="3370229"/>
                  <a:ext cx="738483" cy="13657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61" name="Moon 60"/>
                <p:cNvSpPr/>
                <p:nvPr/>
              </p:nvSpPr>
              <p:spPr>
                <a:xfrm>
                  <a:off x="6571554" y="2085736"/>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62" name="Moon 61"/>
                <p:cNvSpPr/>
                <p:nvPr/>
              </p:nvSpPr>
              <p:spPr>
                <a:xfrm flipH="1">
                  <a:off x="7102483" y="2092578"/>
                  <a:ext cx="131401" cy="1248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63" name="Rectangle 62"/>
                <p:cNvSpPr/>
                <p:nvPr/>
              </p:nvSpPr>
              <p:spPr>
                <a:xfrm rot="15810218">
                  <a:off x="6193505" y="3327954"/>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64" name="Moon 63"/>
                <p:cNvSpPr/>
                <p:nvPr/>
              </p:nvSpPr>
              <p:spPr>
                <a:xfrm rot="13912987">
                  <a:off x="7164880" y="5689760"/>
                  <a:ext cx="318566" cy="210746"/>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65" name="Moon 64"/>
                <p:cNvSpPr/>
                <p:nvPr/>
              </p:nvSpPr>
              <p:spPr>
                <a:xfrm rot="17724062">
                  <a:off x="6490252" y="5745243"/>
                  <a:ext cx="265841" cy="207487"/>
                </a:xfrm>
                <a:prstGeom prst="moon">
                  <a:avLst>
                    <a:gd name="adj" fmla="val 875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66" name="Can 65"/>
                <p:cNvSpPr/>
                <p:nvPr/>
              </p:nvSpPr>
              <p:spPr>
                <a:xfrm rot="213602">
                  <a:off x="6589975" y="3368994"/>
                  <a:ext cx="328002" cy="241938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67" name="Oval 66"/>
                <p:cNvSpPr/>
                <p:nvPr/>
              </p:nvSpPr>
              <p:spPr>
                <a:xfrm>
                  <a:off x="6608815" y="1746706"/>
                  <a:ext cx="582455" cy="51221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68" name="Rectangle 67"/>
                <p:cNvSpPr/>
                <p:nvPr/>
              </p:nvSpPr>
              <p:spPr>
                <a:xfrm rot="5400000">
                  <a:off x="6824041" y="2338988"/>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69" name="Teardrop 68"/>
                <p:cNvSpPr/>
                <p:nvPr/>
              </p:nvSpPr>
              <p:spPr>
                <a:xfrm rot="8337726">
                  <a:off x="6623233" y="1827527"/>
                  <a:ext cx="542657" cy="571520"/>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70" name="Can 69"/>
                <p:cNvSpPr/>
                <p:nvPr/>
              </p:nvSpPr>
              <p:spPr>
                <a:xfrm rot="21250697">
                  <a:off x="6971421" y="3318642"/>
                  <a:ext cx="325095" cy="2417518"/>
                </a:xfrm>
                <a:prstGeom prst="can">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71" name="Rectangle 70"/>
                <p:cNvSpPr/>
                <p:nvPr/>
              </p:nvSpPr>
              <p:spPr>
                <a:xfrm rot="4629166">
                  <a:off x="7020032" y="2704425"/>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72" name="Rectangle 71"/>
                <p:cNvSpPr/>
                <p:nvPr/>
              </p:nvSpPr>
              <p:spPr>
                <a:xfrm rot="17169412">
                  <a:off x="6277146" y="2725885"/>
                  <a:ext cx="528154" cy="13509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73" name="Trapezoid 72"/>
                <p:cNvSpPr/>
                <p:nvPr/>
              </p:nvSpPr>
              <p:spPr>
                <a:xfrm rot="10800000">
                  <a:off x="6553724" y="2504310"/>
                  <a:ext cx="716599" cy="1160010"/>
                </a:xfrm>
                <a:prstGeom prst="trapezoid">
                  <a:avLst>
                    <a:gd name="adj" fmla="val 1265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74" name="Flowchart: Delay 73"/>
                <p:cNvSpPr/>
                <p:nvPr/>
              </p:nvSpPr>
              <p:spPr>
                <a:xfrm rot="16200000" flipH="1">
                  <a:off x="6874489" y="1695962"/>
                  <a:ext cx="138444" cy="348270"/>
                </a:xfrm>
                <a:prstGeom prst="flowChartDelay">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75" name="Group 74"/>
                <p:cNvGrpSpPr/>
                <p:nvPr/>
              </p:nvGrpSpPr>
              <p:grpSpPr>
                <a:xfrm>
                  <a:off x="6720380" y="2070467"/>
                  <a:ext cx="114035" cy="52446"/>
                  <a:chOff x="5868522" y="2159344"/>
                  <a:chExt cx="103653" cy="45719"/>
                </a:xfrm>
              </p:grpSpPr>
              <p:sp>
                <p:nvSpPr>
                  <p:cNvPr id="88" name="Oval 87"/>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89" name="Oval 88"/>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76" name="Group 75"/>
                <p:cNvGrpSpPr/>
                <p:nvPr/>
              </p:nvGrpSpPr>
              <p:grpSpPr>
                <a:xfrm>
                  <a:off x="6972466" y="2065306"/>
                  <a:ext cx="114035" cy="52446"/>
                  <a:chOff x="5868522" y="2159344"/>
                  <a:chExt cx="103653" cy="45719"/>
                </a:xfrm>
              </p:grpSpPr>
              <p:sp>
                <p:nvSpPr>
                  <p:cNvPr id="86" name="Oval 85"/>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87" name="Oval 86"/>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77" name="Moon 76"/>
                <p:cNvSpPr/>
                <p:nvPr/>
              </p:nvSpPr>
              <p:spPr>
                <a:xfrm rot="5400000">
                  <a:off x="6750606" y="194559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78" name="Moon 77"/>
                <p:cNvSpPr/>
                <p:nvPr/>
              </p:nvSpPr>
              <p:spPr>
                <a:xfrm rot="5400000">
                  <a:off x="7010251" y="1944546"/>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79" name="Group 78"/>
                <p:cNvGrpSpPr/>
                <p:nvPr/>
              </p:nvGrpSpPr>
              <p:grpSpPr>
                <a:xfrm>
                  <a:off x="6811641" y="2242562"/>
                  <a:ext cx="176807" cy="62540"/>
                  <a:chOff x="5598721" y="2332728"/>
                  <a:chExt cx="164102" cy="87404"/>
                </a:xfrm>
                <a:solidFill>
                  <a:schemeClr val="tx1">
                    <a:lumMod val="50000"/>
                    <a:lumOff val="50000"/>
                  </a:schemeClr>
                </a:solidFill>
              </p:grpSpPr>
              <p:sp>
                <p:nvSpPr>
                  <p:cNvPr id="84" name="Moon 83"/>
                  <p:cNvSpPr/>
                  <p:nvPr/>
                </p:nvSpPr>
                <p:spPr>
                  <a:xfrm rot="5400000" flipH="1">
                    <a:off x="5657912" y="2315222"/>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85" name="Moon 84"/>
                  <p:cNvSpPr/>
                  <p:nvPr/>
                </p:nvSpPr>
                <p:spPr>
                  <a:xfrm rot="5400000">
                    <a:off x="5657912" y="2273537"/>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80" name="Pentagon 79"/>
                <p:cNvSpPr/>
                <p:nvPr/>
              </p:nvSpPr>
              <p:spPr>
                <a:xfrm rot="5400000">
                  <a:off x="6500909" y="2879686"/>
                  <a:ext cx="803613" cy="139692"/>
                </a:xfrm>
                <a:prstGeom prst="homePlate">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81" name="Flowchart: Collate 80"/>
                <p:cNvSpPr/>
                <p:nvPr/>
              </p:nvSpPr>
              <p:spPr>
                <a:xfrm rot="5400000">
                  <a:off x="6837259" y="2378150"/>
                  <a:ext cx="149527" cy="294200"/>
                </a:xfrm>
                <a:prstGeom prst="flowChartCollate">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82" name="Rounded Rectangle 81"/>
                <p:cNvSpPr/>
                <p:nvPr/>
              </p:nvSpPr>
              <p:spPr>
                <a:xfrm rot="1525249">
                  <a:off x="6355903" y="3038735"/>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83" name="Rounded Rectangle 82"/>
                <p:cNvSpPr/>
                <p:nvPr/>
              </p:nvSpPr>
              <p:spPr>
                <a:xfrm rot="20353342">
                  <a:off x="7271634" y="3015782"/>
                  <a:ext cx="184354" cy="87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grpSp>
            <p:nvGrpSpPr>
              <p:cNvPr id="16" name="Group 15"/>
              <p:cNvGrpSpPr/>
              <p:nvPr/>
            </p:nvGrpSpPr>
            <p:grpSpPr>
              <a:xfrm>
                <a:off x="5773390" y="1644737"/>
                <a:ext cx="1032949" cy="3831243"/>
                <a:chOff x="5773390" y="1644737"/>
                <a:chExt cx="1032949" cy="3831243"/>
              </a:xfrm>
            </p:grpSpPr>
            <p:grpSp>
              <p:nvGrpSpPr>
                <p:cNvPr id="24" name="Group 23"/>
                <p:cNvGrpSpPr/>
                <p:nvPr/>
              </p:nvGrpSpPr>
              <p:grpSpPr>
                <a:xfrm>
                  <a:off x="5773390" y="1644737"/>
                  <a:ext cx="1032949" cy="3831243"/>
                  <a:chOff x="3720614" y="1888957"/>
                  <a:chExt cx="920382" cy="3452198"/>
                </a:xfrm>
                <a:effectLst/>
              </p:grpSpPr>
              <p:sp>
                <p:nvSpPr>
                  <p:cNvPr id="27" name="Rectangle 26"/>
                  <p:cNvSpPr/>
                  <p:nvPr/>
                </p:nvSpPr>
                <p:spPr>
                  <a:xfrm rot="13654630">
                    <a:off x="3575759" y="3227963"/>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28" name="Oval 27"/>
                  <p:cNvSpPr/>
                  <p:nvPr/>
                </p:nvSpPr>
                <p:spPr>
                  <a:xfrm>
                    <a:off x="3908087" y="1892157"/>
                    <a:ext cx="582455" cy="6279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9" name="Flowchart: Delay 28"/>
                  <p:cNvSpPr/>
                  <p:nvPr/>
                </p:nvSpPr>
                <p:spPr>
                  <a:xfrm rot="16200000">
                    <a:off x="3853322" y="1930267"/>
                    <a:ext cx="693869" cy="611249"/>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0" name="Teardrop 29"/>
                  <p:cNvSpPr/>
                  <p:nvPr/>
                </p:nvSpPr>
                <p:spPr>
                  <a:xfrm rot="8337726">
                    <a:off x="3945188" y="1959410"/>
                    <a:ext cx="494320" cy="503225"/>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31" name="Rectangle 30"/>
                  <p:cNvSpPr/>
                  <p:nvPr/>
                </p:nvSpPr>
                <p:spPr>
                  <a:xfrm rot="16200000">
                    <a:off x="3840811" y="4742091"/>
                    <a:ext cx="875901"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2" name="Rectangle 31"/>
                  <p:cNvSpPr/>
                  <p:nvPr/>
                </p:nvSpPr>
                <p:spPr>
                  <a:xfrm rot="16200000">
                    <a:off x="3657108" y="4742091"/>
                    <a:ext cx="875900"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3" name="Rectangle 32"/>
                  <p:cNvSpPr/>
                  <p:nvPr/>
                </p:nvSpPr>
                <p:spPr>
                  <a:xfrm rot="4336768">
                    <a:off x="4309374" y="2823891"/>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4" name="Rectangle 33"/>
                  <p:cNvSpPr/>
                  <p:nvPr/>
                </p:nvSpPr>
                <p:spPr>
                  <a:xfrm rot="17593509">
                    <a:off x="3524082" y="2817084"/>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5" name="Trapezoid 34"/>
                  <p:cNvSpPr/>
                  <p:nvPr/>
                </p:nvSpPr>
                <p:spPr>
                  <a:xfrm rot="10800000">
                    <a:off x="3839833" y="2612819"/>
                    <a:ext cx="716599" cy="682865"/>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6" name="Rectangle 35"/>
                  <p:cNvSpPr/>
                  <p:nvPr/>
                </p:nvSpPr>
                <p:spPr>
                  <a:xfrm rot="7953120">
                    <a:off x="4056225" y="3293451"/>
                    <a:ext cx="746806" cy="13505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7" name="Flowchart: Collate 36"/>
                  <p:cNvSpPr/>
                  <p:nvPr/>
                </p:nvSpPr>
                <p:spPr>
                  <a:xfrm rot="5400000">
                    <a:off x="4123364" y="2523105"/>
                    <a:ext cx="149527" cy="294200"/>
                  </a:xfrm>
                  <a:prstGeom prst="flowChartCollate">
                    <a:avLst/>
                  </a:prstGeom>
                  <a:solidFill>
                    <a:schemeClr val="bg2">
                      <a:lumMod val="9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38" name="Rectangle 37"/>
                  <p:cNvSpPr/>
                  <p:nvPr/>
                </p:nvSpPr>
                <p:spPr>
                  <a:xfrm rot="5400000">
                    <a:off x="4110142" y="2447493"/>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39" name="Flowchart: Manual Operation 38"/>
                  <p:cNvSpPr/>
                  <p:nvPr/>
                </p:nvSpPr>
                <p:spPr>
                  <a:xfrm rot="10800000">
                    <a:off x="3861946" y="3321673"/>
                    <a:ext cx="672369" cy="849818"/>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40" name="Wave 39"/>
                  <p:cNvSpPr/>
                  <p:nvPr/>
                </p:nvSpPr>
                <p:spPr>
                  <a:xfrm>
                    <a:off x="3861944" y="4081764"/>
                    <a:ext cx="672371" cy="385901"/>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41" name="Group 40"/>
                  <p:cNvGrpSpPr/>
                  <p:nvPr/>
                </p:nvGrpSpPr>
                <p:grpSpPr>
                  <a:xfrm>
                    <a:off x="4031881" y="2178972"/>
                    <a:ext cx="114035" cy="52446"/>
                    <a:chOff x="5868522" y="2159344"/>
                    <a:chExt cx="103653" cy="45719"/>
                  </a:xfrm>
                </p:grpSpPr>
                <p:sp>
                  <p:nvSpPr>
                    <p:cNvPr id="56" name="Oval 55"/>
                    <p:cNvSpPr/>
                    <p:nvPr/>
                  </p:nvSpPr>
                  <p:spPr>
                    <a:xfrm>
                      <a:off x="5868522" y="2159344"/>
                      <a:ext cx="103653" cy="45719"/>
                    </a:xfrm>
                    <a:prstGeom prst="ellipse">
                      <a:avLst/>
                    </a:prstGeom>
                    <a:ln w="6350">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57" name="Oval 56"/>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42" name="Group 41"/>
                  <p:cNvGrpSpPr/>
                  <p:nvPr/>
                </p:nvGrpSpPr>
                <p:grpSpPr>
                  <a:xfrm>
                    <a:off x="4239517" y="2173811"/>
                    <a:ext cx="114035" cy="52446"/>
                    <a:chOff x="5868522" y="2159344"/>
                    <a:chExt cx="103653" cy="45719"/>
                  </a:xfrm>
                </p:grpSpPr>
                <p:sp>
                  <p:nvSpPr>
                    <p:cNvPr id="54" name="Oval 53"/>
                    <p:cNvSpPr/>
                    <p:nvPr/>
                  </p:nvSpPr>
                  <p:spPr>
                    <a:xfrm>
                      <a:off x="5868522" y="2159344"/>
                      <a:ext cx="103653" cy="45719"/>
                    </a:xfrm>
                    <a:prstGeom prst="ellipse">
                      <a:avLst/>
                    </a:prstGeom>
                    <a:ln w="63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55" name="Oval 54"/>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43" name="Moon 42"/>
                  <p:cNvSpPr/>
                  <p:nvPr/>
                </p:nvSpPr>
                <p:spPr>
                  <a:xfrm rot="5400000">
                    <a:off x="4050759" y="205915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44" name="Moon 43"/>
                  <p:cNvSpPr/>
                  <p:nvPr/>
                </p:nvSpPr>
                <p:spPr>
                  <a:xfrm rot="5400000">
                    <a:off x="4280949" y="206316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45" name="Group 44"/>
                  <p:cNvGrpSpPr/>
                  <p:nvPr/>
                </p:nvGrpSpPr>
                <p:grpSpPr>
                  <a:xfrm>
                    <a:off x="4105675" y="2328946"/>
                    <a:ext cx="184945" cy="86490"/>
                    <a:chOff x="5590059" y="2324125"/>
                    <a:chExt cx="198815" cy="96747"/>
                  </a:xfrm>
                  <a:solidFill>
                    <a:srgbClr val="800000"/>
                  </a:solidFill>
                </p:grpSpPr>
                <p:sp>
                  <p:nvSpPr>
                    <p:cNvPr id="52" name="Moon 51"/>
                    <p:cNvSpPr/>
                    <p:nvPr/>
                  </p:nvSpPr>
                  <p:spPr>
                    <a:xfrm rot="5400000" flipH="1">
                      <a:off x="5654438" y="2307115"/>
                      <a:ext cx="63413"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53" name="Moon 52"/>
                    <p:cNvSpPr/>
                    <p:nvPr/>
                  </p:nvSpPr>
                  <p:spPr>
                    <a:xfrm rot="5400000">
                      <a:off x="5666426" y="2247758"/>
                      <a:ext cx="46081" cy="198815"/>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46" name="Moon 45"/>
                  <p:cNvSpPr/>
                  <p:nvPr/>
                </p:nvSpPr>
                <p:spPr>
                  <a:xfrm rot="16200000">
                    <a:off x="4004854" y="5193357"/>
                    <a:ext cx="174825" cy="120771"/>
                  </a:xfrm>
                  <a:prstGeom prst="moon">
                    <a:avLst/>
                  </a:prstGeom>
                  <a:solidFill>
                    <a:srgbClr val="800000"/>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47" name="Moon 46"/>
                  <p:cNvSpPr/>
                  <p:nvPr/>
                </p:nvSpPr>
                <p:spPr>
                  <a:xfrm rot="16200000">
                    <a:off x="4181479" y="5193357"/>
                    <a:ext cx="174825" cy="120771"/>
                  </a:xfrm>
                  <a:prstGeom prst="moon">
                    <a:avLst/>
                  </a:prstGeom>
                  <a:solidFill>
                    <a:srgbClr val="800000"/>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48" name="Moon 47"/>
                  <p:cNvSpPr/>
                  <p:nvPr/>
                </p:nvSpPr>
                <p:spPr>
                  <a:xfrm>
                    <a:off x="3923532" y="2201212"/>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49" name="Moon 48"/>
                  <p:cNvSpPr/>
                  <p:nvPr/>
                </p:nvSpPr>
                <p:spPr>
                  <a:xfrm flipH="1">
                    <a:off x="4374381" y="2186846"/>
                    <a:ext cx="92735" cy="1457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50" name="Wave 49"/>
                  <p:cNvSpPr/>
                  <p:nvPr/>
                </p:nvSpPr>
                <p:spPr>
                  <a:xfrm rot="1327069">
                    <a:off x="4042297" y="1976430"/>
                    <a:ext cx="411957" cy="144029"/>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51" name="Wave 50"/>
                  <p:cNvSpPr/>
                  <p:nvPr/>
                </p:nvSpPr>
                <p:spPr>
                  <a:xfrm rot="1327069">
                    <a:off x="4198679" y="1964929"/>
                    <a:ext cx="219827" cy="104645"/>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5" name="Teardrop 24"/>
                <p:cNvSpPr/>
                <p:nvPr/>
              </p:nvSpPr>
              <p:spPr>
                <a:xfrm rot="18904251">
                  <a:off x="6002144" y="2146518"/>
                  <a:ext cx="61290" cy="55886"/>
                </a:xfrm>
                <a:prstGeom prst="teardrop">
                  <a:avLst>
                    <a:gd name="adj" fmla="val 135316"/>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6" name="Teardrop 25"/>
                <p:cNvSpPr/>
                <p:nvPr/>
              </p:nvSpPr>
              <p:spPr>
                <a:xfrm rot="18904251">
                  <a:off x="6531560" y="2162465"/>
                  <a:ext cx="61290" cy="55886"/>
                </a:xfrm>
                <a:prstGeom prst="teardrop">
                  <a:avLst>
                    <a:gd name="adj" fmla="val 135316"/>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17" name="Donut 16"/>
              <p:cNvSpPr/>
              <p:nvPr/>
            </p:nvSpPr>
            <p:spPr>
              <a:xfrm>
                <a:off x="2137269" y="2715933"/>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18" name="Donut 17"/>
              <p:cNvSpPr/>
              <p:nvPr/>
            </p:nvSpPr>
            <p:spPr>
              <a:xfrm>
                <a:off x="2140684" y="2558783"/>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19" name="Donut 18"/>
              <p:cNvSpPr/>
              <p:nvPr/>
            </p:nvSpPr>
            <p:spPr>
              <a:xfrm>
                <a:off x="2136786" y="2886385"/>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20" name="Donut 19"/>
              <p:cNvSpPr/>
              <p:nvPr/>
            </p:nvSpPr>
            <p:spPr>
              <a:xfrm>
                <a:off x="2134324" y="3038785"/>
                <a:ext cx="45719" cy="67598"/>
              </a:xfrm>
              <a:prstGeom prst="donu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21" name="Cloud 20"/>
              <p:cNvSpPr/>
              <p:nvPr/>
            </p:nvSpPr>
            <p:spPr>
              <a:xfrm>
                <a:off x="2398269" y="2422091"/>
                <a:ext cx="330183" cy="336150"/>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2" name="Diagonal Stripe 21"/>
              <p:cNvSpPr/>
              <p:nvPr/>
            </p:nvSpPr>
            <p:spPr>
              <a:xfrm rot="2709832">
                <a:off x="2004235" y="5213966"/>
                <a:ext cx="70586" cy="105817"/>
              </a:xfrm>
              <a:prstGeom prst="diagStripe">
                <a:avLst>
                  <a:gd name="adj" fmla="val 7796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23" name="Diagonal Stripe 22"/>
              <p:cNvSpPr/>
              <p:nvPr/>
            </p:nvSpPr>
            <p:spPr>
              <a:xfrm rot="2709832">
                <a:off x="2215525" y="5209823"/>
                <a:ext cx="70586" cy="105817"/>
              </a:xfrm>
              <a:prstGeom prst="diagStripe">
                <a:avLst>
                  <a:gd name="adj" fmla="val 7796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grpSp>
      </p:grpSp>
      <p:sp>
        <p:nvSpPr>
          <p:cNvPr id="193" name="TextBox 192"/>
          <p:cNvSpPr txBox="1"/>
          <p:nvPr/>
        </p:nvSpPr>
        <p:spPr>
          <a:xfrm>
            <a:off x="114300" y="3911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Principles - Collaboration</a:t>
            </a:r>
          </a:p>
        </p:txBody>
      </p:sp>
      <p:sp>
        <p:nvSpPr>
          <p:cNvPr id="2" name="Slide Number Placeholder 1"/>
          <p:cNvSpPr>
            <a:spLocks noGrp="1"/>
          </p:cNvSpPr>
          <p:nvPr>
            <p:ph type="sldNum" sz="quarter" idx="12"/>
          </p:nvPr>
        </p:nvSpPr>
        <p:spPr/>
        <p:txBody>
          <a:bodyPr/>
          <a:lstStyle/>
          <a:p>
            <a:fld id="{7CBCC52C-CE0E-4A77-AE88-E639344518EB}" type="slidenum">
              <a:rPr lang="en-US" smtClean="0"/>
              <a:t>109</a:t>
            </a:fld>
            <a:endParaRPr lang="en-US" dirty="0"/>
          </a:p>
        </p:txBody>
      </p:sp>
      <p:sp>
        <p:nvSpPr>
          <p:cNvPr id="3" name="Footer Placeholder 2">
            <a:extLst>
              <a:ext uri="{FF2B5EF4-FFF2-40B4-BE49-F238E27FC236}">
                <a16:creationId xmlns:a16="http://schemas.microsoft.com/office/drawing/2014/main" id="{A14E03F2-3408-539C-2BE9-99AD7B6067B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64503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4108"/>
            <a:ext cx="7086600" cy="773723"/>
          </a:xfrm>
        </p:spPr>
        <p:txBody>
          <a:bodyPr/>
          <a:lstStyle/>
          <a:p>
            <a:r>
              <a:rPr lang="en-US" dirty="0">
                <a:solidFill>
                  <a:srgbClr val="0055AF"/>
                </a:solidFill>
              </a:rPr>
              <a:t>SCRUMstudy Certification Schema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43" y="1220463"/>
            <a:ext cx="6682780" cy="4494537"/>
          </a:xfrm>
          <a:prstGeom prst="rect">
            <a:avLst/>
          </a:prstGeom>
        </p:spPr>
      </p:pic>
      <p:sp>
        <p:nvSpPr>
          <p:cNvPr id="7" name="TextBox 6"/>
          <p:cNvSpPr txBox="1"/>
          <p:nvPr/>
        </p:nvSpPr>
        <p:spPr>
          <a:xfrm>
            <a:off x="381000" y="5801380"/>
            <a:ext cx="8822635" cy="523220"/>
          </a:xfrm>
          <a:prstGeom prst="rect">
            <a:avLst/>
          </a:prstGeom>
          <a:noFill/>
        </p:spPr>
        <p:txBody>
          <a:bodyPr wrap="square" rtlCol="0">
            <a:spAutoFit/>
          </a:bodyPr>
          <a:lstStyle/>
          <a:p>
            <a:pPr marL="119063" indent="-119063"/>
            <a:r>
              <a:rPr lang="en-US" sz="1400" i="1" dirty="0">
                <a:latin typeface="Calibri" panose="020F0502020204030204" pitchFamily="34" charset="0"/>
                <a:cs typeface="Calibri" panose="020F0502020204030204" pitchFamily="34" charset="0"/>
              </a:rPr>
              <a:t>   All Certification Exams of SCRUMstudy are proctored online. Participants will need a computer and webcam to take the exam, which will be proctored live by VMEdu.</a:t>
            </a:r>
          </a:p>
        </p:txBody>
      </p:sp>
      <p:sp>
        <p:nvSpPr>
          <p:cNvPr id="3" name="Slide Number Placeholder 2"/>
          <p:cNvSpPr>
            <a:spLocks noGrp="1"/>
          </p:cNvSpPr>
          <p:nvPr>
            <p:ph type="sldNum" sz="quarter" idx="12"/>
          </p:nvPr>
        </p:nvSpPr>
        <p:spPr/>
        <p:txBody>
          <a:bodyPr/>
          <a:lstStyle/>
          <a:p>
            <a:fld id="{7CBCC52C-CE0E-4A77-AE88-E639344518EB}" type="slidenum">
              <a:rPr lang="en-US" smtClean="0"/>
              <a:t>11</a:t>
            </a:fld>
            <a:endParaRPr lang="en-US" dirty="0"/>
          </a:p>
        </p:txBody>
      </p:sp>
      <p:sp>
        <p:nvSpPr>
          <p:cNvPr id="4" name="Footer Placeholder 3">
            <a:extLst>
              <a:ext uri="{FF2B5EF4-FFF2-40B4-BE49-F238E27FC236}">
                <a16:creationId xmlns:a16="http://schemas.microsoft.com/office/drawing/2014/main" id="{F5FF35E4-2C72-8ABD-A746-C4F16F39363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950383"/>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060" y="1313964"/>
            <a:ext cx="1500732" cy="400110"/>
          </a:xfrm>
          <a:prstGeom prst="rect">
            <a:avLst/>
          </a:prstGeom>
        </p:spPr>
        <p:txBody>
          <a:bodyPr wrap="none">
            <a:spAutoFit/>
          </a:bodyPr>
          <a:lstStyle/>
          <a:p>
            <a:r>
              <a:rPr lang="en-US" sz="2000" b="1" dirty="0">
                <a:latin typeface="Calibri" panose="020F0502020204030204" pitchFamily="34" charset="0"/>
                <a:cs typeface="Calibri" panose="020F0502020204030204" pitchFamily="34" charset="0"/>
              </a:rPr>
              <a:t>Cooperation</a:t>
            </a:r>
          </a:p>
        </p:txBody>
      </p:sp>
      <p:sp>
        <p:nvSpPr>
          <p:cNvPr id="5" name="Rectangle 4"/>
          <p:cNvSpPr/>
          <p:nvPr/>
        </p:nvSpPr>
        <p:spPr>
          <a:xfrm>
            <a:off x="387002" y="2177077"/>
            <a:ext cx="8140916" cy="646331"/>
          </a:xfrm>
          <a:prstGeom prst="rect">
            <a:avLst/>
          </a:prstGeom>
        </p:spPr>
        <p:txBody>
          <a:bodyPr wrap="square">
            <a:spAutoFit/>
          </a:bodyPr>
          <a:lstStyle/>
          <a:p>
            <a:pPr algn="just"/>
            <a:r>
              <a:rPr lang="en-IN" dirty="0">
                <a:latin typeface="Calibri" panose="020F0502020204030204" pitchFamily="34" charset="0"/>
                <a:cs typeface="Calibri" panose="020F0502020204030204" pitchFamily="34" charset="0"/>
              </a:rPr>
              <a:t>Occurs when the work product consists of the sum of the work efforts of various people on a team.</a:t>
            </a:r>
            <a:endParaRPr lang="en-US" dirty="0">
              <a:latin typeface="Calibri" panose="020F0502020204030204" pitchFamily="34" charset="0"/>
              <a:cs typeface="Calibri" panose="020F0502020204030204" pitchFamily="34" charset="0"/>
            </a:endParaRPr>
          </a:p>
        </p:txBody>
      </p:sp>
      <p:sp>
        <p:nvSpPr>
          <p:cNvPr id="6" name="Rectangle 5"/>
          <p:cNvSpPr/>
          <p:nvPr/>
        </p:nvSpPr>
        <p:spPr>
          <a:xfrm>
            <a:off x="355385" y="3625582"/>
            <a:ext cx="1622560" cy="407035"/>
          </a:xfrm>
          <a:prstGeom prst="rect">
            <a:avLst/>
          </a:prstGeom>
        </p:spPr>
        <p:txBody>
          <a:bodyPr wrap="none">
            <a:spAutoFit/>
          </a:bodyPr>
          <a:lstStyle/>
          <a:p>
            <a:pPr>
              <a:lnSpc>
                <a:spcPct val="107000"/>
              </a:lnSpc>
            </a:pPr>
            <a:r>
              <a:rPr lang="en-US" sz="2000" b="1" dirty="0">
                <a:latin typeface="Calibri" panose="020F0502020204030204" pitchFamily="34" charset="0"/>
                <a:cs typeface="Calibri" panose="020F0502020204030204" pitchFamily="34" charset="0"/>
              </a:rPr>
              <a:t>Collaboration</a:t>
            </a:r>
          </a:p>
        </p:txBody>
      </p:sp>
      <p:sp>
        <p:nvSpPr>
          <p:cNvPr id="7" name="Rectangle 6"/>
          <p:cNvSpPr/>
          <p:nvPr/>
        </p:nvSpPr>
        <p:spPr>
          <a:xfrm>
            <a:off x="355384" y="4394409"/>
            <a:ext cx="8464766" cy="671915"/>
          </a:xfrm>
          <a:prstGeom prst="rect">
            <a:avLst/>
          </a:prstGeom>
        </p:spPr>
        <p:txBody>
          <a:bodyPr wrap="square">
            <a:spAutoFit/>
          </a:bodyPr>
          <a:lstStyle/>
          <a:p>
            <a:pPr algn="just">
              <a:lnSpc>
                <a:spcPct val="107000"/>
              </a:lnSpc>
            </a:pPr>
            <a:r>
              <a:rPr lang="en-IN" dirty="0">
                <a:latin typeface="Calibri" panose="020F0502020204030204" pitchFamily="34" charset="0"/>
                <a:cs typeface="Calibri" panose="020F0502020204030204" pitchFamily="34" charset="0"/>
              </a:rPr>
              <a:t>Occurs when a team works together to play off each other’s inputs to produce something greater.</a:t>
            </a:r>
            <a:endParaRPr lang="en-US" dirty="0">
              <a:latin typeface="Calibri" panose="020F0502020204030204" pitchFamily="34" charset="0"/>
              <a:cs typeface="Calibri" panose="020F0502020204030204" pitchFamily="34" charset="0"/>
            </a:endParaRPr>
          </a:p>
        </p:txBody>
      </p:sp>
      <p:grpSp>
        <p:nvGrpSpPr>
          <p:cNvPr id="9" name="Group 8"/>
          <p:cNvGrpSpPr/>
          <p:nvPr/>
        </p:nvGrpSpPr>
        <p:grpSpPr>
          <a:xfrm>
            <a:off x="5829603" y="2892657"/>
            <a:ext cx="2618257" cy="1087671"/>
            <a:chOff x="2128309" y="3328250"/>
            <a:chExt cx="2734494" cy="910517"/>
          </a:xfrm>
        </p:grpSpPr>
        <p:pic>
          <p:nvPicPr>
            <p:cNvPr id="10" name="Picture 9"/>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3006434"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345058"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2598445" y="3667671"/>
              <a:ext cx="198104" cy="252567"/>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2796895" y="3643402"/>
              <a:ext cx="240007" cy="280212"/>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2128309" y="3658696"/>
              <a:ext cx="240007" cy="280212"/>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283035" y="3672519"/>
              <a:ext cx="198104" cy="252567"/>
            </a:xfrm>
            <a:prstGeom prst="line">
              <a:avLst/>
            </a:prstGeom>
          </p:spPr>
          <p:style>
            <a:lnRef idx="1">
              <a:schemeClr val="dk1"/>
            </a:lnRef>
            <a:fillRef idx="0">
              <a:schemeClr val="dk1"/>
            </a:fillRef>
            <a:effectRef idx="0">
              <a:schemeClr val="dk1"/>
            </a:effectRef>
            <a:fontRef idx="minor">
              <a:schemeClr val="tx1"/>
            </a:fontRef>
          </p:style>
        </p:cxnSp>
        <p:pic>
          <p:nvPicPr>
            <p:cNvPr id="16" name="Picture 15"/>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388098"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726722"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4014754" y="3672519"/>
              <a:ext cx="163459" cy="26485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4178559" y="3643402"/>
              <a:ext cx="240007" cy="280212"/>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3486717" y="3643402"/>
              <a:ext cx="270471" cy="28021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664699" y="3672519"/>
              <a:ext cx="198104" cy="252567"/>
            </a:xfrm>
            <a:prstGeom prst="line">
              <a:avLst/>
            </a:prstGeom>
          </p:spPr>
          <p:style>
            <a:lnRef idx="1">
              <a:schemeClr val="dk1"/>
            </a:lnRef>
            <a:fillRef idx="0">
              <a:schemeClr val="dk1"/>
            </a:fillRef>
            <a:effectRef idx="0">
              <a:schemeClr val="dk1"/>
            </a:effectRef>
            <a:fontRef idx="minor">
              <a:schemeClr val="tx1"/>
            </a:fontRef>
          </p:style>
        </p:cxnSp>
      </p:grpSp>
      <p:sp>
        <p:nvSpPr>
          <p:cNvPr id="22" name="TextBox 21"/>
          <p:cNvSpPr txBox="1"/>
          <p:nvPr/>
        </p:nvSpPr>
        <p:spPr>
          <a:xfrm>
            <a:off x="76200" y="3911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Principles - Collaboration</a:t>
            </a:r>
          </a:p>
        </p:txBody>
      </p:sp>
      <p:sp>
        <p:nvSpPr>
          <p:cNvPr id="2" name="Slide Number Placeholder 1"/>
          <p:cNvSpPr>
            <a:spLocks noGrp="1"/>
          </p:cNvSpPr>
          <p:nvPr>
            <p:ph type="sldNum" sz="quarter" idx="12"/>
          </p:nvPr>
        </p:nvSpPr>
        <p:spPr/>
        <p:txBody>
          <a:bodyPr/>
          <a:lstStyle/>
          <a:p>
            <a:fld id="{7CBCC52C-CE0E-4A77-AE88-E639344518EB}" type="slidenum">
              <a:rPr lang="en-US" smtClean="0"/>
              <a:t>110</a:t>
            </a:fld>
            <a:endParaRPr lang="en-US" dirty="0"/>
          </a:p>
        </p:txBody>
      </p:sp>
      <p:sp>
        <p:nvSpPr>
          <p:cNvPr id="3" name="Footer Placeholder 2">
            <a:extLst>
              <a:ext uri="{FF2B5EF4-FFF2-40B4-BE49-F238E27FC236}">
                <a16:creationId xmlns:a16="http://schemas.microsoft.com/office/drawing/2014/main" id="{6593E562-35C5-C098-8827-4869A49EC20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2830298"/>
      </p:ext>
    </p:extLst>
  </p:cSld>
  <p:clrMapOvr>
    <a:masterClrMapping/>
  </p:clrMapOvr>
  <p:transition spd="med">
    <p:pull/>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5091" y="1602844"/>
            <a:ext cx="4358053" cy="400110"/>
          </a:xfrm>
          <a:prstGeom prst="rect">
            <a:avLst/>
          </a:prstGeom>
        </p:spPr>
        <p:txBody>
          <a:bodyPr wrap="none">
            <a:spAutoFit/>
          </a:bodyPr>
          <a:lstStyle/>
          <a:p>
            <a:r>
              <a:rPr lang="en-US" sz="2000" b="1" dirty="0">
                <a:latin typeface="Calibri" panose="020F0502020204030204" pitchFamily="34" charset="0"/>
                <a:cs typeface="Calibri" panose="020F0502020204030204" pitchFamily="34" charset="0"/>
              </a:rPr>
              <a:t>Core Dimensions of Collaborative Work</a:t>
            </a:r>
          </a:p>
        </p:txBody>
      </p:sp>
      <p:sp>
        <p:nvSpPr>
          <p:cNvPr id="5" name="Rectangle 4"/>
          <p:cNvSpPr/>
          <p:nvPr/>
        </p:nvSpPr>
        <p:spPr>
          <a:xfrm>
            <a:off x="342900" y="2743200"/>
            <a:ext cx="8039100" cy="2862322"/>
          </a:xfrm>
          <a:prstGeom prst="rect">
            <a:avLst/>
          </a:prstGeom>
        </p:spPr>
        <p:txBody>
          <a:bodyPr wrap="square">
            <a:spAutoFit/>
          </a:bodyPr>
          <a:lstStyle/>
          <a:p>
            <a:pPr algn="just">
              <a:lnSpc>
                <a:spcPct val="200000"/>
              </a:lnSpc>
              <a:spcBef>
                <a:spcPts val="0"/>
              </a:spcBef>
              <a:spcAft>
                <a:spcPts val="0"/>
              </a:spcAft>
            </a:pPr>
            <a:r>
              <a:rPr lang="en-US" b="1" dirty="0">
                <a:solidFill>
                  <a:srgbClr val="000000"/>
                </a:solidFill>
                <a:latin typeface="Calibri" panose="020F0502020204030204" pitchFamily="34" charset="0"/>
                <a:cs typeface="Calibri" panose="020F0502020204030204" pitchFamily="34" charset="0"/>
              </a:rPr>
              <a:t>Awareness</a:t>
            </a:r>
            <a:r>
              <a:rPr lang="en-US" dirty="0">
                <a:solidFill>
                  <a:srgbClr val="54325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Individuals working together need to be aware of each other’s work. </a:t>
            </a:r>
            <a:endParaRPr lang="en-IN" dirty="0">
              <a:latin typeface="Calibri" panose="020F0502020204030204" pitchFamily="34" charset="0"/>
              <a:cs typeface="Calibri" panose="020F0502020204030204" pitchFamily="34" charset="0"/>
            </a:endParaRPr>
          </a:p>
          <a:p>
            <a:pPr algn="just">
              <a:spcBef>
                <a:spcPts val="0"/>
              </a:spcBef>
              <a:spcAft>
                <a:spcPts val="0"/>
              </a:spcAft>
            </a:pPr>
            <a:endParaRPr lang="en-US" dirty="0">
              <a:solidFill>
                <a:srgbClr val="543250"/>
              </a:solidFill>
              <a:latin typeface="Calibri" panose="020F0502020204030204" pitchFamily="34" charset="0"/>
              <a:cs typeface="Calibri" panose="020F0502020204030204" pitchFamily="34" charset="0"/>
            </a:endParaRPr>
          </a:p>
          <a:p>
            <a:pPr algn="just">
              <a:spcBef>
                <a:spcPts val="0"/>
              </a:spcBef>
              <a:spcAft>
                <a:spcPts val="0"/>
              </a:spcAft>
            </a:pPr>
            <a:r>
              <a:rPr lang="en-US" b="1" dirty="0">
                <a:solidFill>
                  <a:srgbClr val="000000"/>
                </a:solidFill>
                <a:latin typeface="Calibri" panose="020F0502020204030204" pitchFamily="34" charset="0"/>
                <a:cs typeface="Calibri" panose="020F0502020204030204" pitchFamily="34" charset="0"/>
              </a:rPr>
              <a:t>Articulation</a:t>
            </a:r>
            <a:r>
              <a:rPr lang="en-US" dirty="0">
                <a:solidFill>
                  <a:srgbClr val="543250"/>
                </a:solidFill>
                <a:latin typeface="Calibri" panose="020F0502020204030204" pitchFamily="34" charset="0"/>
                <a:cs typeface="Calibri" panose="020F0502020204030204" pitchFamily="34" charset="0"/>
              </a:rPr>
              <a:t>: </a:t>
            </a:r>
            <a:r>
              <a:rPr lang="en-IN" dirty="0">
                <a:latin typeface="Calibri" panose="020F0502020204030204" pitchFamily="34" charset="0"/>
                <a:cs typeface="Calibri" panose="020F0502020204030204" pitchFamily="34" charset="0"/>
              </a:rPr>
              <a:t>Collaborating individuals must partition work into units, divide the units among team members, and then after the work is done, reintegrate it.</a:t>
            </a:r>
          </a:p>
          <a:p>
            <a:pPr algn="just">
              <a:spcBef>
                <a:spcPts val="0"/>
              </a:spcBef>
              <a:spcAft>
                <a:spcPts val="0"/>
              </a:spcAft>
            </a:pPr>
            <a:endParaRPr lang="en-US" dirty="0">
              <a:solidFill>
                <a:srgbClr val="543250"/>
              </a:solidFill>
              <a:latin typeface="Calibri" panose="020F0502020204030204" pitchFamily="34" charset="0"/>
              <a:cs typeface="Calibri" panose="020F0502020204030204" pitchFamily="34" charset="0"/>
            </a:endParaRPr>
          </a:p>
          <a:p>
            <a:pPr algn="just">
              <a:spcBef>
                <a:spcPts val="0"/>
              </a:spcBef>
              <a:spcAft>
                <a:spcPts val="0"/>
              </a:spcAft>
            </a:pPr>
            <a:r>
              <a:rPr lang="en-US" b="1" dirty="0">
                <a:solidFill>
                  <a:srgbClr val="000000"/>
                </a:solidFill>
                <a:latin typeface="Calibri" panose="020F0502020204030204" pitchFamily="34" charset="0"/>
                <a:cs typeface="Calibri" panose="020F0502020204030204" pitchFamily="34" charset="0"/>
              </a:rPr>
              <a:t>Appropriation</a:t>
            </a:r>
            <a:r>
              <a:rPr lang="en-US" dirty="0">
                <a:solidFill>
                  <a:srgbClr val="543250"/>
                </a:solidFill>
                <a:latin typeface="Calibri" panose="020F0502020204030204" pitchFamily="34" charset="0"/>
                <a:cs typeface="Calibri" panose="020F0502020204030204" pitchFamily="34" charset="0"/>
              </a:rPr>
              <a:t>: </a:t>
            </a:r>
            <a:r>
              <a:rPr lang="en-IN" dirty="0">
                <a:latin typeface="Calibri" panose="020F0502020204030204" pitchFamily="34" charset="0"/>
                <a:cs typeface="Calibri" panose="020F0502020204030204" pitchFamily="34" charset="0"/>
              </a:rPr>
              <a:t>Adapting technology to one’s own situation; the technology may be used in a manner completely different than expected by the designers.</a:t>
            </a:r>
          </a:p>
          <a:p>
            <a:pPr algn="just">
              <a:lnSpc>
                <a:spcPct val="200000"/>
              </a:lnSpc>
              <a:spcBef>
                <a:spcPts val="0"/>
              </a:spcBef>
              <a:spcAft>
                <a:spcPts val="0"/>
              </a:spcAft>
            </a:pPr>
            <a:endParaRPr lang="en-US" dirty="0">
              <a:solidFill>
                <a:srgbClr val="5432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974" y="686320"/>
            <a:ext cx="3050381" cy="2536031"/>
          </a:xfrm>
          <a:prstGeom prst="rect">
            <a:avLst/>
          </a:prstGeom>
        </p:spPr>
      </p:pic>
      <p:sp>
        <p:nvSpPr>
          <p:cNvPr id="8" name="TextBox 7"/>
          <p:cNvSpPr txBox="1"/>
          <p:nvPr/>
        </p:nvSpPr>
        <p:spPr>
          <a:xfrm>
            <a:off x="114300" y="344269"/>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Principles - Collaboration</a:t>
            </a:r>
          </a:p>
        </p:txBody>
      </p:sp>
      <p:sp>
        <p:nvSpPr>
          <p:cNvPr id="9" name="Slide Number Placeholder 8"/>
          <p:cNvSpPr>
            <a:spLocks noGrp="1"/>
          </p:cNvSpPr>
          <p:nvPr>
            <p:ph type="sldNum" sz="quarter" idx="12"/>
          </p:nvPr>
        </p:nvSpPr>
        <p:spPr/>
        <p:txBody>
          <a:bodyPr/>
          <a:lstStyle/>
          <a:p>
            <a:fld id="{7CBCC52C-CE0E-4A77-AE88-E639344518EB}" type="slidenum">
              <a:rPr lang="en-US" smtClean="0"/>
              <a:t>111</a:t>
            </a:fld>
            <a:endParaRPr lang="en-US" dirty="0"/>
          </a:p>
        </p:txBody>
      </p:sp>
      <p:sp>
        <p:nvSpPr>
          <p:cNvPr id="2" name="Footer Placeholder 1">
            <a:extLst>
              <a:ext uri="{FF2B5EF4-FFF2-40B4-BE49-F238E27FC236}">
                <a16:creationId xmlns:a16="http://schemas.microsoft.com/office/drawing/2014/main" id="{82C80BFE-3C78-099E-82B3-7036F2EA2C5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503690"/>
      </p:ext>
    </p:extLst>
  </p:cSld>
  <p:clrMapOvr>
    <a:masterClrMapping/>
  </p:clrMapOvr>
  <p:transition spd="med">
    <p:pull/>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
          </a:xfrm>
        </p:spPr>
        <p:txBody>
          <a:bodyPr/>
          <a:lstStyle/>
          <a:p>
            <a:r>
              <a:rPr lang="en-US" dirty="0"/>
              <a:t>Benefits of Collaboration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059" y="914400"/>
            <a:ext cx="4793682" cy="4895434"/>
          </a:xfrm>
          <a:prstGeom prst="rect">
            <a:avLst/>
          </a:prstGeom>
          <a:ln w="19050">
            <a:solidFill>
              <a:schemeClr val="tx1"/>
            </a:solidFill>
          </a:ln>
        </p:spPr>
      </p:pic>
      <p:sp>
        <p:nvSpPr>
          <p:cNvPr id="5" name="Rectangle 4"/>
          <p:cNvSpPr/>
          <p:nvPr/>
        </p:nvSpPr>
        <p:spPr>
          <a:xfrm>
            <a:off x="1769715" y="5940623"/>
            <a:ext cx="5528373" cy="307777"/>
          </a:xfrm>
          <a:prstGeom prst="rect">
            <a:avLst/>
          </a:prstGeom>
        </p:spPr>
        <p:txBody>
          <a:bodyPr wrap="none">
            <a:spAutoFit/>
          </a:bodyPr>
          <a:lstStyle/>
          <a:p>
            <a:pPr algn="ctr"/>
            <a:r>
              <a:rPr lang="en-US" sz="1400" dirty="0">
                <a:latin typeface="Calibri" panose="020F0502020204030204" pitchFamily="34" charset="0"/>
                <a:ea typeface="Times New Roman" panose="02020603050405020304" pitchFamily="18" charset="0"/>
                <a:cs typeface="Calibri" panose="020F0502020204030204" pitchFamily="34" charset="0"/>
              </a:rPr>
              <a:t>Fig 2-6: Benefits of Collaboration in Scrum Projects; Page 30 SBOK® Guide</a:t>
            </a:r>
            <a:endParaRPr lang="en-US" sz="1400"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112</a:t>
            </a:fld>
            <a:endParaRPr lang="en-US" dirty="0"/>
          </a:p>
        </p:txBody>
      </p:sp>
      <p:sp>
        <p:nvSpPr>
          <p:cNvPr id="6" name="Footer Placeholder 5">
            <a:extLst>
              <a:ext uri="{FF2B5EF4-FFF2-40B4-BE49-F238E27FC236}">
                <a16:creationId xmlns:a16="http://schemas.microsoft.com/office/drawing/2014/main" id="{62B4BF41-091A-A0BC-A095-A108903F297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08888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4793" y="2221930"/>
            <a:ext cx="5406407" cy="2308324"/>
          </a:xfrm>
          <a:prstGeom prst="rect">
            <a:avLst/>
          </a:prstGeom>
        </p:spPr>
        <p:txBody>
          <a:bodyPr wrap="square">
            <a:spAutoFit/>
          </a:bodyPr>
          <a:lstStyle/>
          <a:p>
            <a:pPr algn="just"/>
            <a:r>
              <a:rPr lang="en-IN" dirty="0">
                <a:latin typeface="Calibri" panose="020F0502020204030204" pitchFamily="34" charset="0"/>
                <a:cs typeface="Calibri" panose="020F0502020204030204" pitchFamily="34" charset="0"/>
              </a:rPr>
              <a:t>For many of the Scrum practices, high-bandwidth communication is required. To enable this, it is preferred that team members are colocated. </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Colocation allows both formal and informal interaction between team members. This provides the advantage of having team members always at hand for coordination, problem-solving, and learning.</a:t>
            </a:r>
            <a:endParaRPr lang="en-US" dirty="0">
              <a:latin typeface="Calibri" panose="020F0502020204030204" pitchFamily="34" charset="0"/>
              <a:cs typeface="Calibri" panose="020F0502020204030204" pitchFamily="34" charset="0"/>
            </a:endParaRPr>
          </a:p>
        </p:txBody>
      </p:sp>
      <p:grpSp>
        <p:nvGrpSpPr>
          <p:cNvPr id="8" name="Group 7"/>
          <p:cNvGrpSpPr/>
          <p:nvPr/>
        </p:nvGrpSpPr>
        <p:grpSpPr>
          <a:xfrm>
            <a:off x="6282606" y="2987157"/>
            <a:ext cx="2209067" cy="1087671"/>
            <a:chOff x="2128309" y="3328250"/>
            <a:chExt cx="2734494" cy="910517"/>
          </a:xfrm>
        </p:grpSpPr>
        <p:pic>
          <p:nvPicPr>
            <p:cNvPr id="9" name="Picture 8"/>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3006434"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345058"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2598445" y="3667671"/>
              <a:ext cx="198104" cy="25256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2796895" y="3643402"/>
              <a:ext cx="240007" cy="28021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2128309" y="3658696"/>
              <a:ext cx="240007" cy="280212"/>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3283035" y="3672519"/>
              <a:ext cx="198104" cy="252567"/>
            </a:xfrm>
            <a:prstGeom prst="line">
              <a:avLst/>
            </a:prstGeom>
          </p:spPr>
          <p:style>
            <a:lnRef idx="1">
              <a:schemeClr val="dk1"/>
            </a:lnRef>
            <a:fillRef idx="0">
              <a:schemeClr val="dk1"/>
            </a:fillRef>
            <a:effectRef idx="0">
              <a:schemeClr val="dk1"/>
            </a:effectRef>
            <a:fontRef idx="minor">
              <a:schemeClr val="tx1"/>
            </a:fontRef>
          </p:style>
        </p:cxnSp>
        <p:pic>
          <p:nvPicPr>
            <p:cNvPr id="15" name="Picture 14"/>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388098"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726722" y="33282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4014754" y="3672519"/>
              <a:ext cx="163459" cy="26485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4178559" y="3643402"/>
              <a:ext cx="240007" cy="28021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3486717" y="3643402"/>
              <a:ext cx="270471" cy="280212"/>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664699" y="3672519"/>
              <a:ext cx="198104" cy="252567"/>
            </a:xfrm>
            <a:prstGeom prst="line">
              <a:avLst/>
            </a:prstGeom>
          </p:spPr>
          <p:style>
            <a:lnRef idx="1">
              <a:schemeClr val="dk1"/>
            </a:lnRef>
            <a:fillRef idx="0">
              <a:schemeClr val="dk1"/>
            </a:fillRef>
            <a:effectRef idx="0">
              <a:schemeClr val="dk1"/>
            </a:effectRef>
            <a:fontRef idx="minor">
              <a:schemeClr val="tx1"/>
            </a:fontRef>
          </p:style>
        </p:cxnSp>
      </p:grpSp>
      <p:sp>
        <p:nvSpPr>
          <p:cNvPr id="21" name="TextBox 20"/>
          <p:cNvSpPr txBox="1"/>
          <p:nvPr/>
        </p:nvSpPr>
        <p:spPr>
          <a:xfrm>
            <a:off x="114300" y="344269"/>
            <a:ext cx="8915400" cy="523220"/>
          </a:xfrm>
          <a:prstGeom prst="rect">
            <a:avLst/>
          </a:prstGeom>
          <a:noFill/>
        </p:spPr>
        <p:txBody>
          <a:bodyPr wrap="square" rtlCol="0">
            <a:spAutoFit/>
          </a:bodyPr>
          <a:lstStyle/>
          <a:p>
            <a:pPr algn="ctr"/>
            <a:r>
              <a:rPr lang="en-IN" sz="2800" b="1" dirty="0">
                <a:solidFill>
                  <a:srgbClr val="0050AD"/>
                </a:solidFill>
                <a:latin typeface="Calibri" panose="020F0502020204030204" pitchFamily="34" charset="0"/>
                <a:cs typeface="Calibri" panose="020F0502020204030204" pitchFamily="34" charset="0"/>
              </a:rPr>
              <a:t>Importance of Colocation in Collaboration </a:t>
            </a:r>
          </a:p>
        </p:txBody>
      </p:sp>
      <p:sp>
        <p:nvSpPr>
          <p:cNvPr id="2" name="Slide Number Placeholder 1"/>
          <p:cNvSpPr>
            <a:spLocks noGrp="1"/>
          </p:cNvSpPr>
          <p:nvPr>
            <p:ph type="sldNum" sz="quarter" idx="12"/>
          </p:nvPr>
        </p:nvSpPr>
        <p:spPr/>
        <p:txBody>
          <a:bodyPr/>
          <a:lstStyle/>
          <a:p>
            <a:fld id="{7CBCC52C-CE0E-4A77-AE88-E639344518EB}" type="slidenum">
              <a:rPr lang="en-US" smtClean="0"/>
              <a:t>113</a:t>
            </a:fld>
            <a:endParaRPr lang="en-US" dirty="0"/>
          </a:p>
        </p:txBody>
      </p:sp>
      <p:sp>
        <p:nvSpPr>
          <p:cNvPr id="3" name="Footer Placeholder 2">
            <a:extLst>
              <a:ext uri="{FF2B5EF4-FFF2-40B4-BE49-F238E27FC236}">
                <a16:creationId xmlns:a16="http://schemas.microsoft.com/office/drawing/2014/main" id="{5E21D753-6D6A-1BC7-96CC-78D1F962EEC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2246834"/>
      </p:ext>
    </p:extLst>
  </p:cSld>
  <p:clrMapOvr>
    <a:masterClrMapping/>
  </p:clrMapOvr>
  <p:transition spd="med">
    <p:pul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967" y="1699276"/>
            <a:ext cx="3142335" cy="246606"/>
          </a:xfrm>
          <a:prstGeom prst="rect">
            <a:avLst/>
          </a:prstGeom>
        </p:spPr>
        <p:txBody>
          <a:bodyPr wrap="none">
            <a:spAutoFit/>
          </a:bodyPr>
          <a:lstStyle/>
          <a:p>
            <a:pPr marL="171450">
              <a:lnSpc>
                <a:spcPts val="949"/>
              </a:lnSpc>
              <a:spcBef>
                <a:spcPts val="30"/>
              </a:spcBef>
              <a:spcAft>
                <a:spcPts val="0"/>
              </a:spcAft>
            </a:pPr>
            <a:r>
              <a:rPr lang="en-US" sz="2000" b="1" dirty="0">
                <a:latin typeface="Calibri" panose="020F0502020204030204" pitchFamily="34" charset="0"/>
                <a:cs typeface="Calibri" panose="020F0502020204030204" pitchFamily="34" charset="0"/>
              </a:rPr>
              <a:t>Key</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cs typeface="Calibri" panose="020F0502020204030204" pitchFamily="34" charset="0"/>
              </a:rPr>
              <a:t>Benefits of Colocation</a:t>
            </a:r>
          </a:p>
        </p:txBody>
      </p:sp>
      <p:sp>
        <p:nvSpPr>
          <p:cNvPr id="6" name="Rectangle 5"/>
          <p:cNvSpPr/>
          <p:nvPr/>
        </p:nvSpPr>
        <p:spPr>
          <a:xfrm>
            <a:off x="369702" y="2511425"/>
            <a:ext cx="4694490" cy="286232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Questions get answered quickly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Problems are fixed on the spot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Less friction occurs between interactions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Trust is gained and awarded much more quickly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5083969" y="1952625"/>
            <a:ext cx="2078831" cy="1400175"/>
          </a:xfrm>
          <a:prstGeom prst="rect">
            <a:avLst/>
          </a:prstGeom>
        </p:spPr>
      </p:pic>
      <p:sp>
        <p:nvSpPr>
          <p:cNvPr id="10" name="TextBox 9"/>
          <p:cNvSpPr txBox="1"/>
          <p:nvPr/>
        </p:nvSpPr>
        <p:spPr>
          <a:xfrm>
            <a:off x="114300" y="344269"/>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Principles - Collaboration</a:t>
            </a:r>
          </a:p>
        </p:txBody>
      </p:sp>
      <p:sp>
        <p:nvSpPr>
          <p:cNvPr id="3" name="Slide Number Placeholder 2"/>
          <p:cNvSpPr>
            <a:spLocks noGrp="1"/>
          </p:cNvSpPr>
          <p:nvPr>
            <p:ph type="sldNum" sz="quarter" idx="12"/>
          </p:nvPr>
        </p:nvSpPr>
        <p:spPr/>
        <p:txBody>
          <a:bodyPr/>
          <a:lstStyle/>
          <a:p>
            <a:fld id="{7CBCC52C-CE0E-4A77-AE88-E639344518EB}" type="slidenum">
              <a:rPr lang="en-US" smtClean="0"/>
              <a:t>114</a:t>
            </a:fld>
            <a:endParaRPr lang="en-US" dirty="0"/>
          </a:p>
        </p:txBody>
      </p:sp>
      <p:sp>
        <p:nvSpPr>
          <p:cNvPr id="4" name="Footer Placeholder 3">
            <a:extLst>
              <a:ext uri="{FF2B5EF4-FFF2-40B4-BE49-F238E27FC236}">
                <a16:creationId xmlns:a16="http://schemas.microsoft.com/office/drawing/2014/main" id="{99A7EBB7-595D-A1BB-1803-D9350A96D0F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0133501"/>
      </p:ext>
    </p:extLst>
  </p:cSld>
  <p:clrMapOvr>
    <a:masterClrMapping/>
  </p:clrMapOvr>
  <p:transition spd="med">
    <p:pul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latin typeface="Calibri" panose="020F0502020204030204" pitchFamily="34" charset="0"/>
              </a:rPr>
              <a:t>Which of the following best defines collaboration?</a:t>
            </a:r>
          </a:p>
          <a:p>
            <a:pPr lvl="0" algn="just"/>
            <a:endParaRPr lang="en-IN" sz="1800" dirty="0">
              <a:latin typeface="Calibri" panose="020F0502020204030204" pitchFamily="34" charset="0"/>
            </a:endParaRPr>
          </a:p>
          <a:p>
            <a:pPr lvl="0" algn="just">
              <a:buFont typeface="+mj-lt"/>
              <a:buAutoNum type="alphaUcPeriod"/>
            </a:pPr>
            <a:r>
              <a:rPr lang="en-IN" sz="1800" dirty="0">
                <a:latin typeface="Calibri" panose="020F0502020204030204" pitchFamily="34" charset="0"/>
              </a:rPr>
              <a:t>It refers to individual Scrum Team members cross-checking each other’s work.</a:t>
            </a:r>
          </a:p>
          <a:p>
            <a:pPr lvl="0" algn="just">
              <a:buFont typeface="+mj-lt"/>
              <a:buAutoNum type="alphaUcPeriod"/>
            </a:pPr>
            <a:r>
              <a:rPr lang="en-IN" sz="1800" dirty="0">
                <a:latin typeface="Calibri" panose="020F0502020204030204" pitchFamily="34" charset="0"/>
              </a:rPr>
              <a:t>It refers to the Scrum Core Team working together and interfacing with the business stakeholders to create and validate the deliverables of the project to meet the stated goals.</a:t>
            </a:r>
          </a:p>
          <a:p>
            <a:pPr lvl="0" algn="just">
              <a:buFont typeface="+mj-lt"/>
              <a:buAutoNum type="alphaUcPeriod"/>
            </a:pPr>
            <a:r>
              <a:rPr lang="en-IN" sz="1800" dirty="0">
                <a:latin typeface="Calibri" panose="020F0502020204030204" pitchFamily="34" charset="0"/>
              </a:rPr>
              <a:t>It refers to achieving results by focusing on the needs of the Scrum Team.</a:t>
            </a:r>
          </a:p>
          <a:p>
            <a:pPr lvl="0" algn="just">
              <a:buFont typeface="+mj-lt"/>
              <a:buAutoNum type="alphaUcPeriod"/>
            </a:pPr>
            <a:r>
              <a:rPr lang="en-IN" sz="1800" dirty="0">
                <a:latin typeface="Calibri" panose="020F0502020204030204" pitchFamily="34" charset="0"/>
              </a:rPr>
              <a:t>It refers to proposes fixing a certain amount of time for each process and activity in a Scrum project.</a:t>
            </a: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115</a:t>
            </a:fld>
            <a:endParaRPr lang="en-US" dirty="0"/>
          </a:p>
        </p:txBody>
      </p:sp>
      <p:sp>
        <p:nvSpPr>
          <p:cNvPr id="4" name="Footer Placeholder 3">
            <a:extLst>
              <a:ext uri="{FF2B5EF4-FFF2-40B4-BE49-F238E27FC236}">
                <a16:creationId xmlns:a16="http://schemas.microsoft.com/office/drawing/2014/main" id="{224CB295-FA26-ECF7-2EDE-AA8BF5AA2AC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1456958"/>
      </p:ext>
    </p:extLst>
  </p:cSld>
  <p:clrMapOvr>
    <a:masterClrMapping/>
  </p:clrMapOvr>
  <p:transition spd="med">
    <p:pull/>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116</a:t>
            </a:fld>
            <a:endParaRPr lang="en-US" dirty="0"/>
          </a:p>
        </p:txBody>
      </p:sp>
      <p:sp>
        <p:nvSpPr>
          <p:cNvPr id="2" name="Footer Placeholder 1">
            <a:extLst>
              <a:ext uri="{FF2B5EF4-FFF2-40B4-BE49-F238E27FC236}">
                <a16:creationId xmlns:a16="http://schemas.microsoft.com/office/drawing/2014/main" id="{21A5BF7D-8205-C35E-6239-27F3460590F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8836057"/>
      </p:ext>
    </p:extLst>
  </p:cSld>
  <p:clrMapOvr>
    <a:masterClrMapping/>
  </p:clrMapOvr>
  <p:transition spd="med">
    <p:pull/>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According to SBOK®, which of the following is NOT a core dimension of Collaboration?</a:t>
            </a:r>
          </a:p>
          <a:p>
            <a:pPr lvl="0"/>
            <a:endParaRPr lang="en-IN" sz="1800" dirty="0">
              <a:latin typeface="Calibri" panose="020F0502020204030204" pitchFamily="34" charset="0"/>
            </a:endParaRPr>
          </a:p>
          <a:p>
            <a:pPr lvl="0"/>
            <a:endParaRPr lang="en-IN" sz="1800" dirty="0">
              <a:latin typeface="Calibri" panose="020F0502020204030204" pitchFamily="34" charset="0"/>
            </a:endParaRPr>
          </a:p>
          <a:p>
            <a:pPr lvl="0">
              <a:buFont typeface="+mj-lt"/>
              <a:buAutoNum type="alphaUcPeriod"/>
            </a:pPr>
            <a:r>
              <a:rPr lang="en-IN" sz="1800" dirty="0"/>
              <a:t>Adaptation</a:t>
            </a:r>
          </a:p>
          <a:p>
            <a:pPr lvl="0">
              <a:buFont typeface="+mj-lt"/>
              <a:buAutoNum type="alphaUcPeriod"/>
            </a:pPr>
            <a:r>
              <a:rPr lang="en-IN" sz="1800" dirty="0"/>
              <a:t>Appropriation</a:t>
            </a:r>
          </a:p>
          <a:p>
            <a:pPr lvl="0">
              <a:buFont typeface="+mj-lt"/>
              <a:buAutoNum type="alphaUcPeriod"/>
            </a:pPr>
            <a:r>
              <a:rPr lang="en-IN" sz="1800" dirty="0"/>
              <a:t>Articulation</a:t>
            </a:r>
          </a:p>
          <a:p>
            <a:pPr lvl="0">
              <a:buFont typeface="+mj-lt"/>
              <a:buAutoNum type="alphaUcPeriod"/>
            </a:pPr>
            <a:r>
              <a:rPr lang="en-IN" sz="1800" dirty="0"/>
              <a:t>Awareness</a:t>
            </a: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117</a:t>
            </a:fld>
            <a:endParaRPr lang="en-US" dirty="0"/>
          </a:p>
        </p:txBody>
      </p:sp>
      <p:sp>
        <p:nvSpPr>
          <p:cNvPr id="4" name="Footer Placeholder 3">
            <a:extLst>
              <a:ext uri="{FF2B5EF4-FFF2-40B4-BE49-F238E27FC236}">
                <a16:creationId xmlns:a16="http://schemas.microsoft.com/office/drawing/2014/main" id="{E06715AB-DACD-ED08-F040-3460EA82A81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369943"/>
      </p:ext>
    </p:extLst>
  </p:cSld>
  <p:clrMapOvr>
    <a:masterClrMapping/>
  </p:clrMapOvr>
  <p:transition spd="med">
    <p:pull/>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118</a:t>
            </a:fld>
            <a:endParaRPr lang="en-US" dirty="0"/>
          </a:p>
        </p:txBody>
      </p:sp>
      <p:sp>
        <p:nvSpPr>
          <p:cNvPr id="2" name="Footer Placeholder 1">
            <a:extLst>
              <a:ext uri="{FF2B5EF4-FFF2-40B4-BE49-F238E27FC236}">
                <a16:creationId xmlns:a16="http://schemas.microsoft.com/office/drawing/2014/main" id="{33ED3117-5334-0358-9400-C7FEA79C98A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5274173"/>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119</a:t>
            </a:fld>
            <a:endParaRPr lang="en-US" dirty="0"/>
          </a:p>
        </p:txBody>
      </p:sp>
      <p:sp>
        <p:nvSpPr>
          <p:cNvPr id="5" name="Title 2"/>
          <p:cNvSpPr txBox="1">
            <a:spLocks/>
          </p:cNvSpPr>
          <p:nvPr/>
        </p:nvSpPr>
        <p:spPr bwMode="auto">
          <a:xfrm>
            <a:off x="304800" y="17526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Can you think of an example of articulation? Please type your answer in the Question window.</a:t>
            </a:r>
          </a:p>
        </p:txBody>
      </p:sp>
      <p:sp>
        <p:nvSpPr>
          <p:cNvPr id="6" name="TextBox 5"/>
          <p:cNvSpPr txBox="1"/>
          <p:nvPr/>
        </p:nvSpPr>
        <p:spPr>
          <a:xfrm>
            <a:off x="152400" y="391180"/>
            <a:ext cx="8610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401258895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458200" cy="4876800"/>
          </a:xfrm>
        </p:spPr>
        <p:txBody>
          <a:bodyPr/>
          <a:lstStyle/>
          <a:p>
            <a:pPr algn="just"/>
            <a:r>
              <a:rPr lang="en-IN" sz="1800" dirty="0" err="1"/>
              <a:t>SCRUMstudy's</a:t>
            </a:r>
            <a:r>
              <a:rPr lang="en-IN" sz="1800" dirty="0"/>
              <a:t> online live proctored exams allow you to take your certification exams from the comfort of your home using a webcam and a reliable internet connection. All exams will be proctored live and videos of the exams will be recorded and reviewed by the </a:t>
            </a:r>
            <a:r>
              <a:rPr lang="en-IN" sz="1800" dirty="0" err="1"/>
              <a:t>SCRUMstudy</a:t>
            </a:r>
            <a:r>
              <a:rPr lang="en-IN" sz="1800" dirty="0"/>
              <a:t> team. When suspected violations occur, appropriate procedures are in place to protect the integrity of the exam process.</a:t>
            </a:r>
          </a:p>
          <a:p>
            <a:pPr algn="just"/>
            <a:r>
              <a:rPr lang="en-IN" sz="1800" dirty="0"/>
              <a:t>You apply for </a:t>
            </a:r>
            <a:r>
              <a:rPr lang="en-IN" sz="1800" dirty="0" err="1"/>
              <a:t>SCRUMstudy</a:t>
            </a:r>
            <a:r>
              <a:rPr lang="en-IN" sz="1800" dirty="0"/>
              <a:t> online exam by logging into your account. You will need to enter details of a government issued photo id. Once you schedule your exam, you will receive an email with the exam link, dates, and times for the exam. You will receive your exam results immediately after you have submitted your completed exam.</a:t>
            </a:r>
          </a:p>
          <a:p>
            <a:pPr algn="just"/>
            <a:r>
              <a:rPr lang="en-IN" sz="1800" b="1" dirty="0"/>
              <a:t>System requirements</a:t>
            </a:r>
          </a:p>
          <a:p>
            <a:pPr lvl="1" algn="just">
              <a:buFont typeface="Courier New" panose="02070309020205020404" pitchFamily="49" charset="0"/>
              <a:buChar char="o"/>
            </a:pPr>
            <a:r>
              <a:rPr lang="en-IN" sz="1800" dirty="0"/>
              <a:t>Please note that this is a proctored exam, so you must have a webcam in working condition or you will not be able to take the test. The webcam will remain on during the test, and the video of your exam will be captured throughout the test.</a:t>
            </a:r>
          </a:p>
          <a:p>
            <a:pPr lvl="1" algn="just">
              <a:buFont typeface="Courier New" panose="02070309020205020404" pitchFamily="49" charset="0"/>
              <a:buChar char="o"/>
            </a:pPr>
            <a:r>
              <a:rPr lang="en-IN" sz="1800" dirty="0"/>
              <a:t>A working headphone or system microphone to connect to the audio conference.</a:t>
            </a:r>
          </a:p>
          <a:p>
            <a:pPr lvl="1" algn="just">
              <a:buFont typeface="Courier New" panose="02070309020205020404" pitchFamily="49" charset="0"/>
              <a:buChar char="o"/>
            </a:pPr>
            <a:r>
              <a:rPr lang="en-IN" sz="1800" dirty="0"/>
              <a:t>This test works with latest versions of Internet Explorer, Google Chrome, Firefox or other popular browsers. Ensure that you have the latest version.</a:t>
            </a:r>
          </a:p>
          <a:p>
            <a:pPr algn="just"/>
            <a:endParaRPr lang="en-IN" sz="1800" dirty="0"/>
          </a:p>
          <a:p>
            <a:pPr algn="just"/>
            <a:endParaRPr lang="en-IN" dirty="0"/>
          </a:p>
        </p:txBody>
      </p:sp>
      <p:sp>
        <p:nvSpPr>
          <p:cNvPr id="3" name="Title 2"/>
          <p:cNvSpPr>
            <a:spLocks noGrp="1"/>
          </p:cNvSpPr>
          <p:nvPr>
            <p:ph type="title"/>
          </p:nvPr>
        </p:nvSpPr>
        <p:spPr/>
        <p:txBody>
          <a:bodyPr/>
          <a:lstStyle/>
          <a:p>
            <a:r>
              <a:rPr lang="en-US" sz="2800" dirty="0"/>
              <a:t>Online Proctored Exam</a:t>
            </a:r>
            <a:endParaRPr lang="en-IN" sz="2800" dirty="0"/>
          </a:p>
        </p:txBody>
      </p:sp>
      <p:sp>
        <p:nvSpPr>
          <p:cNvPr id="4" name="Slide Number Placeholder 3">
            <a:extLst>
              <a:ext uri="{FF2B5EF4-FFF2-40B4-BE49-F238E27FC236}">
                <a16:creationId xmlns:a16="http://schemas.microsoft.com/office/drawing/2014/main" id="{7068028C-4841-6820-B592-7A810C4EC7AF}"/>
              </a:ext>
            </a:extLst>
          </p:cNvPr>
          <p:cNvSpPr>
            <a:spLocks noGrp="1"/>
          </p:cNvSpPr>
          <p:nvPr>
            <p:ph type="sldNum" sz="quarter" idx="12"/>
          </p:nvPr>
        </p:nvSpPr>
        <p:spPr/>
        <p:txBody>
          <a:bodyPr/>
          <a:lstStyle/>
          <a:p>
            <a:pPr>
              <a:defRPr/>
            </a:pPr>
            <a:fld id="{AC73F1D3-B4B8-4AEF-90B2-F6B713CA2A81}" type="slidenum">
              <a:rPr lang="en-US" smtClean="0"/>
              <a:pPr>
                <a:defRPr/>
              </a:pPr>
              <a:t>12</a:t>
            </a:fld>
            <a:endParaRPr lang="en-US" dirty="0"/>
          </a:p>
        </p:txBody>
      </p:sp>
    </p:spTree>
    <p:extLst>
      <p:ext uri="{BB962C8B-B14F-4D97-AF65-F5344CB8AC3E}">
        <p14:creationId xmlns:p14="http://schemas.microsoft.com/office/powerpoint/2010/main" val="10471236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66700" y="2971800"/>
            <a:ext cx="8610600" cy="533400"/>
          </a:xfrm>
        </p:spPr>
        <p:txBody>
          <a:bodyPr/>
          <a:lstStyle/>
          <a:p>
            <a:r>
              <a:rPr lang="en-US" dirty="0">
                <a:solidFill>
                  <a:srgbClr val="0050AD"/>
                </a:solidFill>
                <a:latin typeface="Calibri" panose="020F0502020204030204" pitchFamily="34" charset="0"/>
              </a:rPr>
              <a:t>Scrum Principles – Value-based Prioritization</a:t>
            </a:r>
            <a:endParaRPr lang="en-IN" dirty="0">
              <a:solidFill>
                <a:srgbClr val="0050AD"/>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120</a:t>
            </a:fld>
            <a:endParaRPr lang="en-US" dirty="0"/>
          </a:p>
        </p:txBody>
      </p:sp>
      <p:sp>
        <p:nvSpPr>
          <p:cNvPr id="3" name="Footer Placeholder 2">
            <a:extLst>
              <a:ext uri="{FF2B5EF4-FFF2-40B4-BE49-F238E27FC236}">
                <a16:creationId xmlns:a16="http://schemas.microsoft.com/office/drawing/2014/main" id="{ECD23842-5D22-6554-D08E-2D7216DF93C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5967060"/>
      </p:ext>
    </p:extLst>
  </p:cSld>
  <p:clrMapOvr>
    <a:masterClrMapping/>
  </p:clrMapOvr>
  <p:transition spd="med">
    <p:pull/>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911" y="3245584"/>
            <a:ext cx="7524750" cy="2308324"/>
          </a:xfrm>
          <a:prstGeom prst="rect">
            <a:avLst/>
          </a:prstGeom>
        </p:spPr>
        <p:txBody>
          <a:bodyPr wrap="square">
            <a:spAutoFit/>
          </a:bodyPr>
          <a:lstStyle/>
          <a:p>
            <a:r>
              <a:rPr lang="en-IN" dirty="0">
                <a:latin typeface="Calibri" panose="020F0502020204030204" pitchFamily="34" charset="0"/>
                <a:cs typeface="Calibri" panose="020F0502020204030204" pitchFamily="34" charset="0"/>
              </a:rPr>
              <a:t>The Scrum framework is driven by the goal of delivering maximum business value in a minimum time span.</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One of the most effective tools for delivering the greatest value in the shortest amount of time is prioritization.</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Prioritization can be defined as determination of the order and separation of what must be done now, from what needs to be done later.</a:t>
            </a:r>
            <a:endParaRPr lang="en-US" dirty="0">
              <a:latin typeface="Calibri" panose="020F0502020204030204" pitchFamily="34" charset="0"/>
              <a:cs typeface="Calibri" panose="020F0502020204030204" pitchFamily="34" charset="0"/>
            </a:endParaRPr>
          </a:p>
        </p:txBody>
      </p:sp>
      <p:grpSp>
        <p:nvGrpSpPr>
          <p:cNvPr id="3" name="Group 2"/>
          <p:cNvGrpSpPr/>
          <p:nvPr/>
        </p:nvGrpSpPr>
        <p:grpSpPr>
          <a:xfrm>
            <a:off x="4204708" y="1057498"/>
            <a:ext cx="793157" cy="1977365"/>
            <a:chOff x="3115593" y="1839153"/>
            <a:chExt cx="1597662" cy="3338017"/>
          </a:xfrm>
        </p:grpSpPr>
        <p:grpSp>
          <p:nvGrpSpPr>
            <p:cNvPr id="5" name="Group 4"/>
            <p:cNvGrpSpPr/>
            <p:nvPr/>
          </p:nvGrpSpPr>
          <p:grpSpPr>
            <a:xfrm>
              <a:off x="3410724" y="1839153"/>
              <a:ext cx="1158781" cy="3338017"/>
              <a:chOff x="3410724" y="1839153"/>
              <a:chExt cx="1158781" cy="3338017"/>
            </a:xfrm>
            <a:scene3d>
              <a:camera prst="isometricOffAxis2Left"/>
              <a:lightRig rig="threePt" dir="t"/>
            </a:scene3d>
          </p:grpSpPr>
          <p:sp>
            <p:nvSpPr>
              <p:cNvPr id="8" name="Can 7"/>
              <p:cNvSpPr/>
              <p:nvPr/>
            </p:nvSpPr>
            <p:spPr>
              <a:xfrm rot="2342914">
                <a:off x="3410724" y="2575020"/>
                <a:ext cx="209842" cy="554841"/>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9" name="Can 8"/>
              <p:cNvSpPr/>
              <p:nvPr/>
            </p:nvSpPr>
            <p:spPr>
              <a:xfrm rot="19589563">
                <a:off x="4373932" y="2551739"/>
                <a:ext cx="195573" cy="585508"/>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0" name="Can 9"/>
              <p:cNvSpPr/>
              <p:nvPr/>
            </p:nvSpPr>
            <p:spPr>
              <a:xfrm>
                <a:off x="3603810" y="3552686"/>
                <a:ext cx="336177" cy="1425388"/>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1" name="Can 10"/>
              <p:cNvSpPr/>
              <p:nvPr/>
            </p:nvSpPr>
            <p:spPr>
              <a:xfrm>
                <a:off x="4007222" y="3552686"/>
                <a:ext cx="336177" cy="1425388"/>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2" name="Rectangle 11"/>
              <p:cNvSpPr/>
              <p:nvPr/>
            </p:nvSpPr>
            <p:spPr>
              <a:xfrm>
                <a:off x="3603810" y="2566581"/>
                <a:ext cx="739588" cy="118334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3" name="Oval 12"/>
              <p:cNvSpPr/>
              <p:nvPr/>
            </p:nvSpPr>
            <p:spPr>
              <a:xfrm>
                <a:off x="3664318" y="1839153"/>
                <a:ext cx="618565" cy="5916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4" name="Pentagon 13"/>
              <p:cNvSpPr/>
              <p:nvPr/>
            </p:nvSpPr>
            <p:spPr>
              <a:xfrm rot="5400000">
                <a:off x="3573175" y="2955488"/>
                <a:ext cx="803613" cy="178825"/>
              </a:xfrm>
              <a:prstGeom prst="homePlate">
                <a:avLst/>
              </a:prstGeom>
              <a:ln/>
            </p:spPr>
            <p:style>
              <a:lnRef idx="0">
                <a:schemeClr val="accent3"/>
              </a:lnRef>
              <a:fillRef idx="1001">
                <a:schemeClr val="lt1"/>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5" name="Rectangle 14"/>
              <p:cNvSpPr/>
              <p:nvPr/>
            </p:nvSpPr>
            <p:spPr>
              <a:xfrm>
                <a:off x="3830166" y="2458036"/>
                <a:ext cx="286872" cy="5395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6" name="Flowchart: Delay 15"/>
              <p:cNvSpPr/>
              <p:nvPr/>
            </p:nvSpPr>
            <p:spPr>
              <a:xfrm rot="9557554">
                <a:off x="3473759" y="4990935"/>
                <a:ext cx="425766" cy="186235"/>
              </a:xfrm>
              <a:prstGeom prst="flowChartDelay">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Flowchart: Delay 16"/>
              <p:cNvSpPr/>
              <p:nvPr/>
            </p:nvSpPr>
            <p:spPr>
              <a:xfrm rot="585963">
                <a:off x="4054595" y="4990933"/>
                <a:ext cx="425766" cy="186235"/>
              </a:xfrm>
              <a:prstGeom prst="flowChartDelay">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6" name="Cube 5"/>
            <p:cNvSpPr/>
            <p:nvPr/>
          </p:nvSpPr>
          <p:spPr>
            <a:xfrm>
              <a:off x="3115593" y="2956108"/>
              <a:ext cx="1312607" cy="825910"/>
            </a:xfrm>
            <a:prstGeom prst="cube">
              <a:avLst>
                <a:gd name="adj" fmla="val 21429"/>
              </a:avLst>
            </a:prstGeom>
            <a:solidFill>
              <a:schemeClr val="bg2">
                <a:lumMod val="90000"/>
              </a:schemeClr>
            </a:solidFill>
            <a:ln>
              <a:solidFill>
                <a:schemeClr val="bg1">
                  <a:lumMod val="65000"/>
                </a:schemeClr>
              </a:solidFill>
            </a:ln>
            <a:scene3d>
              <a:camera prst="isometricOffAxis2Left"/>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a:r>
                <a:rPr lang="en-GB" sz="900" b="1" dirty="0">
                  <a:solidFill>
                    <a:schemeClr val="tx1"/>
                  </a:solidFill>
                  <a:latin typeface="Calibri" panose="020F0502020204030204" pitchFamily="34" charset="0"/>
                </a:rPr>
                <a:t>VALUE</a:t>
              </a:r>
            </a:p>
          </p:txBody>
        </p:sp>
        <p:sp>
          <p:nvSpPr>
            <p:cNvPr id="7" name="Flowchart: Delay 6"/>
            <p:cNvSpPr/>
            <p:nvPr/>
          </p:nvSpPr>
          <p:spPr>
            <a:xfrm rot="9590705">
              <a:off x="4120459" y="3248391"/>
              <a:ext cx="592796" cy="195971"/>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18" name="Rectangle 17"/>
          <p:cNvSpPr/>
          <p:nvPr/>
        </p:nvSpPr>
        <p:spPr>
          <a:xfrm>
            <a:off x="152400" y="354913"/>
            <a:ext cx="8686800" cy="553357"/>
          </a:xfrm>
          <a:prstGeom prst="rect">
            <a:avLst/>
          </a:prstGeom>
        </p:spPr>
        <p:txBody>
          <a:bodyPr wrap="square">
            <a:spAutoFit/>
          </a:bodyPr>
          <a:lstStyle/>
          <a:p>
            <a:pPr algn="ctr">
              <a:lnSpc>
                <a:spcPct val="107000"/>
              </a:lnSpc>
            </a:pPr>
            <a:r>
              <a:rPr lang="en-US" sz="2800" b="1" dirty="0">
                <a:solidFill>
                  <a:srgbClr val="0050AD"/>
                </a:solidFill>
                <a:latin typeface="Calibri" panose="020F0502020204030204" pitchFamily="34" charset="0"/>
                <a:cs typeface="Calibri" panose="020F0502020204030204" pitchFamily="34" charset="0"/>
              </a:rPr>
              <a:t>Scrum Principles – Value-based Prioritization</a:t>
            </a:r>
          </a:p>
        </p:txBody>
      </p:sp>
      <p:sp>
        <p:nvSpPr>
          <p:cNvPr id="2" name="Slide Number Placeholder 1"/>
          <p:cNvSpPr>
            <a:spLocks noGrp="1"/>
          </p:cNvSpPr>
          <p:nvPr>
            <p:ph type="sldNum" sz="quarter" idx="12"/>
          </p:nvPr>
        </p:nvSpPr>
        <p:spPr/>
        <p:txBody>
          <a:bodyPr/>
          <a:lstStyle/>
          <a:p>
            <a:fld id="{7CBCC52C-CE0E-4A77-AE88-E639344518EB}" type="slidenum">
              <a:rPr lang="en-US" smtClean="0"/>
              <a:t>121</a:t>
            </a:fld>
            <a:endParaRPr lang="en-US" dirty="0"/>
          </a:p>
        </p:txBody>
      </p:sp>
      <p:sp>
        <p:nvSpPr>
          <p:cNvPr id="19" name="Footer Placeholder 18">
            <a:extLst>
              <a:ext uri="{FF2B5EF4-FFF2-40B4-BE49-F238E27FC236}">
                <a16:creationId xmlns:a16="http://schemas.microsoft.com/office/drawing/2014/main" id="{F916CCFC-CBEA-0474-8EDB-1CFD3EC899C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9553852"/>
      </p:ext>
    </p:extLst>
  </p:cSld>
  <p:clrMapOvr>
    <a:masterClrMapping/>
  </p:clrMapOvr>
  <p:transition spd="med">
    <p:pull/>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3400" y="2748379"/>
            <a:ext cx="7034342" cy="3042821"/>
          </a:xfrm>
          <a:prstGeom prst="rect">
            <a:avLst/>
          </a:prstGeom>
        </p:spPr>
        <p:txBody>
          <a:bodyPr wrap="square">
            <a:spAutoFit/>
          </a:bodyPr>
          <a:lstStyle/>
          <a:p>
            <a:pPr>
              <a:lnSpc>
                <a:spcPct val="107000"/>
              </a:lnSpc>
            </a:pPr>
            <a:r>
              <a:rPr lang="en-US" dirty="0">
                <a:latin typeface="Calibri" panose="020F0502020204030204" pitchFamily="34" charset="0"/>
                <a:cs typeface="Calibri" panose="020F0502020204030204" pitchFamily="34" charset="0"/>
              </a:rPr>
              <a:t>Scrum uses value-based prioritization as a core principle that drives the structure and functionality of the entire Scrum framework</a:t>
            </a:r>
          </a:p>
          <a:p>
            <a:pPr>
              <a:lnSpc>
                <a:spcPct val="107000"/>
              </a:lnSpc>
            </a:pPr>
            <a:endParaRPr lang="en-US" dirty="0">
              <a:latin typeface="Calibri" panose="020F0502020204030204" pitchFamily="34" charset="0"/>
              <a:cs typeface="Calibri" panose="020F0502020204030204" pitchFamily="34" charset="0"/>
            </a:endParaRPr>
          </a:p>
          <a:p>
            <a:pPr>
              <a:lnSpc>
                <a:spcPct val="107000"/>
              </a:lnSpc>
            </a:pPr>
            <a:r>
              <a:rPr lang="en-US" dirty="0">
                <a:latin typeface="Calibri" panose="020F0502020204030204" pitchFamily="34" charset="0"/>
                <a:cs typeface="Calibri" panose="020F0502020204030204" pitchFamily="34" charset="0"/>
              </a:rPr>
              <a:t>Scrum aims at delivering a valuable product or service to the customer on an early and continuous basis</a:t>
            </a:r>
          </a:p>
          <a:p>
            <a:pPr>
              <a:lnSpc>
                <a:spcPct val="107000"/>
              </a:lnSpc>
            </a:pPr>
            <a:endParaRPr lang="en-US" dirty="0">
              <a:latin typeface="Calibri" panose="020F0502020204030204" pitchFamily="34" charset="0"/>
              <a:cs typeface="Calibri" panose="020F0502020204030204" pitchFamily="34" charset="0"/>
            </a:endParaRPr>
          </a:p>
          <a:p>
            <a:pPr>
              <a:lnSpc>
                <a:spcPct val="107000"/>
              </a:lnSpc>
            </a:pPr>
            <a:r>
              <a:rPr lang="en-IN" dirty="0">
                <a:latin typeface="Calibri" panose="020F0502020204030204" pitchFamily="34" charset="0"/>
                <a:cs typeface="Calibri" panose="020F0502020204030204" pitchFamily="34" charset="0"/>
              </a:rPr>
              <a:t>Prioritization is done by the Product Owner when he or she prioritizes User Stories in the Prioritized Product Backlog.</a:t>
            </a:r>
            <a:endParaRPr lang="en-US" dirty="0">
              <a:latin typeface="Calibri" panose="020F0502020204030204" pitchFamily="34" charset="0"/>
              <a:cs typeface="Calibri" panose="020F0502020204030204" pitchFamily="34" charset="0"/>
            </a:endParaRPr>
          </a:p>
          <a:p>
            <a:pPr>
              <a:lnSpc>
                <a:spcPct val="107000"/>
              </a:lnSpc>
            </a:pPr>
            <a:endParaRPr lang="en-US" dirty="0">
              <a:latin typeface="Calibri" panose="020F0502020204030204" pitchFamily="34" charset="0"/>
              <a:cs typeface="Calibri" panose="020F0502020204030204" pitchFamily="34" charset="0"/>
            </a:endParaRPr>
          </a:p>
          <a:p>
            <a:pPr>
              <a:lnSpc>
                <a:spcPct val="107000"/>
              </a:lnSpc>
            </a:pPr>
            <a:endParaRPr lang="en-US" dirty="0">
              <a:latin typeface="Calibri" panose="020F0502020204030204" pitchFamily="34" charset="0"/>
              <a:cs typeface="Calibri" panose="020F0502020204030204" pitchFamily="34" charset="0"/>
            </a:endParaRPr>
          </a:p>
        </p:txBody>
      </p:sp>
      <p:grpSp>
        <p:nvGrpSpPr>
          <p:cNvPr id="8" name="Group 7"/>
          <p:cNvGrpSpPr/>
          <p:nvPr/>
        </p:nvGrpSpPr>
        <p:grpSpPr>
          <a:xfrm>
            <a:off x="4262573" y="1170450"/>
            <a:ext cx="1880650" cy="1267950"/>
            <a:chOff x="5123553" y="1283109"/>
            <a:chExt cx="3268279" cy="3298616"/>
          </a:xfrm>
        </p:grpSpPr>
        <p:pic>
          <p:nvPicPr>
            <p:cNvPr id="9" name="Picture 8"/>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123553" y="2955629"/>
              <a:ext cx="514397" cy="162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loud Callout 9"/>
            <p:cNvSpPr/>
            <p:nvPr/>
          </p:nvSpPr>
          <p:spPr>
            <a:xfrm>
              <a:off x="6474542" y="1283109"/>
              <a:ext cx="1917290" cy="1230068"/>
            </a:xfrm>
            <a:prstGeom prst="cloudCallout">
              <a:avLst>
                <a:gd name="adj1" fmla="val -89295"/>
                <a:gd name="adj2" fmla="val 8168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latin typeface="Calibri" panose="020F0502020204030204" pitchFamily="34" charset="0"/>
                </a:rPr>
                <a:t>$$$</a:t>
              </a:r>
            </a:p>
          </p:txBody>
        </p:sp>
      </p:grpSp>
      <p:sp>
        <p:nvSpPr>
          <p:cNvPr id="11" name="Rectangle 10"/>
          <p:cNvSpPr/>
          <p:nvPr/>
        </p:nvSpPr>
        <p:spPr>
          <a:xfrm>
            <a:off x="152400" y="381000"/>
            <a:ext cx="8686800" cy="553357"/>
          </a:xfrm>
          <a:prstGeom prst="rect">
            <a:avLst/>
          </a:prstGeom>
        </p:spPr>
        <p:txBody>
          <a:bodyPr wrap="square">
            <a:spAutoFit/>
          </a:bodyPr>
          <a:lstStyle/>
          <a:p>
            <a:pPr algn="ctr">
              <a:lnSpc>
                <a:spcPct val="107000"/>
              </a:lnSpc>
            </a:pPr>
            <a:r>
              <a:rPr lang="en-US" sz="2800" b="1" dirty="0">
                <a:solidFill>
                  <a:srgbClr val="0050AD"/>
                </a:solidFill>
                <a:latin typeface="Calibri" panose="020F0502020204030204" pitchFamily="34" charset="0"/>
                <a:cs typeface="Calibri" panose="020F0502020204030204" pitchFamily="34" charset="0"/>
              </a:rPr>
              <a:t>Scrum Principles – Value-based Prioritization</a:t>
            </a:r>
          </a:p>
        </p:txBody>
      </p:sp>
      <p:sp>
        <p:nvSpPr>
          <p:cNvPr id="2" name="Slide Number Placeholder 1"/>
          <p:cNvSpPr>
            <a:spLocks noGrp="1"/>
          </p:cNvSpPr>
          <p:nvPr>
            <p:ph type="sldNum" sz="quarter" idx="12"/>
          </p:nvPr>
        </p:nvSpPr>
        <p:spPr/>
        <p:txBody>
          <a:bodyPr/>
          <a:lstStyle/>
          <a:p>
            <a:fld id="{7CBCC52C-CE0E-4A77-AE88-E639344518EB}" type="slidenum">
              <a:rPr lang="en-US" smtClean="0"/>
              <a:t>122</a:t>
            </a:fld>
            <a:endParaRPr lang="en-US" dirty="0"/>
          </a:p>
        </p:txBody>
      </p:sp>
      <p:sp>
        <p:nvSpPr>
          <p:cNvPr id="3" name="Footer Placeholder 2">
            <a:extLst>
              <a:ext uri="{FF2B5EF4-FFF2-40B4-BE49-F238E27FC236}">
                <a16:creationId xmlns:a16="http://schemas.microsoft.com/office/drawing/2014/main" id="{57BB2A16-36E7-BEAB-93B4-5B61F05ABD6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7536572"/>
      </p:ext>
    </p:extLst>
  </p:cSld>
  <p:clrMapOvr>
    <a:masterClrMapping/>
  </p:clrMapOvr>
  <p:transition spd="med">
    <p:pull/>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8150" y="1624527"/>
            <a:ext cx="9220200" cy="671915"/>
          </a:xfrm>
          <a:prstGeom prst="rect">
            <a:avLst/>
          </a:prstGeom>
        </p:spPr>
        <p:txBody>
          <a:bodyPr wrap="square">
            <a:spAutoFit/>
          </a:bodyPr>
          <a:lstStyle/>
          <a:p>
            <a:pPr marR="650558" algn="ctr">
              <a:lnSpc>
                <a:spcPct val="107000"/>
              </a:lnSpc>
              <a:spcBef>
                <a:spcPts val="780"/>
              </a:spcBef>
            </a:pPr>
            <a:r>
              <a:rPr lang="en-US" dirty="0">
                <a:latin typeface="Calibri" panose="020F0502020204030204" pitchFamily="34" charset="0"/>
                <a:cs typeface="Calibri" panose="020F0502020204030204" pitchFamily="34" charset="0"/>
              </a:rPr>
              <a:t>While prioritizing requirements in the Prioritized Product Backlog, the following three factors are considered:</a:t>
            </a:r>
          </a:p>
        </p:txBody>
      </p:sp>
      <p:grpSp>
        <p:nvGrpSpPr>
          <p:cNvPr id="9" name="Group 8"/>
          <p:cNvGrpSpPr/>
          <p:nvPr/>
        </p:nvGrpSpPr>
        <p:grpSpPr>
          <a:xfrm>
            <a:off x="564148" y="2861656"/>
            <a:ext cx="1406878" cy="2589149"/>
            <a:chOff x="3574467" y="1888957"/>
            <a:chExt cx="1875837" cy="3452198"/>
          </a:xfrm>
          <a:effectLst/>
        </p:grpSpPr>
        <p:sp>
          <p:nvSpPr>
            <p:cNvPr id="10" name="Oval 9"/>
            <p:cNvSpPr/>
            <p:nvPr/>
          </p:nvSpPr>
          <p:spPr>
            <a:xfrm>
              <a:off x="3908087" y="1892157"/>
              <a:ext cx="582455" cy="6279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 name="Flowchart: Delay 10"/>
            <p:cNvSpPr/>
            <p:nvPr/>
          </p:nvSpPr>
          <p:spPr>
            <a:xfrm rot="16200000">
              <a:off x="3853322" y="1930267"/>
              <a:ext cx="693869" cy="611249"/>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2" name="Teardrop 11"/>
            <p:cNvSpPr/>
            <p:nvPr/>
          </p:nvSpPr>
          <p:spPr>
            <a:xfrm rot="8337726">
              <a:off x="3945188" y="1959410"/>
              <a:ext cx="494320" cy="503225"/>
            </a:xfrm>
            <a:prstGeom prst="teardrop">
              <a:avLst>
                <a:gd name="adj" fmla="val 78512"/>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13" name="Rectangle 12"/>
            <p:cNvSpPr/>
            <p:nvPr/>
          </p:nvSpPr>
          <p:spPr>
            <a:xfrm rot="16200000">
              <a:off x="3840811" y="4742091"/>
              <a:ext cx="875901"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4" name="Rectangle 13"/>
            <p:cNvSpPr/>
            <p:nvPr/>
          </p:nvSpPr>
          <p:spPr>
            <a:xfrm rot="16200000">
              <a:off x="3657108" y="4742091"/>
              <a:ext cx="875900" cy="13098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5" name="Rectangle 14"/>
            <p:cNvSpPr/>
            <p:nvPr/>
          </p:nvSpPr>
          <p:spPr>
            <a:xfrm rot="3237104">
              <a:off x="4388911" y="2793705"/>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6" name="Rectangle 15"/>
            <p:cNvSpPr/>
            <p:nvPr/>
          </p:nvSpPr>
          <p:spPr>
            <a:xfrm rot="18074271">
              <a:off x="3494742" y="2842973"/>
              <a:ext cx="528154" cy="1350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7" name="Trapezoid 16"/>
            <p:cNvSpPr/>
            <p:nvPr/>
          </p:nvSpPr>
          <p:spPr>
            <a:xfrm rot="10800000">
              <a:off x="3839833" y="2612819"/>
              <a:ext cx="716599" cy="682865"/>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8" name="Rectangle 17"/>
            <p:cNvSpPr/>
            <p:nvPr/>
          </p:nvSpPr>
          <p:spPr>
            <a:xfrm rot="19442651">
              <a:off x="4656425" y="2781982"/>
              <a:ext cx="738483" cy="13657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9" name="Flowchart: Collate 18"/>
            <p:cNvSpPr/>
            <p:nvPr/>
          </p:nvSpPr>
          <p:spPr>
            <a:xfrm rot="5400000">
              <a:off x="4123364" y="2523105"/>
              <a:ext cx="149527" cy="294200"/>
            </a:xfrm>
            <a:prstGeom prst="flowChartCollate">
              <a:avLst/>
            </a:prstGeom>
            <a:solidFill>
              <a:schemeClr val="bg2">
                <a:lumMod val="9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solidFill>
                <a:latin typeface="Calibri" panose="020F0502020204030204" pitchFamily="34" charset="0"/>
              </a:endParaRPr>
            </a:p>
          </p:txBody>
        </p:sp>
        <p:sp>
          <p:nvSpPr>
            <p:cNvPr id="20" name="Rectangle 19"/>
            <p:cNvSpPr/>
            <p:nvPr/>
          </p:nvSpPr>
          <p:spPr>
            <a:xfrm rot="5400000">
              <a:off x="4110142" y="2447493"/>
              <a:ext cx="175972" cy="16883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21" name="Flowchart: Manual Operation 20"/>
            <p:cNvSpPr/>
            <p:nvPr/>
          </p:nvSpPr>
          <p:spPr>
            <a:xfrm rot="10800000">
              <a:off x="3861946" y="3321673"/>
              <a:ext cx="672369" cy="849818"/>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2" name="Wave 21"/>
            <p:cNvSpPr/>
            <p:nvPr/>
          </p:nvSpPr>
          <p:spPr>
            <a:xfrm>
              <a:off x="3861944" y="4081764"/>
              <a:ext cx="672371" cy="385901"/>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3" name="Rectangle 22"/>
            <p:cNvSpPr/>
            <p:nvPr/>
          </p:nvSpPr>
          <p:spPr>
            <a:xfrm rot="16200000">
              <a:off x="3332274" y="3328771"/>
              <a:ext cx="652855" cy="135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nvGrpSpPr>
            <p:cNvPr id="24" name="Group 23"/>
            <p:cNvGrpSpPr/>
            <p:nvPr/>
          </p:nvGrpSpPr>
          <p:grpSpPr>
            <a:xfrm>
              <a:off x="4031881" y="2178972"/>
              <a:ext cx="114035" cy="52446"/>
              <a:chOff x="5868522" y="2159344"/>
              <a:chExt cx="103653" cy="45719"/>
            </a:xfrm>
          </p:grpSpPr>
          <p:sp>
            <p:nvSpPr>
              <p:cNvPr id="41" name="Oval 40"/>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42" name="Oval 41"/>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25" name="Group 24"/>
            <p:cNvGrpSpPr/>
            <p:nvPr/>
          </p:nvGrpSpPr>
          <p:grpSpPr>
            <a:xfrm>
              <a:off x="4239517" y="2173811"/>
              <a:ext cx="114035" cy="52446"/>
              <a:chOff x="5868522" y="2159344"/>
              <a:chExt cx="103653" cy="45719"/>
            </a:xfrm>
          </p:grpSpPr>
          <p:sp>
            <p:nvSpPr>
              <p:cNvPr id="39" name="Oval 38"/>
              <p:cNvSpPr/>
              <p:nvPr/>
            </p:nvSpPr>
            <p:spPr>
              <a:xfrm>
                <a:off x="5868522" y="2159344"/>
                <a:ext cx="103653" cy="45719"/>
              </a:xfrm>
              <a:prstGeom prst="ellipse">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40" name="Oval 39"/>
              <p:cNvSpPr/>
              <p:nvPr/>
            </p:nvSpPr>
            <p:spPr>
              <a:xfrm>
                <a:off x="5900365"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26" name="Moon 25"/>
            <p:cNvSpPr/>
            <p:nvPr/>
          </p:nvSpPr>
          <p:spPr>
            <a:xfrm rot="5400000">
              <a:off x="4055757" y="2054100"/>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7" name="Moon 26"/>
            <p:cNvSpPr/>
            <p:nvPr/>
          </p:nvSpPr>
          <p:spPr>
            <a:xfrm rot="5400000">
              <a:off x="4270952" y="205305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8" name="Group 27"/>
            <p:cNvGrpSpPr/>
            <p:nvPr/>
          </p:nvGrpSpPr>
          <p:grpSpPr>
            <a:xfrm>
              <a:off x="4113712" y="2336623"/>
              <a:ext cx="152653" cy="78137"/>
              <a:chOff x="5598721" y="2332728"/>
              <a:chExt cx="164102" cy="87404"/>
            </a:xfrm>
            <a:solidFill>
              <a:srgbClr val="800000"/>
            </a:solidFill>
          </p:grpSpPr>
          <p:sp>
            <p:nvSpPr>
              <p:cNvPr id="37" name="Moon 36"/>
              <p:cNvSpPr/>
              <p:nvPr/>
            </p:nvSpPr>
            <p:spPr>
              <a:xfrm rot="5400000" flipH="1">
                <a:off x="5657912" y="2315222"/>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8" name="Moon 37"/>
              <p:cNvSpPr/>
              <p:nvPr/>
            </p:nvSpPr>
            <p:spPr>
              <a:xfrm rot="5400000">
                <a:off x="5657912" y="2273537"/>
                <a:ext cx="45719" cy="164102"/>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9" name="Moon 28"/>
            <p:cNvSpPr/>
            <p:nvPr/>
          </p:nvSpPr>
          <p:spPr>
            <a:xfrm rot="16200000">
              <a:off x="4004854" y="5193357"/>
              <a:ext cx="174825" cy="120771"/>
            </a:xfrm>
            <a:prstGeom prst="moon">
              <a:avLst/>
            </a:prstGeom>
            <a:solidFill>
              <a:srgbClr val="800000"/>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0" name="Moon 29"/>
            <p:cNvSpPr/>
            <p:nvPr/>
          </p:nvSpPr>
          <p:spPr>
            <a:xfrm rot="16200000">
              <a:off x="4181479" y="5193357"/>
              <a:ext cx="174825" cy="120771"/>
            </a:xfrm>
            <a:prstGeom prst="moon">
              <a:avLst/>
            </a:prstGeom>
            <a:solidFill>
              <a:srgbClr val="800000"/>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 name="Cloud 30"/>
            <p:cNvSpPr/>
            <p:nvPr/>
          </p:nvSpPr>
          <p:spPr>
            <a:xfrm>
              <a:off x="5282121" y="2469685"/>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2" name="Cloud 31"/>
            <p:cNvSpPr/>
            <p:nvPr/>
          </p:nvSpPr>
          <p:spPr>
            <a:xfrm>
              <a:off x="3574467" y="3633440"/>
              <a:ext cx="168183" cy="226283"/>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3" name="Moon 32"/>
            <p:cNvSpPr/>
            <p:nvPr/>
          </p:nvSpPr>
          <p:spPr>
            <a:xfrm>
              <a:off x="3923532" y="2201212"/>
              <a:ext cx="103239" cy="12838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4" name="Moon 33"/>
            <p:cNvSpPr/>
            <p:nvPr/>
          </p:nvSpPr>
          <p:spPr>
            <a:xfrm flipH="1">
              <a:off x="4374381" y="2186846"/>
              <a:ext cx="92735" cy="145710"/>
            </a:xfrm>
            <a:prstGeom prst="moon">
              <a:avLst>
                <a:gd name="adj" fmla="val 64945"/>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5" name="Wave 34"/>
            <p:cNvSpPr/>
            <p:nvPr/>
          </p:nvSpPr>
          <p:spPr>
            <a:xfrm rot="1327069">
              <a:off x="4042297" y="1976430"/>
              <a:ext cx="411957" cy="144029"/>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6" name="Wave 35"/>
            <p:cNvSpPr/>
            <p:nvPr/>
          </p:nvSpPr>
          <p:spPr>
            <a:xfrm rot="1327069">
              <a:off x="4198679" y="1964929"/>
              <a:ext cx="219827" cy="104645"/>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43" name="Rectangle 42"/>
          <p:cNvSpPr/>
          <p:nvPr/>
        </p:nvSpPr>
        <p:spPr>
          <a:xfrm>
            <a:off x="152400" y="354913"/>
            <a:ext cx="8991600" cy="553357"/>
          </a:xfrm>
          <a:prstGeom prst="rect">
            <a:avLst/>
          </a:prstGeom>
        </p:spPr>
        <p:txBody>
          <a:bodyPr wrap="square">
            <a:spAutoFit/>
          </a:bodyPr>
          <a:lstStyle/>
          <a:p>
            <a:pPr algn="ctr">
              <a:lnSpc>
                <a:spcPct val="107000"/>
              </a:lnSpc>
            </a:pPr>
            <a:r>
              <a:rPr lang="en-US" sz="2800" b="1" dirty="0">
                <a:solidFill>
                  <a:srgbClr val="0050AD"/>
                </a:solidFill>
                <a:latin typeface="Calibri" panose="020F0502020204030204" pitchFamily="34" charset="0"/>
                <a:cs typeface="Calibri" panose="020F0502020204030204" pitchFamily="34" charset="0"/>
              </a:rPr>
              <a:t>Scrum Principle – Value-based Prioritization</a:t>
            </a:r>
          </a:p>
        </p:txBody>
      </p:sp>
      <p:sp>
        <p:nvSpPr>
          <p:cNvPr id="45" name="Rectangle 44"/>
          <p:cNvSpPr/>
          <p:nvPr/>
        </p:nvSpPr>
        <p:spPr>
          <a:xfrm>
            <a:off x="3125599" y="5559623"/>
            <a:ext cx="4294061" cy="307777"/>
          </a:xfrm>
          <a:prstGeom prst="rect">
            <a:avLst/>
          </a:prstGeom>
        </p:spPr>
        <p:txBody>
          <a:bodyPr wrap="none">
            <a:spAutoFit/>
          </a:bodyPr>
          <a:lstStyle/>
          <a:p>
            <a:pPr algn="ctr"/>
            <a:r>
              <a:rPr lang="en-US" sz="1400" dirty="0">
                <a:latin typeface="Calibri" panose="020F0502020204030204" pitchFamily="34" charset="0"/>
                <a:ea typeface="Times New Roman" panose="02020603050405020304" pitchFamily="18" charset="0"/>
                <a:cs typeface="Calibri" panose="020F0502020204030204" pitchFamily="34" charset="0"/>
              </a:rPr>
              <a:t>Fig 2-7: Value-based Prioritization; Page 34 SBOK® Guide</a:t>
            </a:r>
            <a:endParaRPr lang="en-US" sz="1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123</a:t>
            </a:fld>
            <a:endParaRPr lang="en-US" dirty="0"/>
          </a:p>
        </p:txBody>
      </p:sp>
      <p:pic>
        <p:nvPicPr>
          <p:cNvPr id="46" name="Picture 45">
            <a:extLst>
              <a:ext uri="{FF2B5EF4-FFF2-40B4-BE49-F238E27FC236}">
                <a16:creationId xmlns:a16="http://schemas.microsoft.com/office/drawing/2014/main" id="{33A027CE-607F-E366-A541-FAD7FD27B3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31" t="37872" r="14752" b="44415"/>
          <a:stretch/>
        </p:blipFill>
        <p:spPr bwMode="auto">
          <a:xfrm>
            <a:off x="2424278" y="3240681"/>
            <a:ext cx="6095596" cy="1992791"/>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Footer Placeholder 2">
            <a:extLst>
              <a:ext uri="{FF2B5EF4-FFF2-40B4-BE49-F238E27FC236}">
                <a16:creationId xmlns:a16="http://schemas.microsoft.com/office/drawing/2014/main" id="{162AB21E-3CC3-921B-CD6B-92645D37A94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1414584"/>
      </p:ext>
    </p:extLst>
  </p:cSld>
  <p:clrMapOvr>
    <a:masterClrMapping/>
  </p:clrMapOvr>
  <p:transition spd="med">
    <p:pull/>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What is value-based prioritization?</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It refers to emphasizing achieving results by focusing on the needs of the Scrum Team.</a:t>
            </a:r>
          </a:p>
          <a:p>
            <a:pPr lvl="0">
              <a:buFont typeface="+mj-lt"/>
              <a:buAutoNum type="alphaUcPeriod"/>
            </a:pPr>
            <a:r>
              <a:rPr lang="en-IN" sz="1800" dirty="0">
                <a:latin typeface="Calibri" panose="020F0502020204030204" pitchFamily="34" charset="0"/>
              </a:rPr>
              <a:t>It refers to making improvements through adaptation.</a:t>
            </a:r>
          </a:p>
          <a:p>
            <a:pPr lvl="0">
              <a:buFont typeface="+mj-lt"/>
              <a:buAutoNum type="alphaUcPeriod"/>
            </a:pPr>
            <a:r>
              <a:rPr lang="en-IN" sz="1800" dirty="0">
                <a:latin typeface="Calibri" panose="020F0502020204030204" pitchFamily="34" charset="0"/>
              </a:rPr>
              <a:t>It refers to prioritizing creation of high value deliverables over lower value deliverables</a:t>
            </a:r>
          </a:p>
          <a:p>
            <a:pPr lvl="0">
              <a:buFont typeface="+mj-lt"/>
              <a:buAutoNum type="alphaUcPeriod"/>
            </a:pPr>
            <a:r>
              <a:rPr lang="en-IN" sz="1800" dirty="0">
                <a:latin typeface="Calibri" panose="020F0502020204030204" pitchFamily="34" charset="0"/>
              </a:rPr>
              <a:t>It refers to allowing all facets of Scrum process to be observed by everyone.</a:t>
            </a: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91180"/>
            <a:ext cx="8763000" cy="523220"/>
          </a:xfrm>
          <a:prstGeom prst="rect">
            <a:avLst/>
          </a:prstGeom>
          <a:noFill/>
        </p:spPr>
        <p:txBody>
          <a:bodyPr wrap="square" rtlCol="0">
            <a:spAutoFit/>
          </a:bodyPr>
          <a:lstStyle/>
          <a:p>
            <a:pPr algn="ctr"/>
            <a:r>
              <a:rPr lang="en-US" sz="2800" b="1" dirty="0">
                <a:solidFill>
                  <a:srgbClr val="095AB1"/>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124</a:t>
            </a:fld>
            <a:endParaRPr lang="en-US" dirty="0"/>
          </a:p>
        </p:txBody>
      </p:sp>
      <p:sp>
        <p:nvSpPr>
          <p:cNvPr id="4" name="Footer Placeholder 3">
            <a:extLst>
              <a:ext uri="{FF2B5EF4-FFF2-40B4-BE49-F238E27FC236}">
                <a16:creationId xmlns:a16="http://schemas.microsoft.com/office/drawing/2014/main" id="{EA22A4CF-5DDC-00AC-9A30-8AB02808C30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5993694"/>
      </p:ext>
    </p:extLst>
  </p:cSld>
  <p:clrMapOvr>
    <a:masterClrMapping/>
  </p:clrMapOvr>
  <p:transition spd="med">
    <p:pull/>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125</a:t>
            </a:fld>
            <a:endParaRPr lang="en-US" dirty="0"/>
          </a:p>
        </p:txBody>
      </p:sp>
      <p:sp>
        <p:nvSpPr>
          <p:cNvPr id="2" name="Footer Placeholder 1">
            <a:extLst>
              <a:ext uri="{FF2B5EF4-FFF2-40B4-BE49-F238E27FC236}">
                <a16:creationId xmlns:a16="http://schemas.microsoft.com/office/drawing/2014/main" id="{D09C6EC9-36A6-0720-35F8-BB696BD08E9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8478703"/>
      </p:ext>
    </p:extLst>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Prioritized delivery in Scrum means which of the following - </a:t>
            </a:r>
          </a:p>
          <a:p>
            <a:pPr lvl="0"/>
            <a:endParaRPr lang="en-IN" sz="1800" dirty="0">
              <a:latin typeface="Calibri" panose="020F0502020204030204" pitchFamily="34" charset="0"/>
            </a:endParaRPr>
          </a:p>
          <a:p>
            <a:pPr lvl="0">
              <a:buFont typeface="+mj-lt"/>
              <a:buAutoNum type="alphaUcPeriod"/>
            </a:pPr>
            <a:r>
              <a:rPr lang="en-IN" sz="1800" dirty="0"/>
              <a:t>Features that are the simplest and would not require much involvement from the team will be completed first.</a:t>
            </a:r>
          </a:p>
          <a:p>
            <a:pPr lvl="0">
              <a:buFont typeface="+mj-lt"/>
              <a:buAutoNum type="alphaUcPeriod"/>
            </a:pPr>
            <a:r>
              <a:rPr lang="en-IN" sz="1800" dirty="0"/>
              <a:t>Features with the least or no interdependencies will be completed first to ensure smooth and uninterrupted delivery.</a:t>
            </a:r>
          </a:p>
          <a:p>
            <a:pPr lvl="0">
              <a:buFont typeface="+mj-lt"/>
              <a:buAutoNum type="alphaUcPeriod"/>
            </a:pPr>
            <a:r>
              <a:rPr lang="en-IN" sz="1800" dirty="0"/>
              <a:t>Features that provide maximum business value will be completed first.</a:t>
            </a:r>
          </a:p>
          <a:p>
            <a:pPr lvl="0">
              <a:buFont typeface="+mj-lt"/>
              <a:buAutoNum type="alphaUcPeriod"/>
            </a:pPr>
            <a:r>
              <a:rPr lang="en-IN" sz="1800" dirty="0"/>
              <a:t>Features are developed on a first-in, first-out basis.</a:t>
            </a: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91180"/>
            <a:ext cx="8763000" cy="523220"/>
          </a:xfrm>
          <a:prstGeom prst="rect">
            <a:avLst/>
          </a:prstGeom>
          <a:noFill/>
        </p:spPr>
        <p:txBody>
          <a:bodyPr wrap="square" rtlCol="0">
            <a:spAutoFit/>
          </a:bodyPr>
          <a:lstStyle/>
          <a:p>
            <a:pPr algn="ctr"/>
            <a:r>
              <a:rPr lang="en-US" sz="2800" b="1" dirty="0">
                <a:solidFill>
                  <a:srgbClr val="095AB1"/>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126</a:t>
            </a:fld>
            <a:endParaRPr lang="en-US" dirty="0"/>
          </a:p>
        </p:txBody>
      </p:sp>
      <p:sp>
        <p:nvSpPr>
          <p:cNvPr id="4" name="Footer Placeholder 3">
            <a:extLst>
              <a:ext uri="{FF2B5EF4-FFF2-40B4-BE49-F238E27FC236}">
                <a16:creationId xmlns:a16="http://schemas.microsoft.com/office/drawing/2014/main" id="{A4DD3F61-1915-5DF5-57C3-889BD670D27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5537238"/>
      </p:ext>
    </p:extLst>
  </p:cSld>
  <p:clrMapOvr>
    <a:masterClrMapping/>
  </p:clrMapOvr>
  <p:transition spd="med">
    <p:pull/>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127</a:t>
            </a:fld>
            <a:endParaRPr lang="en-US" dirty="0"/>
          </a:p>
        </p:txBody>
      </p:sp>
      <p:sp>
        <p:nvSpPr>
          <p:cNvPr id="2" name="Footer Placeholder 1">
            <a:extLst>
              <a:ext uri="{FF2B5EF4-FFF2-40B4-BE49-F238E27FC236}">
                <a16:creationId xmlns:a16="http://schemas.microsoft.com/office/drawing/2014/main" id="{6E48E8CA-1A54-6797-C5C5-2012EABBEB8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2888233"/>
      </p:ext>
    </p:extLst>
  </p:cSld>
  <p:clrMapOvr>
    <a:masterClrMapping/>
  </p:clrMapOvr>
  <p:transition spd="med">
    <p:pull/>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128</a:t>
            </a:fld>
            <a:endParaRPr lang="en-US" dirty="0"/>
          </a:p>
        </p:txBody>
      </p:sp>
      <p:sp>
        <p:nvSpPr>
          <p:cNvPr id="5" name="Title 2"/>
          <p:cNvSpPr txBox="1">
            <a:spLocks/>
          </p:cNvSpPr>
          <p:nvPr/>
        </p:nvSpPr>
        <p:spPr bwMode="auto">
          <a:xfrm>
            <a:off x="381000" y="1752600"/>
            <a:ext cx="838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Why do you think prioritization of requirements is important in a project? Please type your answer in the Question window.</a:t>
            </a:r>
          </a:p>
        </p:txBody>
      </p:sp>
      <p:sp>
        <p:nvSpPr>
          <p:cNvPr id="6" name="TextBox 5"/>
          <p:cNvSpPr txBox="1"/>
          <p:nvPr/>
        </p:nvSpPr>
        <p:spPr>
          <a:xfrm>
            <a:off x="1524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415585455"/>
      </p:ext>
    </p:extLst>
  </p:cSld>
  <p:clrMapOvr>
    <a:masterClrMapping/>
  </p:clrMapOvr>
  <p:transition spd="med">
    <p:pull/>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66700" y="3162300"/>
            <a:ext cx="8610600" cy="533400"/>
          </a:xfrm>
        </p:spPr>
        <p:txBody>
          <a:bodyPr/>
          <a:lstStyle/>
          <a:p>
            <a:r>
              <a:rPr lang="en-US" dirty="0">
                <a:solidFill>
                  <a:srgbClr val="0050AD"/>
                </a:solidFill>
                <a:latin typeface="Calibri" panose="020F0502020204030204" pitchFamily="34" charset="0"/>
              </a:rPr>
              <a:t>Scrum Principles – Time-boxing</a:t>
            </a:r>
            <a:endParaRPr lang="en-IN" dirty="0">
              <a:solidFill>
                <a:srgbClr val="0050AD"/>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129</a:t>
            </a:fld>
            <a:endParaRPr lang="en-US" dirty="0"/>
          </a:p>
        </p:txBody>
      </p:sp>
      <p:sp>
        <p:nvSpPr>
          <p:cNvPr id="3" name="Footer Placeholder 2">
            <a:extLst>
              <a:ext uri="{FF2B5EF4-FFF2-40B4-BE49-F238E27FC236}">
                <a16:creationId xmlns:a16="http://schemas.microsoft.com/office/drawing/2014/main" id="{8B348330-E606-99BA-26EE-217F7428197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152481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304800"/>
            <a:ext cx="7924800" cy="715963"/>
          </a:xfrm>
        </p:spPr>
        <p:txBody>
          <a:bodyPr/>
          <a:lstStyle/>
          <a:p>
            <a:pPr algn="ctr"/>
            <a:r>
              <a:rPr lang="en-US" sz="2800" dirty="0"/>
              <a:t>Scrum Master Certified Exam</a:t>
            </a:r>
            <a:endParaRPr lang="en-IN" sz="2800" dirty="0"/>
          </a:p>
        </p:txBody>
      </p:sp>
      <p:graphicFrame>
        <p:nvGraphicFramePr>
          <p:cNvPr id="5" name="Diagram 4"/>
          <p:cNvGraphicFramePr/>
          <p:nvPr>
            <p:extLst>
              <p:ext uri="{D42A27DB-BD31-4B8C-83A1-F6EECF244321}">
                <p14:modId xmlns:p14="http://schemas.microsoft.com/office/powerpoint/2010/main" val="118579711"/>
              </p:ext>
            </p:extLst>
          </p:nvPr>
        </p:nvGraphicFramePr>
        <p:xfrm>
          <a:off x="990600" y="1295400"/>
          <a:ext cx="7391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AB1142AF-171C-728B-2E4A-E9CE23F2291E}"/>
              </a:ext>
            </a:extLst>
          </p:cNvPr>
          <p:cNvSpPr>
            <a:spLocks noGrp="1"/>
          </p:cNvSpPr>
          <p:nvPr>
            <p:ph type="sldNum" sz="quarter" idx="12"/>
          </p:nvPr>
        </p:nvSpPr>
        <p:spPr/>
        <p:txBody>
          <a:bodyPr/>
          <a:lstStyle/>
          <a:p>
            <a:pPr>
              <a:defRPr/>
            </a:pPr>
            <a:fld id="{AC73F1D3-B4B8-4AEF-90B2-F6B713CA2A81}" type="slidenum">
              <a:rPr lang="en-US" smtClean="0"/>
              <a:pPr>
                <a:defRPr/>
              </a:pPr>
              <a:t>13</a:t>
            </a:fld>
            <a:endParaRPr lang="en-US" dirty="0"/>
          </a:p>
        </p:txBody>
      </p:sp>
    </p:spTree>
    <p:extLst>
      <p:ext uri="{BB962C8B-B14F-4D97-AF65-F5344CB8AC3E}">
        <p14:creationId xmlns:p14="http://schemas.microsoft.com/office/powerpoint/2010/main" val="13911751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624078"/>
            <a:ext cx="8610600" cy="2862322"/>
          </a:xfrm>
          <a:prstGeom prst="rect">
            <a:avLst/>
          </a:prstGeom>
          <a:noFill/>
        </p:spPr>
        <p:txBody>
          <a:bodyPr wrap="square" rtlCol="0">
            <a:spAutoFit/>
          </a:bodyPr>
          <a:lstStyle>
            <a:defPPr>
              <a:defRPr lang="en-US"/>
            </a:defPPr>
            <a:lvl1pPr algn="ctr">
              <a:defRPr sz="2800">
                <a:solidFill>
                  <a:srgbClr val="B57D97"/>
                </a:solidFill>
                <a:latin typeface="Raleway" panose="020B0003030101060003" pitchFamily="34" charset="0"/>
              </a:defRPr>
            </a:lvl1pPr>
          </a:lstStyle>
          <a:p>
            <a:pPr algn="l"/>
            <a:r>
              <a:rPr lang="en-IN" sz="1800" dirty="0">
                <a:solidFill>
                  <a:schemeClr val="tx1"/>
                </a:solidFill>
                <a:latin typeface="Calibri" panose="020F0502020204030204" pitchFamily="34" charset="0"/>
                <a:cs typeface="Calibri" panose="020F0502020204030204" pitchFamily="34" charset="0"/>
              </a:rPr>
              <a:t>Scrum treats time as one of the most important constraints in managing a project. </a:t>
            </a:r>
          </a:p>
          <a:p>
            <a:pPr algn="l"/>
            <a:endParaRPr lang="en-IN" sz="1800" dirty="0">
              <a:solidFill>
                <a:schemeClr val="tx1"/>
              </a:solidFill>
              <a:latin typeface="Calibri" panose="020F0502020204030204" pitchFamily="34" charset="0"/>
              <a:cs typeface="Calibri" panose="020F0502020204030204" pitchFamily="34" charset="0"/>
            </a:endParaRPr>
          </a:p>
          <a:p>
            <a:pPr algn="l"/>
            <a:r>
              <a:rPr lang="en-IN" sz="1800" dirty="0">
                <a:solidFill>
                  <a:schemeClr val="tx1"/>
                </a:solidFill>
                <a:latin typeface="Calibri" panose="020F0502020204030204" pitchFamily="34" charset="0"/>
                <a:cs typeface="Calibri" panose="020F0502020204030204" pitchFamily="34" charset="0"/>
              </a:rPr>
              <a:t>To address the constraint of time, Scrum introduces a concept called ‘Time-boxing’ which proposes fixing a certain amount of time for each process and activity in a Scrum project. </a:t>
            </a:r>
          </a:p>
          <a:p>
            <a:pPr algn="l"/>
            <a:endParaRPr lang="en-IN" sz="1800" dirty="0">
              <a:solidFill>
                <a:schemeClr val="tx1"/>
              </a:solidFill>
              <a:latin typeface="Calibri" panose="020F0502020204030204" pitchFamily="34" charset="0"/>
              <a:cs typeface="Calibri" panose="020F0502020204030204" pitchFamily="34" charset="0"/>
            </a:endParaRPr>
          </a:p>
          <a:p>
            <a:pPr algn="l"/>
            <a:r>
              <a:rPr lang="en-IN" sz="1800" dirty="0">
                <a:solidFill>
                  <a:schemeClr val="tx1"/>
                </a:solidFill>
                <a:latin typeface="Calibri" panose="020F0502020204030204" pitchFamily="34" charset="0"/>
                <a:cs typeface="Calibri" panose="020F0502020204030204" pitchFamily="34" charset="0"/>
              </a:rPr>
              <a:t>This ensures that Scrum Team members do not take up too much or too little work for a particular period of time and do not expend their time and energy on work for which they have little clarity. </a:t>
            </a:r>
          </a:p>
          <a:p>
            <a:pPr algn="l"/>
            <a:endParaRPr lang="en-IN" sz="1800" dirty="0">
              <a:solidFill>
                <a:schemeClr val="tx1"/>
              </a:solidFill>
              <a:latin typeface="Calibri" panose="020F0502020204030204" pitchFamily="34" charset="0"/>
              <a:cs typeface="Calibri" panose="020F0502020204030204" pitchFamily="34" charset="0"/>
            </a:endParaRPr>
          </a:p>
          <a:p>
            <a:pPr algn="l"/>
            <a:r>
              <a:rPr lang="en-US" sz="1800" dirty="0">
                <a:solidFill>
                  <a:schemeClr val="tx1"/>
                </a:solidFill>
                <a:latin typeface="Calibri" panose="020F0502020204030204" pitchFamily="34" charset="0"/>
                <a:cs typeface="Calibri" panose="020F0502020204030204" pitchFamily="34" charset="0"/>
              </a:rPr>
              <a:t>Time-boxing is useful in avoiding excessive improvement or gold-plating of an item.</a:t>
            </a:r>
          </a:p>
        </p:txBody>
      </p:sp>
      <p:pic>
        <p:nvPicPr>
          <p:cNvPr id="3" name="Picture 2"/>
          <p:cNvPicPr>
            <a:picLocks noChangeAspect="1"/>
          </p:cNvPicPr>
          <p:nvPr/>
        </p:nvPicPr>
        <p:blipFill>
          <a:blip r:embed="rId2"/>
          <a:stretch>
            <a:fillRect/>
          </a:stretch>
        </p:blipFill>
        <p:spPr>
          <a:xfrm>
            <a:off x="7467600" y="998601"/>
            <a:ext cx="1469517" cy="1744599"/>
          </a:xfrm>
          <a:prstGeom prst="rect">
            <a:avLst/>
          </a:prstGeom>
        </p:spPr>
      </p:pic>
      <p:sp>
        <p:nvSpPr>
          <p:cNvPr id="5" name="TextBox 4"/>
          <p:cNvSpPr txBox="1"/>
          <p:nvPr/>
        </p:nvSpPr>
        <p:spPr>
          <a:xfrm>
            <a:off x="304800" y="381000"/>
            <a:ext cx="8610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 - Time-boxing</a:t>
            </a:r>
          </a:p>
        </p:txBody>
      </p:sp>
      <p:sp>
        <p:nvSpPr>
          <p:cNvPr id="2" name="Slide Number Placeholder 1"/>
          <p:cNvSpPr>
            <a:spLocks noGrp="1"/>
          </p:cNvSpPr>
          <p:nvPr>
            <p:ph type="sldNum" sz="quarter" idx="12"/>
          </p:nvPr>
        </p:nvSpPr>
        <p:spPr/>
        <p:txBody>
          <a:bodyPr/>
          <a:lstStyle/>
          <a:p>
            <a:fld id="{7CBCC52C-CE0E-4A77-AE88-E639344518EB}" type="slidenum">
              <a:rPr lang="en-US" smtClean="0"/>
              <a:t>130</a:t>
            </a:fld>
            <a:endParaRPr lang="en-US" dirty="0"/>
          </a:p>
        </p:txBody>
      </p:sp>
      <p:sp>
        <p:nvSpPr>
          <p:cNvPr id="6" name="Footer Placeholder 5">
            <a:extLst>
              <a:ext uri="{FF2B5EF4-FFF2-40B4-BE49-F238E27FC236}">
                <a16:creationId xmlns:a16="http://schemas.microsoft.com/office/drawing/2014/main" id="{97D92726-6403-02EB-77B7-F71D027F35A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5200416"/>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81000"/>
            <a:ext cx="8610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 - Time-boxing</a:t>
            </a:r>
          </a:p>
        </p:txBody>
      </p:sp>
      <p:sp>
        <p:nvSpPr>
          <p:cNvPr id="2" name="Slide Number Placeholder 1"/>
          <p:cNvSpPr>
            <a:spLocks noGrp="1"/>
          </p:cNvSpPr>
          <p:nvPr>
            <p:ph type="sldNum" sz="quarter" idx="12"/>
          </p:nvPr>
        </p:nvSpPr>
        <p:spPr/>
        <p:txBody>
          <a:bodyPr/>
          <a:lstStyle/>
          <a:p>
            <a:fld id="{7CBCC52C-CE0E-4A77-AE88-E639344518EB}" type="slidenum">
              <a:rPr lang="en-US" smtClean="0"/>
              <a:t>131</a:t>
            </a:fld>
            <a:endParaRPr lang="en-US" dirty="0"/>
          </a:p>
        </p:txBody>
      </p:sp>
      <p:sp>
        <p:nvSpPr>
          <p:cNvPr id="7" name="Rectangle 6"/>
          <p:cNvSpPr/>
          <p:nvPr/>
        </p:nvSpPr>
        <p:spPr>
          <a:xfrm>
            <a:off x="1803083" y="6016823"/>
            <a:ext cx="5537835" cy="307777"/>
          </a:xfrm>
          <a:prstGeom prst="rect">
            <a:avLst/>
          </a:prstGeom>
        </p:spPr>
        <p:txBody>
          <a:bodyPr wrap="square">
            <a:spAutoFit/>
          </a:bodyPr>
          <a:lstStyle/>
          <a:p>
            <a:pPr algn="ctr"/>
            <a:r>
              <a:rPr lang="en-US" sz="1400" dirty="0">
                <a:latin typeface="Calibri" panose="020F0502020204030204" pitchFamily="34" charset="0"/>
                <a:ea typeface="Times New Roman" panose="02020603050405020304" pitchFamily="18" charset="0"/>
                <a:cs typeface="Calibri" panose="020F0502020204030204" pitchFamily="34" charset="0"/>
              </a:rPr>
              <a:t>Fig 2-8: Time-box Durations for Scrum Meetings; Page 37 SBOK® Guide</a:t>
            </a:r>
            <a:endParaRPr lang="en-US" sz="1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FDE7A2-BFB7-F88F-212F-42B67BC26E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534" y="1289026"/>
            <a:ext cx="5654931" cy="4499197"/>
          </a:xfrm>
          <a:prstGeom prst="rect">
            <a:avLst/>
          </a:prstGeom>
          <a:ln w="19050">
            <a:solidFill>
              <a:schemeClr val="tx1"/>
            </a:solidFill>
          </a:ln>
        </p:spPr>
      </p:pic>
      <p:sp>
        <p:nvSpPr>
          <p:cNvPr id="4" name="Footer Placeholder 3">
            <a:extLst>
              <a:ext uri="{FF2B5EF4-FFF2-40B4-BE49-F238E27FC236}">
                <a16:creationId xmlns:a16="http://schemas.microsoft.com/office/drawing/2014/main" id="{99B3EAE2-8A91-DF0C-F078-5AA270DDFC3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2218980"/>
      </p:ext>
    </p:extLst>
  </p:cSld>
  <p:clrMapOvr>
    <a:masterClrMapping/>
  </p:clrMapOvr>
  <p:transition spd="med">
    <p:pull/>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lum bright="70000" contrast="-70000"/>
          </a:blip>
          <a:stretch>
            <a:fillRect/>
          </a:stretch>
        </p:blipFill>
        <p:spPr>
          <a:xfrm>
            <a:off x="6430879" y="856505"/>
            <a:ext cx="1672099" cy="1985103"/>
          </a:xfrm>
          <a:prstGeom prst="rect">
            <a:avLst/>
          </a:prstGeom>
        </p:spPr>
      </p:pic>
      <p:sp>
        <p:nvSpPr>
          <p:cNvPr id="2" name="TextBox 1"/>
          <p:cNvSpPr txBox="1"/>
          <p:nvPr/>
        </p:nvSpPr>
        <p:spPr>
          <a:xfrm>
            <a:off x="2590800" y="2325231"/>
            <a:ext cx="3732881" cy="2246769"/>
          </a:xfrm>
          <a:prstGeom prst="rect">
            <a:avLst/>
          </a:prstGeom>
          <a:noFill/>
        </p:spPr>
        <p:txBody>
          <a:bodyPr wrap="none" rtlCol="0">
            <a:spAutoFit/>
          </a:bodyPr>
          <a:lstStyle>
            <a:defPPr>
              <a:defRPr lang="en-US"/>
            </a:defPPr>
            <a:lvl1pPr algn="ctr">
              <a:defRPr sz="2800">
                <a:solidFill>
                  <a:srgbClr val="B57D97"/>
                </a:solidFill>
                <a:latin typeface="Raleway" panose="020B0003030101060003" pitchFamily="34" charset="0"/>
              </a:defRPr>
            </a:lvl1pPr>
          </a:lstStyle>
          <a:p>
            <a:pPr algn="l"/>
            <a:r>
              <a:rPr lang="en-US" sz="2000" dirty="0">
                <a:solidFill>
                  <a:schemeClr val="tx1"/>
                </a:solidFill>
                <a:latin typeface="Calibri" panose="020F0502020204030204" pitchFamily="34" charset="0"/>
                <a:cs typeface="Calibri" panose="020F0502020204030204" pitchFamily="34" charset="0"/>
              </a:rPr>
              <a:t>Advantages of Time-boxing:</a:t>
            </a:r>
          </a:p>
          <a:p>
            <a:pPr algn="l"/>
            <a:endParaRPr lang="en-US" sz="20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Efficient development process</a:t>
            </a:r>
            <a:endParaRPr lang="en-GB" sz="20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Less overheads</a:t>
            </a:r>
            <a:endParaRPr lang="en-GB" sz="20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High velocity for teams</a:t>
            </a:r>
          </a:p>
          <a:p>
            <a:pPr marL="342900" indent="-342900" algn="l">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More focused teams</a:t>
            </a:r>
          </a:p>
          <a:p>
            <a:pPr marL="342900" indent="-342900" algn="l">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Well-prepared team members </a:t>
            </a:r>
          </a:p>
        </p:txBody>
      </p:sp>
      <p:sp>
        <p:nvSpPr>
          <p:cNvPr id="3" name="Cross 2"/>
          <p:cNvSpPr/>
          <p:nvPr/>
        </p:nvSpPr>
        <p:spPr>
          <a:xfrm>
            <a:off x="7098049" y="2191957"/>
            <a:ext cx="848226" cy="748966"/>
          </a:xfrm>
          <a:prstGeom prst="plus">
            <a:avLst>
              <a:gd name="adj" fmla="val 35843"/>
            </a:avLst>
          </a:prstGeom>
          <a:solidFill>
            <a:schemeClr val="accent5">
              <a:lumMod val="5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4" name="Cross 3"/>
          <p:cNvSpPr/>
          <p:nvPr/>
        </p:nvSpPr>
        <p:spPr>
          <a:xfrm>
            <a:off x="6430879" y="1907711"/>
            <a:ext cx="848226" cy="748966"/>
          </a:xfrm>
          <a:prstGeom prst="plus">
            <a:avLst>
              <a:gd name="adj" fmla="val 34638"/>
            </a:avLst>
          </a:prstGeom>
          <a:solidFill>
            <a:schemeClr val="tx2">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6" name="TextBox 5"/>
          <p:cNvSpPr txBox="1"/>
          <p:nvPr/>
        </p:nvSpPr>
        <p:spPr>
          <a:xfrm>
            <a:off x="304800" y="381000"/>
            <a:ext cx="8610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 - Time-boxing</a:t>
            </a:r>
          </a:p>
        </p:txBody>
      </p:sp>
      <p:sp>
        <p:nvSpPr>
          <p:cNvPr id="5" name="Slide Number Placeholder 4"/>
          <p:cNvSpPr>
            <a:spLocks noGrp="1"/>
          </p:cNvSpPr>
          <p:nvPr>
            <p:ph type="sldNum" sz="quarter" idx="12"/>
          </p:nvPr>
        </p:nvSpPr>
        <p:spPr/>
        <p:txBody>
          <a:bodyPr/>
          <a:lstStyle/>
          <a:p>
            <a:fld id="{7CBCC52C-CE0E-4A77-AE88-E639344518EB}" type="slidenum">
              <a:rPr lang="en-US" smtClean="0"/>
              <a:t>132</a:t>
            </a:fld>
            <a:endParaRPr lang="en-US" dirty="0"/>
          </a:p>
        </p:txBody>
      </p:sp>
      <p:sp>
        <p:nvSpPr>
          <p:cNvPr id="7" name="Footer Placeholder 6">
            <a:extLst>
              <a:ext uri="{FF2B5EF4-FFF2-40B4-BE49-F238E27FC236}">
                <a16:creationId xmlns:a16="http://schemas.microsoft.com/office/drawing/2014/main" id="{DA407B40-4FD5-21D1-6098-073456C31DC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3757219"/>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Which of the following statements on Time-boxing is </a:t>
            </a:r>
            <a:r>
              <a:rPr lang="en-IN" sz="1800" b="1" dirty="0">
                <a:latin typeface="Calibri" panose="020F0502020204030204" pitchFamily="34" charset="0"/>
              </a:rPr>
              <a:t>INCORRECT</a:t>
            </a:r>
            <a:r>
              <a:rPr lang="en-IN" sz="1800" dirty="0">
                <a:latin typeface="Calibri" panose="020F0502020204030204" pitchFamily="34" charset="0"/>
              </a:rPr>
              <a:t>?</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It proposes fixing certain timeframe for each activity.</a:t>
            </a:r>
          </a:p>
          <a:p>
            <a:pPr lvl="0">
              <a:buFont typeface="+mj-lt"/>
              <a:buAutoNum type="alphaUcPeriod"/>
            </a:pPr>
            <a:r>
              <a:rPr lang="en-IN" sz="1800" dirty="0">
                <a:latin typeface="Calibri" panose="020F0502020204030204" pitchFamily="34" charset="0"/>
              </a:rPr>
              <a:t>It ensures that Scrum Team members do not take up too much or too little work for a particular period of time.</a:t>
            </a:r>
          </a:p>
          <a:p>
            <a:pPr lvl="0">
              <a:buFont typeface="+mj-lt"/>
              <a:buAutoNum type="alphaUcPeriod"/>
            </a:pPr>
            <a:r>
              <a:rPr lang="en-IN" sz="1800" dirty="0">
                <a:latin typeface="Calibri" panose="020F0502020204030204" pitchFamily="34" charset="0"/>
              </a:rPr>
              <a:t>It is a principle through which Scrum framework addresses the project constraint of ‘time’.</a:t>
            </a:r>
          </a:p>
          <a:p>
            <a:pPr lvl="0">
              <a:buFont typeface="+mj-lt"/>
              <a:buAutoNum type="alphaUcPeriod"/>
            </a:pPr>
            <a:r>
              <a:rPr lang="en-IN" sz="1800" dirty="0">
                <a:latin typeface="Calibri" panose="020F0502020204030204" pitchFamily="34" charset="0"/>
              </a:rPr>
              <a:t>It ensures that the Product Owner can specify how much time the Scrum team should take to finish each task.</a:t>
            </a: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911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133</a:t>
            </a:fld>
            <a:endParaRPr lang="en-US" dirty="0"/>
          </a:p>
        </p:txBody>
      </p:sp>
      <p:sp>
        <p:nvSpPr>
          <p:cNvPr id="4" name="Footer Placeholder 3">
            <a:extLst>
              <a:ext uri="{FF2B5EF4-FFF2-40B4-BE49-F238E27FC236}">
                <a16:creationId xmlns:a16="http://schemas.microsoft.com/office/drawing/2014/main" id="{79BA8FAE-E0CA-6610-CA37-898866736B9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8109617"/>
      </p:ext>
    </p:extLst>
  </p:cSld>
  <p:clrMapOvr>
    <a:masterClrMapping/>
  </p:clrMapOvr>
  <p:transition spd="med">
    <p:pull/>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134</a:t>
            </a:fld>
            <a:endParaRPr lang="en-US" dirty="0"/>
          </a:p>
        </p:txBody>
      </p:sp>
      <p:sp>
        <p:nvSpPr>
          <p:cNvPr id="2" name="Footer Placeholder 1">
            <a:extLst>
              <a:ext uri="{FF2B5EF4-FFF2-40B4-BE49-F238E27FC236}">
                <a16:creationId xmlns:a16="http://schemas.microsoft.com/office/drawing/2014/main" id="{AA5A71F1-4B2D-5AF5-266E-FF701378946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8350226"/>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219200"/>
            <a:ext cx="7886700" cy="5105400"/>
          </a:xfrm>
        </p:spPr>
        <p:txBody>
          <a:bodyPr/>
          <a:lstStyle/>
          <a:p>
            <a:pPr lvl="0"/>
            <a:r>
              <a:rPr lang="en-IN" sz="1800" dirty="0"/>
              <a:t>Which of the following statements best describes Time-boxing?</a:t>
            </a:r>
          </a:p>
          <a:p>
            <a:pPr lvl="0"/>
            <a:endParaRPr lang="en-IN" sz="1800" dirty="0">
              <a:latin typeface="Calibri" panose="020F0502020204030204" pitchFamily="34" charset="0"/>
            </a:endParaRPr>
          </a:p>
          <a:p>
            <a:pPr lvl="0">
              <a:buFont typeface="+mj-lt"/>
              <a:buAutoNum type="alphaUcPeriod"/>
            </a:pPr>
            <a:r>
              <a:rPr lang="en-IN" sz="1800" dirty="0"/>
              <a:t>This principle describes how time is considered a limiting constraint in Scrum, and used to help effectively manage project planning and execution. The elements in Scrum subject to this principle include Sprints, Daily </a:t>
            </a:r>
            <a:r>
              <a:rPr lang="en-IN" sz="1800" dirty="0" err="1"/>
              <a:t>Standup</a:t>
            </a:r>
            <a:r>
              <a:rPr lang="en-IN" sz="1800" dirty="0"/>
              <a:t> Meetings, Sprint Planning Meetings, and Sprint Review Meetings</a:t>
            </a:r>
          </a:p>
          <a:p>
            <a:pPr lvl="0">
              <a:buFont typeface="+mj-lt"/>
              <a:buAutoNum type="alphaUcPeriod"/>
            </a:pPr>
            <a:endParaRPr lang="en-IN" sz="1800" dirty="0"/>
          </a:p>
          <a:p>
            <a:pPr lvl="0">
              <a:buFont typeface="+mj-lt"/>
              <a:buAutoNum type="alphaUcPeriod"/>
            </a:pPr>
            <a:r>
              <a:rPr lang="en-IN" sz="1800" dirty="0"/>
              <a:t>This principle highlights the focus of Scrum to deliver maximum business value, beginning early in the project and continuing throughout.</a:t>
            </a:r>
          </a:p>
          <a:p>
            <a:pPr lvl="0">
              <a:buFont typeface="+mj-lt"/>
              <a:buAutoNum type="alphaUcPeriod"/>
            </a:pPr>
            <a:endParaRPr lang="en-IN" sz="1800" dirty="0"/>
          </a:p>
          <a:p>
            <a:pPr lvl="0">
              <a:buFont typeface="+mj-lt"/>
              <a:buAutoNum type="alphaUcPeriod"/>
            </a:pPr>
            <a:r>
              <a:rPr lang="en-IN" sz="1800" dirty="0"/>
              <a:t>This principle focuses on today’s workers, who deliver significantly greater value when encouraged to self-organize rather than be subject to the command and control style of traditional project management.</a:t>
            </a:r>
          </a:p>
          <a:p>
            <a:pPr lvl="0">
              <a:buFont typeface="+mj-lt"/>
              <a:buAutoNum type="alphaUcPeriod"/>
            </a:pPr>
            <a:endParaRPr lang="en-IN" sz="1800" dirty="0"/>
          </a:p>
          <a:p>
            <a:pPr lvl="0">
              <a:buFont typeface="+mj-lt"/>
              <a:buAutoNum type="alphaUcPeriod"/>
            </a:pPr>
            <a:r>
              <a:rPr lang="en-IN" sz="1800" dirty="0"/>
              <a:t>This principle focuses on the three core dimensions related to collaborative work: awareness, articulation, and appropriation. </a:t>
            </a: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911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135</a:t>
            </a:fld>
            <a:endParaRPr lang="en-US" dirty="0"/>
          </a:p>
        </p:txBody>
      </p:sp>
      <p:sp>
        <p:nvSpPr>
          <p:cNvPr id="4" name="Footer Placeholder 3">
            <a:extLst>
              <a:ext uri="{FF2B5EF4-FFF2-40B4-BE49-F238E27FC236}">
                <a16:creationId xmlns:a16="http://schemas.microsoft.com/office/drawing/2014/main" id="{D2962408-DD0B-03E0-0A09-0AEB6CA08C0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634510"/>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136</a:t>
            </a:fld>
            <a:endParaRPr lang="en-US" dirty="0"/>
          </a:p>
        </p:txBody>
      </p:sp>
      <p:sp>
        <p:nvSpPr>
          <p:cNvPr id="2" name="Footer Placeholder 1">
            <a:extLst>
              <a:ext uri="{FF2B5EF4-FFF2-40B4-BE49-F238E27FC236}">
                <a16:creationId xmlns:a16="http://schemas.microsoft.com/office/drawing/2014/main" id="{DB9489AE-0255-2DD9-BEFA-B505A604C6E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4778142"/>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137</a:t>
            </a:fld>
            <a:endParaRPr lang="en-US" dirty="0"/>
          </a:p>
        </p:txBody>
      </p:sp>
      <p:sp>
        <p:nvSpPr>
          <p:cNvPr id="5" name="Title 2"/>
          <p:cNvSpPr txBox="1">
            <a:spLocks/>
          </p:cNvSpPr>
          <p:nvPr/>
        </p:nvSpPr>
        <p:spPr bwMode="auto">
          <a:xfrm>
            <a:off x="228600" y="1752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What do you think could be possible issues with time-boxing? Please type your answer in the Question window.</a:t>
            </a:r>
          </a:p>
        </p:txBody>
      </p:sp>
      <p:sp>
        <p:nvSpPr>
          <p:cNvPr id="6" name="TextBox 5"/>
          <p:cNvSpPr txBox="1"/>
          <p:nvPr/>
        </p:nvSpPr>
        <p:spPr>
          <a:xfrm>
            <a:off x="228600" y="83820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760027749"/>
      </p:ext>
    </p:extLst>
  </p:cSld>
  <p:clrMapOvr>
    <a:masterClrMapping/>
  </p:clrMapOvr>
  <p:transition spd="med">
    <p:pull/>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66700" y="3162300"/>
            <a:ext cx="8610600" cy="533400"/>
          </a:xfrm>
        </p:spPr>
        <p:txBody>
          <a:bodyPr/>
          <a:lstStyle/>
          <a:p>
            <a:r>
              <a:rPr lang="en-US" dirty="0">
                <a:solidFill>
                  <a:srgbClr val="0050AD"/>
                </a:solidFill>
                <a:latin typeface="Calibri" panose="020F0502020204030204" pitchFamily="34" charset="0"/>
              </a:rPr>
              <a:t>Scrum Principles – Iterative Development</a:t>
            </a:r>
            <a:endParaRPr lang="en-IN" dirty="0">
              <a:solidFill>
                <a:srgbClr val="0050AD"/>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138</a:t>
            </a:fld>
            <a:endParaRPr lang="en-US" dirty="0"/>
          </a:p>
        </p:txBody>
      </p:sp>
      <p:sp>
        <p:nvSpPr>
          <p:cNvPr id="3" name="Footer Placeholder 2">
            <a:extLst>
              <a:ext uri="{FF2B5EF4-FFF2-40B4-BE49-F238E27FC236}">
                <a16:creationId xmlns:a16="http://schemas.microsoft.com/office/drawing/2014/main" id="{B339F6F4-54C5-B10F-35A8-502B30300F7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1524816"/>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2057400"/>
            <a:ext cx="8762999" cy="1477328"/>
          </a:xfrm>
          <a:prstGeom prst="rect">
            <a:avLst/>
          </a:prstGeom>
          <a:noFill/>
        </p:spPr>
        <p:txBody>
          <a:bodyPr wrap="square" rtlCol="0">
            <a:spAutoFit/>
          </a:bodyPr>
          <a:lstStyle>
            <a:defPPr>
              <a:defRPr lang="en-US"/>
            </a:defPPr>
            <a:lvl1pPr algn="ctr">
              <a:defRPr sz="2800">
                <a:solidFill>
                  <a:srgbClr val="B57D97"/>
                </a:solidFill>
                <a:latin typeface="Raleway" panose="020B0003030101060003" pitchFamily="34" charset="0"/>
              </a:defRPr>
            </a:lvl1pPr>
          </a:lstStyle>
          <a:p>
            <a:pPr algn="l"/>
            <a:r>
              <a:rPr lang="en-IN" sz="1800" dirty="0">
                <a:solidFill>
                  <a:schemeClr val="tx1"/>
                </a:solidFill>
                <a:latin typeface="Calibri" panose="020F0502020204030204" pitchFamily="34" charset="0"/>
                <a:cs typeface="Calibri" panose="020F0502020204030204" pitchFamily="34" charset="0"/>
              </a:rPr>
              <a:t>In most complex projects, the customer may not be able to define very concrete requirements or is not confident of what the end product may look like. </a:t>
            </a:r>
          </a:p>
          <a:p>
            <a:pPr algn="l"/>
            <a:endParaRPr lang="en-IN" sz="1800" dirty="0">
              <a:solidFill>
                <a:schemeClr val="tx1"/>
              </a:solidFill>
              <a:latin typeface="Calibri" panose="020F0502020204030204" pitchFamily="34" charset="0"/>
              <a:cs typeface="Calibri" panose="020F0502020204030204" pitchFamily="34" charset="0"/>
            </a:endParaRPr>
          </a:p>
          <a:p>
            <a:pPr algn="l"/>
            <a:r>
              <a:rPr lang="en-IN" sz="1800" dirty="0">
                <a:solidFill>
                  <a:schemeClr val="tx1"/>
                </a:solidFill>
                <a:latin typeface="Calibri" panose="020F0502020204030204" pitchFamily="34" charset="0"/>
                <a:cs typeface="Calibri" panose="020F0502020204030204" pitchFamily="34" charset="0"/>
              </a:rPr>
              <a:t>The iterative model is more flexible in ensuring that any change requested by the customer can be included as part of the project.</a:t>
            </a:r>
            <a:endParaRPr lang="en-US" sz="1800" dirty="0">
              <a:solidFill>
                <a:schemeClr val="tx1"/>
              </a:solidFill>
              <a:latin typeface="Calibri" panose="020F0502020204030204" pitchFamily="34" charset="0"/>
              <a:cs typeface="Calibri" panose="020F0502020204030204" pitchFamily="34" charset="0"/>
            </a:endParaRPr>
          </a:p>
        </p:txBody>
      </p:sp>
      <p:grpSp>
        <p:nvGrpSpPr>
          <p:cNvPr id="3" name="Group 2"/>
          <p:cNvGrpSpPr/>
          <p:nvPr/>
        </p:nvGrpSpPr>
        <p:grpSpPr>
          <a:xfrm>
            <a:off x="7696200" y="3886200"/>
            <a:ext cx="803392" cy="1967129"/>
            <a:chOff x="3115593" y="1839153"/>
            <a:chExt cx="1597662" cy="3338017"/>
          </a:xfrm>
        </p:grpSpPr>
        <p:grpSp>
          <p:nvGrpSpPr>
            <p:cNvPr id="5" name="Group 4"/>
            <p:cNvGrpSpPr/>
            <p:nvPr/>
          </p:nvGrpSpPr>
          <p:grpSpPr>
            <a:xfrm>
              <a:off x="3410724" y="1839153"/>
              <a:ext cx="1158781" cy="3338017"/>
              <a:chOff x="3410724" y="1839153"/>
              <a:chExt cx="1158781" cy="3338017"/>
            </a:xfrm>
            <a:scene3d>
              <a:camera prst="isometricOffAxis2Left"/>
              <a:lightRig rig="threePt" dir="t"/>
            </a:scene3d>
          </p:grpSpPr>
          <p:sp>
            <p:nvSpPr>
              <p:cNvPr id="8" name="Can 7"/>
              <p:cNvSpPr/>
              <p:nvPr/>
            </p:nvSpPr>
            <p:spPr>
              <a:xfrm rot="2342914">
                <a:off x="3410724" y="2575020"/>
                <a:ext cx="209842" cy="554841"/>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9" name="Can 8"/>
              <p:cNvSpPr/>
              <p:nvPr/>
            </p:nvSpPr>
            <p:spPr>
              <a:xfrm rot="19589563">
                <a:off x="4373932" y="2551739"/>
                <a:ext cx="195573" cy="585508"/>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0" name="Can 9"/>
              <p:cNvSpPr/>
              <p:nvPr/>
            </p:nvSpPr>
            <p:spPr>
              <a:xfrm>
                <a:off x="3603810" y="3552686"/>
                <a:ext cx="336177" cy="1425388"/>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1" name="Can 10"/>
              <p:cNvSpPr/>
              <p:nvPr/>
            </p:nvSpPr>
            <p:spPr>
              <a:xfrm>
                <a:off x="4007222" y="3552686"/>
                <a:ext cx="336177" cy="1425388"/>
              </a:xfrm>
              <a:prstGeom prst="ca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2" name="Rectangle 11"/>
              <p:cNvSpPr/>
              <p:nvPr/>
            </p:nvSpPr>
            <p:spPr>
              <a:xfrm>
                <a:off x="3603810" y="2566581"/>
                <a:ext cx="739588" cy="118334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3" name="Oval 12"/>
              <p:cNvSpPr/>
              <p:nvPr/>
            </p:nvSpPr>
            <p:spPr>
              <a:xfrm>
                <a:off x="3664318" y="1839153"/>
                <a:ext cx="618565" cy="5916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4" name="Pentagon 13"/>
              <p:cNvSpPr/>
              <p:nvPr/>
            </p:nvSpPr>
            <p:spPr>
              <a:xfrm rot="5400000">
                <a:off x="3573175" y="2955488"/>
                <a:ext cx="803613" cy="178825"/>
              </a:xfrm>
              <a:prstGeom prst="homePlate">
                <a:avLst/>
              </a:prstGeom>
              <a:ln/>
            </p:spPr>
            <p:style>
              <a:lnRef idx="0">
                <a:schemeClr val="accent3"/>
              </a:lnRef>
              <a:fillRef idx="1001">
                <a:schemeClr val="lt1"/>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5" name="Rectangle 14"/>
              <p:cNvSpPr/>
              <p:nvPr/>
            </p:nvSpPr>
            <p:spPr>
              <a:xfrm>
                <a:off x="3830166" y="2458036"/>
                <a:ext cx="286872" cy="5395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6" name="Flowchart: Delay 15"/>
              <p:cNvSpPr/>
              <p:nvPr/>
            </p:nvSpPr>
            <p:spPr>
              <a:xfrm rot="9557554">
                <a:off x="3473759" y="4990935"/>
                <a:ext cx="425766" cy="186235"/>
              </a:xfrm>
              <a:prstGeom prst="flowChartDelay">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Flowchart: Delay 16"/>
              <p:cNvSpPr/>
              <p:nvPr/>
            </p:nvSpPr>
            <p:spPr>
              <a:xfrm rot="585963">
                <a:off x="4054595" y="4990933"/>
                <a:ext cx="425766" cy="186235"/>
              </a:xfrm>
              <a:prstGeom prst="flowChartDelay">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6" name="Cube 5"/>
            <p:cNvSpPr/>
            <p:nvPr/>
          </p:nvSpPr>
          <p:spPr>
            <a:xfrm>
              <a:off x="3115593" y="2956107"/>
              <a:ext cx="1312608" cy="825911"/>
            </a:xfrm>
            <a:prstGeom prst="cube">
              <a:avLst>
                <a:gd name="adj" fmla="val 21429"/>
              </a:avLst>
            </a:prstGeom>
            <a:solidFill>
              <a:schemeClr val="bg2">
                <a:lumMod val="90000"/>
              </a:schemeClr>
            </a:solidFill>
            <a:ln>
              <a:solidFill>
                <a:schemeClr val="bg1">
                  <a:lumMod val="65000"/>
                </a:schemeClr>
              </a:solidFill>
            </a:ln>
            <a:scene3d>
              <a:camera prst="isometricOffAxis2Left"/>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a:r>
                <a:rPr lang="en-GB" sz="900" b="1" dirty="0">
                  <a:solidFill>
                    <a:schemeClr val="tx1"/>
                  </a:solidFill>
                  <a:latin typeface="Calibri" panose="020F0502020204030204" pitchFamily="34" charset="0"/>
                </a:rPr>
                <a:t>VALUE</a:t>
              </a:r>
            </a:p>
          </p:txBody>
        </p:sp>
        <p:sp>
          <p:nvSpPr>
            <p:cNvPr id="7" name="Flowchart: Delay 6"/>
            <p:cNvSpPr/>
            <p:nvPr/>
          </p:nvSpPr>
          <p:spPr>
            <a:xfrm rot="9590705">
              <a:off x="4120459" y="3248391"/>
              <a:ext cx="592796" cy="195971"/>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18" name="TextBox 17"/>
          <p:cNvSpPr txBox="1"/>
          <p:nvPr/>
        </p:nvSpPr>
        <p:spPr>
          <a:xfrm>
            <a:off x="228600" y="360402"/>
            <a:ext cx="8762999"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Principle - Iterative Development</a:t>
            </a:r>
          </a:p>
        </p:txBody>
      </p:sp>
      <p:sp>
        <p:nvSpPr>
          <p:cNvPr id="2" name="Slide Number Placeholder 1"/>
          <p:cNvSpPr>
            <a:spLocks noGrp="1"/>
          </p:cNvSpPr>
          <p:nvPr>
            <p:ph type="sldNum" sz="quarter" idx="12"/>
          </p:nvPr>
        </p:nvSpPr>
        <p:spPr/>
        <p:txBody>
          <a:bodyPr/>
          <a:lstStyle/>
          <a:p>
            <a:fld id="{7CBCC52C-CE0E-4A77-AE88-E639344518EB}" type="slidenum">
              <a:rPr lang="en-US" smtClean="0"/>
              <a:t>139</a:t>
            </a:fld>
            <a:endParaRPr lang="en-US" dirty="0"/>
          </a:p>
        </p:txBody>
      </p:sp>
      <p:sp>
        <p:nvSpPr>
          <p:cNvPr id="19" name="Footer Placeholder 18">
            <a:extLst>
              <a:ext uri="{FF2B5EF4-FFF2-40B4-BE49-F238E27FC236}">
                <a16:creationId xmlns:a16="http://schemas.microsoft.com/office/drawing/2014/main" id="{ECE357DF-2CB3-6F1F-92E8-DD1F38F1B44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045420"/>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Role Guide</a:t>
            </a:r>
            <a:endParaRPr lang="en-IN" dirty="0"/>
          </a:p>
        </p:txBody>
      </p:sp>
      <p:sp>
        <p:nvSpPr>
          <p:cNvPr id="6" name="Rectangle 5"/>
          <p:cNvSpPr/>
          <p:nvPr/>
        </p:nvSpPr>
        <p:spPr>
          <a:xfrm>
            <a:off x="609600" y="990600"/>
            <a:ext cx="7924800" cy="338554"/>
          </a:xfrm>
          <a:prstGeom prst="rect">
            <a:avLst/>
          </a:prstGeom>
        </p:spPr>
        <p:txBody>
          <a:bodyPr wrap="square">
            <a:spAutoFit/>
          </a:bodyPr>
          <a:lstStyle/>
          <a:p>
            <a:r>
              <a:rPr lang="en-IN" sz="1600" dirty="0">
                <a:latin typeface="Calibri" panose="020F0502020204030204" pitchFamily="34" charset="0"/>
                <a:cs typeface="Calibri" panose="020F0502020204030204" pitchFamily="34" charset="0"/>
              </a:rPr>
              <a:t>A Scrum Master should read the entire SBOK® with primary focus on the following topics:</a:t>
            </a:r>
          </a:p>
        </p:txBody>
      </p:sp>
      <p:sp>
        <p:nvSpPr>
          <p:cNvPr id="2" name="Rectangle 1"/>
          <p:cNvSpPr/>
          <p:nvPr/>
        </p:nvSpPr>
        <p:spPr>
          <a:xfrm>
            <a:off x="609600" y="1371600"/>
            <a:ext cx="7924800" cy="4953000"/>
          </a:xfrm>
          <a:prstGeom prst="rect">
            <a:avLst/>
          </a:prstGeom>
        </p:spPr>
        <p:txBody>
          <a:bodyPr/>
          <a:lstStyle/>
          <a:p>
            <a:pPr lvl="0" algn="just">
              <a:lnSpc>
                <a:spcPct val="150000"/>
              </a:lnSpc>
            </a:pPr>
            <a:r>
              <a:rPr lang="en-US" noProof="0" dirty="0">
                <a:latin typeface="Calibri" panose="020F0502020204030204" pitchFamily="34" charset="0"/>
                <a:cs typeface="Calibri" panose="020F0502020204030204" pitchFamily="34" charset="0"/>
              </a:rPr>
              <a:t>Chapter</a:t>
            </a:r>
            <a:r>
              <a:rPr lang="fr-FR" dirty="0">
                <a:latin typeface="Calibri" panose="020F0502020204030204" pitchFamily="34" charset="0"/>
                <a:cs typeface="Calibri" panose="020F0502020204030204" pitchFamily="34" charset="0"/>
              </a:rPr>
              <a:t> 1 (Introduction) –</a:t>
            </a:r>
            <a:r>
              <a:rPr lang="en-US" noProof="0" dirty="0">
                <a:latin typeface="Calibri" panose="020F0502020204030204" pitchFamily="34" charset="0"/>
                <a:cs typeface="Calibri" panose="020F0502020204030204" pitchFamily="34" charset="0"/>
              </a:rPr>
              <a:t>Entire</a:t>
            </a:r>
            <a:r>
              <a:rPr lang="fr-FR" dirty="0">
                <a:latin typeface="Calibri" panose="020F0502020204030204" pitchFamily="34" charset="0"/>
                <a:cs typeface="Calibri" panose="020F0502020204030204" pitchFamily="34" charset="0"/>
              </a:rPr>
              <a:t> </a:t>
            </a:r>
            <a:r>
              <a:rPr lang="en-US" noProof="0" dirty="0">
                <a:latin typeface="Calibri" panose="020F0502020204030204" pitchFamily="34" charset="0"/>
                <a:cs typeface="Calibri" panose="020F0502020204030204" pitchFamily="34" charset="0"/>
              </a:rPr>
              <a:t>Chapter</a:t>
            </a:r>
          </a:p>
          <a:p>
            <a:pPr lvl="0" algn="just">
              <a:lnSpc>
                <a:spcPct val="150000"/>
              </a:lnSpc>
            </a:pPr>
            <a:r>
              <a:rPr lang="en-US" dirty="0">
                <a:latin typeface="Calibri" panose="020F0502020204030204" pitchFamily="34" charset="0"/>
                <a:cs typeface="Calibri" panose="020F0502020204030204" pitchFamily="34" charset="0"/>
              </a:rPr>
              <a:t>Chapter</a:t>
            </a:r>
            <a:r>
              <a:rPr lang="fr-FR" dirty="0">
                <a:latin typeface="Calibri" panose="020F0502020204030204" pitchFamily="34" charset="0"/>
                <a:cs typeface="Calibri" panose="020F0502020204030204" pitchFamily="34" charset="0"/>
              </a:rPr>
              <a:t> 2 (</a:t>
            </a:r>
            <a:r>
              <a:rPr lang="en-US" dirty="0">
                <a:latin typeface="Calibri" panose="020F0502020204030204" pitchFamily="34" charset="0"/>
                <a:cs typeface="Calibri" panose="020F0502020204030204" pitchFamily="34" charset="0"/>
              </a:rPr>
              <a:t>Principles</a:t>
            </a:r>
            <a:r>
              <a:rPr lang="fr-F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Entire</a:t>
            </a:r>
            <a:r>
              <a:rPr lang="fr-F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Chapter</a:t>
            </a:r>
          </a:p>
          <a:p>
            <a:pPr lvl="0" algn="just">
              <a:lnSpc>
                <a:spcPct val="150000"/>
              </a:lnSpc>
            </a:pPr>
            <a:r>
              <a:rPr lang="en-IN" dirty="0">
                <a:latin typeface="Calibri" panose="020F0502020204030204" pitchFamily="34" charset="0"/>
                <a:cs typeface="Calibri" panose="020F0502020204030204" pitchFamily="34" charset="0"/>
              </a:rPr>
              <a:t>Chapter 3 (Organization) –Sections 3.3, 3.5, 3.6, 3.8 and 3.10.4</a:t>
            </a:r>
          </a:p>
          <a:p>
            <a:pPr lvl="0" algn="just">
              <a:lnSpc>
                <a:spcPct val="150000"/>
              </a:lnSpc>
            </a:pPr>
            <a:r>
              <a:rPr lang="en-IN" dirty="0">
                <a:latin typeface="Calibri" panose="020F0502020204030204" pitchFamily="34" charset="0"/>
                <a:cs typeface="Calibri" panose="020F0502020204030204" pitchFamily="34" charset="0"/>
              </a:rPr>
              <a:t>Chapter 4 (Business Justification) –Section 4.3, 4.4, 4.6, 4.7 and 4.8</a:t>
            </a:r>
          </a:p>
          <a:p>
            <a:pPr lvl="0" algn="just">
              <a:lnSpc>
                <a:spcPct val="150000"/>
              </a:lnSpc>
            </a:pPr>
            <a:r>
              <a:rPr lang="en-IN" dirty="0">
                <a:latin typeface="Calibri" panose="020F0502020204030204" pitchFamily="34" charset="0"/>
                <a:cs typeface="Calibri" panose="020F0502020204030204" pitchFamily="34" charset="0"/>
              </a:rPr>
              <a:t>Chapter 5 (Quality) –Section 5.3, 5.4, 5.5.3 and 5.6</a:t>
            </a:r>
          </a:p>
          <a:p>
            <a:pPr lvl="0" algn="just">
              <a:lnSpc>
                <a:spcPct val="150000"/>
              </a:lnSpc>
            </a:pPr>
            <a:r>
              <a:rPr lang="en-IN" dirty="0">
                <a:latin typeface="Calibri" panose="020F0502020204030204" pitchFamily="34" charset="0"/>
                <a:cs typeface="Calibri" panose="020F0502020204030204" pitchFamily="34" charset="0"/>
              </a:rPr>
              <a:t>Chapter 6 (Change) –Section 6.3, 6.4, 6.5, and 6.7</a:t>
            </a:r>
          </a:p>
          <a:p>
            <a:pPr lvl="0" algn="just">
              <a:lnSpc>
                <a:spcPct val="150000"/>
              </a:lnSpc>
            </a:pPr>
            <a:r>
              <a:rPr lang="en-IN" dirty="0">
                <a:latin typeface="Calibri" panose="020F0502020204030204" pitchFamily="34" charset="0"/>
                <a:cs typeface="Calibri" panose="020F0502020204030204" pitchFamily="34" charset="0"/>
              </a:rPr>
              <a:t>Chapter 7 (Risk) –Section 7.3. 7.4 and 7.7</a:t>
            </a:r>
          </a:p>
          <a:p>
            <a:pPr lvl="0" algn="just">
              <a:lnSpc>
                <a:spcPct val="150000"/>
              </a:lnSpc>
            </a:pPr>
            <a:r>
              <a:rPr lang="en-US" dirty="0">
                <a:latin typeface="Calibri" panose="020F0502020204030204" pitchFamily="34" charset="0"/>
                <a:cs typeface="Calibri" panose="020F0502020204030204" pitchFamily="34" charset="0"/>
              </a:rPr>
              <a:t>Chapter</a:t>
            </a:r>
            <a:r>
              <a:rPr lang="fr-FR" dirty="0">
                <a:latin typeface="Calibri" panose="020F0502020204030204" pitchFamily="34" charset="0"/>
                <a:cs typeface="Calibri" panose="020F0502020204030204" pitchFamily="34" charset="0"/>
              </a:rPr>
              <a:t> 8 (</a:t>
            </a:r>
            <a:r>
              <a:rPr lang="en-US" dirty="0">
                <a:latin typeface="Calibri" panose="020F0502020204030204" pitchFamily="34" charset="0"/>
                <a:cs typeface="Calibri" panose="020F0502020204030204" pitchFamily="34" charset="0"/>
              </a:rPr>
              <a:t>Initiate</a:t>
            </a:r>
            <a:r>
              <a:rPr lang="fr-F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Entire</a:t>
            </a:r>
            <a:r>
              <a:rPr lang="fr-F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Chapter</a:t>
            </a:r>
          </a:p>
          <a:p>
            <a:pPr lvl="0" algn="just">
              <a:lnSpc>
                <a:spcPct val="150000"/>
              </a:lnSpc>
            </a:pPr>
            <a:r>
              <a:rPr lang="en-IN" dirty="0">
                <a:latin typeface="Calibri" panose="020F0502020204030204" pitchFamily="34" charset="0"/>
                <a:cs typeface="Calibri" panose="020F0502020204030204" pitchFamily="34" charset="0"/>
              </a:rPr>
              <a:t>Chapter 9 (Plan and Estimate) –Entire Chapter</a:t>
            </a:r>
          </a:p>
          <a:p>
            <a:pPr lvl="0" algn="just">
              <a:lnSpc>
                <a:spcPct val="150000"/>
              </a:lnSpc>
            </a:pPr>
            <a:r>
              <a:rPr lang="en-US" noProof="0" dirty="0">
                <a:latin typeface="Calibri" panose="020F0502020204030204" pitchFamily="34" charset="0"/>
                <a:cs typeface="Calibri" panose="020F0502020204030204" pitchFamily="34" charset="0"/>
              </a:rPr>
              <a:t>Chapter</a:t>
            </a:r>
            <a:r>
              <a:rPr lang="fr-FR" dirty="0">
                <a:latin typeface="Calibri" panose="020F0502020204030204" pitchFamily="34" charset="0"/>
                <a:cs typeface="Calibri" panose="020F0502020204030204" pitchFamily="34" charset="0"/>
              </a:rPr>
              <a:t> 10 (</a:t>
            </a:r>
            <a:r>
              <a:rPr lang="en-US" noProof="0" dirty="0">
                <a:latin typeface="Calibri" panose="020F0502020204030204" pitchFamily="34" charset="0"/>
                <a:cs typeface="Calibri" panose="020F0502020204030204" pitchFamily="34" charset="0"/>
              </a:rPr>
              <a:t>Implement</a:t>
            </a:r>
            <a:r>
              <a:rPr lang="fr-FR" dirty="0">
                <a:latin typeface="Calibri" panose="020F0502020204030204" pitchFamily="34" charset="0"/>
                <a:cs typeface="Calibri" panose="020F0502020204030204" pitchFamily="34" charset="0"/>
              </a:rPr>
              <a:t>) –</a:t>
            </a:r>
            <a:r>
              <a:rPr lang="en-US" noProof="0" dirty="0">
                <a:latin typeface="Calibri" panose="020F0502020204030204" pitchFamily="34" charset="0"/>
                <a:cs typeface="Calibri" panose="020F0502020204030204" pitchFamily="34" charset="0"/>
              </a:rPr>
              <a:t>Entire</a:t>
            </a:r>
            <a:r>
              <a:rPr lang="fr-FR" dirty="0">
                <a:latin typeface="Calibri" panose="020F0502020204030204" pitchFamily="34" charset="0"/>
                <a:cs typeface="Calibri" panose="020F0502020204030204" pitchFamily="34" charset="0"/>
              </a:rPr>
              <a:t> </a:t>
            </a:r>
            <a:r>
              <a:rPr lang="en-US" noProof="0" dirty="0">
                <a:latin typeface="Calibri" panose="020F0502020204030204" pitchFamily="34" charset="0"/>
                <a:cs typeface="Calibri" panose="020F0502020204030204" pitchFamily="34" charset="0"/>
              </a:rPr>
              <a:t>Chapter</a:t>
            </a:r>
          </a:p>
          <a:p>
            <a:pPr lvl="0" algn="just">
              <a:lnSpc>
                <a:spcPct val="150000"/>
              </a:lnSpc>
            </a:pPr>
            <a:r>
              <a:rPr lang="en-IN" dirty="0">
                <a:latin typeface="Calibri" panose="020F0502020204030204" pitchFamily="34" charset="0"/>
                <a:cs typeface="Calibri" panose="020F0502020204030204" pitchFamily="34" charset="0"/>
              </a:rPr>
              <a:t>Chapter 11 (Review and Retrospect) –Entire Chapter</a:t>
            </a:r>
          </a:p>
          <a:p>
            <a:pPr lvl="0" algn="just">
              <a:lnSpc>
                <a:spcPct val="150000"/>
              </a:lnSpc>
            </a:pPr>
            <a:r>
              <a:rPr lang="en-IN" dirty="0">
                <a:latin typeface="Calibri" panose="020F0502020204030204" pitchFamily="34" charset="0"/>
                <a:cs typeface="Calibri" panose="020F0502020204030204" pitchFamily="34" charset="0"/>
              </a:rPr>
              <a:t>Chapter 12 (Release) –Entire Chapter</a:t>
            </a:r>
          </a:p>
        </p:txBody>
      </p:sp>
      <p:sp>
        <p:nvSpPr>
          <p:cNvPr id="4" name="Slide Number Placeholder 3">
            <a:extLst>
              <a:ext uri="{FF2B5EF4-FFF2-40B4-BE49-F238E27FC236}">
                <a16:creationId xmlns:a16="http://schemas.microsoft.com/office/drawing/2014/main" id="{CE6134EB-C92E-17E2-925F-51D137FD2B11}"/>
              </a:ext>
            </a:extLst>
          </p:cNvPr>
          <p:cNvSpPr>
            <a:spLocks noGrp="1"/>
          </p:cNvSpPr>
          <p:nvPr>
            <p:ph type="sldNum" sz="quarter" idx="12"/>
          </p:nvPr>
        </p:nvSpPr>
        <p:spPr/>
        <p:txBody>
          <a:bodyPr/>
          <a:lstStyle/>
          <a:p>
            <a:pPr>
              <a:defRPr/>
            </a:pPr>
            <a:fld id="{AC73F1D3-B4B8-4AEF-90B2-F6B713CA2A81}" type="slidenum">
              <a:rPr lang="en-US" smtClean="0"/>
              <a:pPr>
                <a:defRPr/>
              </a:pPr>
              <a:t>14</a:t>
            </a:fld>
            <a:endParaRPr lang="en-US" dirty="0"/>
          </a:p>
        </p:txBody>
      </p:sp>
    </p:spTree>
    <p:extLst>
      <p:ext uri="{BB962C8B-B14F-4D97-AF65-F5344CB8AC3E}">
        <p14:creationId xmlns:p14="http://schemas.microsoft.com/office/powerpoint/2010/main" val="14655970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1188" y="873288"/>
            <a:ext cx="3759612" cy="4994112"/>
          </a:xfrm>
          <a:prstGeom prst="rect">
            <a:avLst/>
          </a:prstGeom>
          <a:ln w="19050">
            <a:solidFill>
              <a:schemeClr val="tx1"/>
            </a:solidFill>
          </a:ln>
        </p:spPr>
      </p:pic>
      <p:sp>
        <p:nvSpPr>
          <p:cNvPr id="5" name="Rectangle 4"/>
          <p:cNvSpPr/>
          <p:nvPr/>
        </p:nvSpPr>
        <p:spPr>
          <a:xfrm>
            <a:off x="2219166" y="5955268"/>
            <a:ext cx="4638834" cy="307777"/>
          </a:xfrm>
          <a:prstGeom prst="rect">
            <a:avLst/>
          </a:prstGeom>
        </p:spPr>
        <p:txBody>
          <a:bodyPr wrap="none">
            <a:spAutoFit/>
          </a:bodyPr>
          <a:lstStyle/>
          <a:p>
            <a:pPr algn="ctr"/>
            <a:r>
              <a:rPr lang="en-US" sz="1400" dirty="0">
                <a:latin typeface="Calibri" panose="020F0502020204030204" pitchFamily="34" charset="0"/>
                <a:ea typeface="Times New Roman" panose="02020603050405020304" pitchFamily="18" charset="0"/>
                <a:cs typeface="Calibri" panose="020F0502020204030204" pitchFamily="34" charset="0"/>
              </a:rPr>
              <a:t>Fig 2-9: Scrum vs. Traditional Waterfall; Page 39 SBOK® Guide</a:t>
            </a:r>
            <a:endParaRPr lang="en-US" sz="1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140</a:t>
            </a:fld>
            <a:endParaRPr lang="en-US" dirty="0"/>
          </a:p>
        </p:txBody>
      </p:sp>
      <p:sp>
        <p:nvSpPr>
          <p:cNvPr id="6" name="TextBox 5"/>
          <p:cNvSpPr txBox="1"/>
          <p:nvPr/>
        </p:nvSpPr>
        <p:spPr>
          <a:xfrm>
            <a:off x="762001" y="228600"/>
            <a:ext cx="8305799" cy="492443"/>
          </a:xfrm>
          <a:prstGeom prst="rect">
            <a:avLst/>
          </a:prstGeom>
          <a:noFill/>
        </p:spPr>
        <p:txBody>
          <a:bodyPr wrap="square" rtlCol="0">
            <a:spAutoFit/>
          </a:bodyPr>
          <a:lstStyle/>
          <a:p>
            <a:pPr algn="ctr"/>
            <a:r>
              <a:rPr lang="en-US" sz="2600" b="1" dirty="0">
                <a:solidFill>
                  <a:srgbClr val="0050AD"/>
                </a:solidFill>
                <a:latin typeface="Calibri" panose="020F0502020204030204" pitchFamily="34" charset="0"/>
                <a:cs typeface="Calibri" panose="020F0502020204030204" pitchFamily="34" charset="0"/>
              </a:rPr>
              <a:t>Iterative Development – Scrum vs. Traditional Waterfall</a:t>
            </a:r>
          </a:p>
        </p:txBody>
      </p:sp>
      <p:sp>
        <p:nvSpPr>
          <p:cNvPr id="3" name="Footer Placeholder 2">
            <a:extLst>
              <a:ext uri="{FF2B5EF4-FFF2-40B4-BE49-F238E27FC236}">
                <a16:creationId xmlns:a16="http://schemas.microsoft.com/office/drawing/2014/main" id="{A8588012-169B-AC9F-B265-2AC0268AE03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9196734"/>
      </p:ext>
    </p:extLst>
  </p:cSld>
  <p:clrMapOvr>
    <a:masterClrMapping/>
  </p:clrMapOvr>
  <p:transition spd="med">
    <p:pull/>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6484" y="1741944"/>
            <a:ext cx="7062716" cy="2308324"/>
          </a:xfrm>
          <a:prstGeom prst="rect">
            <a:avLst/>
          </a:prstGeom>
        </p:spPr>
        <p:txBody>
          <a:bodyPr wrap="square">
            <a:spAutoFit/>
          </a:bodyPr>
          <a:lstStyle/>
          <a:p>
            <a:r>
              <a:rPr lang="en-IN" dirty="0">
                <a:latin typeface="Calibri" panose="020F0502020204030204" pitchFamily="34" charset="0"/>
                <a:ea typeface="Calibri" panose="020F0502020204030204" pitchFamily="34" charset="0"/>
                <a:cs typeface="Times New Roman" panose="02020603050405020304" pitchFamily="18" charset="0"/>
              </a:rPr>
              <a:t>The benefit of iterative development is that it allows for course correction as all the people involved get better understanding of what needs to be delivered as part of the project and incorporate these learning in an iterative manner.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Thus, the time and effort required to reach the final end point is greatly reduced and the team produces deliverables that are better suited to the final business environment.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0" name="Group 39"/>
          <p:cNvGrpSpPr/>
          <p:nvPr/>
        </p:nvGrpSpPr>
        <p:grpSpPr>
          <a:xfrm>
            <a:off x="617360" y="1630642"/>
            <a:ext cx="774712" cy="2618348"/>
            <a:chOff x="823146" y="1065606"/>
            <a:chExt cx="1032949" cy="3831243"/>
          </a:xfrm>
        </p:grpSpPr>
        <p:grpSp>
          <p:nvGrpSpPr>
            <p:cNvPr id="4" name="Group 3"/>
            <p:cNvGrpSpPr/>
            <p:nvPr/>
          </p:nvGrpSpPr>
          <p:grpSpPr>
            <a:xfrm>
              <a:off x="823146" y="1065606"/>
              <a:ext cx="1032949" cy="3831243"/>
              <a:chOff x="5773390" y="1644737"/>
              <a:chExt cx="1032949" cy="3831243"/>
            </a:xfrm>
          </p:grpSpPr>
          <p:grpSp>
            <p:nvGrpSpPr>
              <p:cNvPr id="5" name="Group 4"/>
              <p:cNvGrpSpPr/>
              <p:nvPr/>
            </p:nvGrpSpPr>
            <p:grpSpPr>
              <a:xfrm>
                <a:off x="5773390" y="1644737"/>
                <a:ext cx="1032949" cy="3831243"/>
                <a:chOff x="3720614" y="1888957"/>
                <a:chExt cx="920382" cy="3452198"/>
              </a:xfrm>
              <a:effectLst/>
            </p:grpSpPr>
            <p:sp>
              <p:nvSpPr>
                <p:cNvPr id="8" name="Rectangle 7"/>
                <p:cNvSpPr/>
                <p:nvPr/>
              </p:nvSpPr>
              <p:spPr>
                <a:xfrm rot="13654630">
                  <a:off x="3575759" y="3227963"/>
                  <a:ext cx="652855" cy="135443"/>
                </a:xfrm>
                <a:prstGeom prst="rect">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9" name="Oval 8"/>
                <p:cNvSpPr/>
                <p:nvPr/>
              </p:nvSpPr>
              <p:spPr>
                <a:xfrm>
                  <a:off x="3908087" y="1892157"/>
                  <a:ext cx="582455" cy="627935"/>
                </a:xfrm>
                <a:prstGeom prst="ellipse">
                  <a:avLst/>
                </a:prstGeom>
                <a:solidFill>
                  <a:schemeClr val="accent2">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 name="Cloud 9"/>
                <p:cNvSpPr/>
                <p:nvPr/>
              </p:nvSpPr>
              <p:spPr>
                <a:xfrm rot="16200000">
                  <a:off x="3846238" y="1930267"/>
                  <a:ext cx="693869" cy="611249"/>
                </a:xfrm>
                <a:prstGeom prst="cloud">
                  <a:avLst/>
                </a:prstGeom>
                <a:solidFill>
                  <a:schemeClr val="accent2">
                    <a:lumMod val="50000"/>
                  </a:schemeClr>
                </a:solidFill>
                <a:ln>
                  <a:solidFill>
                    <a:schemeClr val="accent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1" name="Teardrop 10"/>
                <p:cNvSpPr/>
                <p:nvPr/>
              </p:nvSpPr>
              <p:spPr>
                <a:xfrm rot="8337726">
                  <a:off x="3945188" y="1959410"/>
                  <a:ext cx="494320" cy="503225"/>
                </a:xfrm>
                <a:prstGeom prst="teardrop">
                  <a:avLst>
                    <a:gd name="adj" fmla="val 78512"/>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2" name="Rectangle 11"/>
                <p:cNvSpPr/>
                <p:nvPr/>
              </p:nvSpPr>
              <p:spPr>
                <a:xfrm rot="16200000">
                  <a:off x="3840811" y="4742091"/>
                  <a:ext cx="875901" cy="130984"/>
                </a:xfrm>
                <a:prstGeom prst="rect">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3" name="Rectangle 12"/>
                <p:cNvSpPr/>
                <p:nvPr/>
              </p:nvSpPr>
              <p:spPr>
                <a:xfrm rot="16200000">
                  <a:off x="3657108" y="4742091"/>
                  <a:ext cx="875900" cy="130984"/>
                </a:xfrm>
                <a:prstGeom prst="rect">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4" name="Rectangle 13"/>
                <p:cNvSpPr/>
                <p:nvPr/>
              </p:nvSpPr>
              <p:spPr>
                <a:xfrm rot="4336768">
                  <a:off x="4309374" y="2823891"/>
                  <a:ext cx="528154" cy="135090"/>
                </a:xfrm>
                <a:prstGeom prst="rect">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5" name="Rectangle 14"/>
                <p:cNvSpPr/>
                <p:nvPr/>
              </p:nvSpPr>
              <p:spPr>
                <a:xfrm rot="17593509">
                  <a:off x="3524082" y="2817084"/>
                  <a:ext cx="528154" cy="135090"/>
                </a:xfrm>
                <a:prstGeom prst="rect">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16" name="Trapezoid 15"/>
                <p:cNvSpPr/>
                <p:nvPr/>
              </p:nvSpPr>
              <p:spPr>
                <a:xfrm rot="10800000">
                  <a:off x="3839833" y="2612819"/>
                  <a:ext cx="716599" cy="682865"/>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Rectangle 16"/>
                <p:cNvSpPr/>
                <p:nvPr/>
              </p:nvSpPr>
              <p:spPr>
                <a:xfrm rot="5400000">
                  <a:off x="4110142" y="2447493"/>
                  <a:ext cx="175972" cy="168830"/>
                </a:xfrm>
                <a:prstGeom prst="rect">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18" name="Flowchart: Manual Operation 17"/>
                <p:cNvSpPr/>
                <p:nvPr/>
              </p:nvSpPr>
              <p:spPr>
                <a:xfrm rot="10800000">
                  <a:off x="3861946" y="3321673"/>
                  <a:ext cx="672369" cy="849818"/>
                </a:xfrm>
                <a:prstGeom prst="flowChartManualOperation">
                  <a:avLst/>
                </a:prstGeom>
                <a:solidFill>
                  <a:schemeClr val="accent2">
                    <a:lumMod val="60000"/>
                    <a:lumOff val="40000"/>
                  </a:schemeClr>
                </a:solidFill>
                <a:ln>
                  <a:solidFill>
                    <a:schemeClr val="accent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19" name="Wave 18"/>
                <p:cNvSpPr/>
                <p:nvPr/>
              </p:nvSpPr>
              <p:spPr>
                <a:xfrm>
                  <a:off x="3861944" y="4081764"/>
                  <a:ext cx="672371" cy="385901"/>
                </a:xfrm>
                <a:prstGeom prst="wave">
                  <a:avLst/>
                </a:prstGeom>
                <a:solidFill>
                  <a:schemeClr val="accent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0" name="Group 19"/>
                <p:cNvGrpSpPr/>
                <p:nvPr/>
              </p:nvGrpSpPr>
              <p:grpSpPr>
                <a:xfrm>
                  <a:off x="4031881" y="2178972"/>
                  <a:ext cx="114035" cy="52446"/>
                  <a:chOff x="5868522" y="2159344"/>
                  <a:chExt cx="103653" cy="45719"/>
                </a:xfrm>
              </p:grpSpPr>
              <p:sp>
                <p:nvSpPr>
                  <p:cNvPr id="36" name="Oval 35"/>
                  <p:cNvSpPr/>
                  <p:nvPr/>
                </p:nvSpPr>
                <p:spPr>
                  <a:xfrm>
                    <a:off x="5868522" y="2159344"/>
                    <a:ext cx="103653" cy="45719"/>
                  </a:xfrm>
                  <a:prstGeom prst="ellipse">
                    <a:avLst/>
                  </a:prstGeom>
                  <a:ln w="6350">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7" name="Oval 36"/>
                  <p:cNvSpPr/>
                  <p:nvPr/>
                </p:nvSpPr>
                <p:spPr>
                  <a:xfrm>
                    <a:off x="5908976"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grpSp>
              <p:nvGrpSpPr>
                <p:cNvPr id="21" name="Group 20"/>
                <p:cNvGrpSpPr/>
                <p:nvPr/>
              </p:nvGrpSpPr>
              <p:grpSpPr>
                <a:xfrm>
                  <a:off x="4239517" y="2173811"/>
                  <a:ext cx="114035" cy="52446"/>
                  <a:chOff x="5868522" y="2159344"/>
                  <a:chExt cx="103653" cy="45719"/>
                </a:xfrm>
              </p:grpSpPr>
              <p:sp>
                <p:nvSpPr>
                  <p:cNvPr id="34" name="Oval 33"/>
                  <p:cNvSpPr/>
                  <p:nvPr/>
                </p:nvSpPr>
                <p:spPr>
                  <a:xfrm>
                    <a:off x="5868522" y="2159344"/>
                    <a:ext cx="103653" cy="45719"/>
                  </a:xfrm>
                  <a:prstGeom prst="ellipse">
                    <a:avLst/>
                  </a:prstGeom>
                  <a:ln w="63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5" name="Oval 34"/>
                  <p:cNvSpPr/>
                  <p:nvPr/>
                </p:nvSpPr>
                <p:spPr>
                  <a:xfrm>
                    <a:off x="5908976" y="2159344"/>
                    <a:ext cx="45719" cy="45719"/>
                  </a:xfrm>
                  <a:prstGeom prst="ellipse">
                    <a:avLst/>
                  </a:prstGeom>
                  <a:solidFill>
                    <a:schemeClr val="tx1"/>
                  </a:solid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22" name="Moon 21"/>
                <p:cNvSpPr/>
                <p:nvPr/>
              </p:nvSpPr>
              <p:spPr>
                <a:xfrm rot="5400000">
                  <a:off x="4050759" y="2059155"/>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3" name="Moon 22"/>
                <p:cNvSpPr/>
                <p:nvPr/>
              </p:nvSpPr>
              <p:spPr>
                <a:xfrm rot="5400000">
                  <a:off x="4280949" y="2063161"/>
                  <a:ext cx="52446" cy="164815"/>
                </a:xfrm>
                <a:prstGeom prst="moon">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nvGrpSpPr>
                <p:cNvPr id="24" name="Group 23"/>
                <p:cNvGrpSpPr/>
                <p:nvPr/>
              </p:nvGrpSpPr>
              <p:grpSpPr>
                <a:xfrm>
                  <a:off x="4105675" y="2328946"/>
                  <a:ext cx="184945" cy="86490"/>
                  <a:chOff x="5590059" y="2324125"/>
                  <a:chExt cx="198815" cy="96747"/>
                </a:xfrm>
                <a:solidFill>
                  <a:srgbClr val="800000"/>
                </a:solidFill>
              </p:grpSpPr>
              <p:sp>
                <p:nvSpPr>
                  <p:cNvPr id="32" name="Moon 31"/>
                  <p:cNvSpPr/>
                  <p:nvPr/>
                </p:nvSpPr>
                <p:spPr>
                  <a:xfrm rot="5400000" flipH="1">
                    <a:off x="5654438" y="2307115"/>
                    <a:ext cx="63413" cy="164102"/>
                  </a:xfrm>
                  <a:prstGeom prst="moon">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3" name="Moon 32"/>
                  <p:cNvSpPr/>
                  <p:nvPr/>
                </p:nvSpPr>
                <p:spPr>
                  <a:xfrm rot="5400000">
                    <a:off x="5666426" y="2247758"/>
                    <a:ext cx="46081" cy="198815"/>
                  </a:xfrm>
                  <a:prstGeom prst="moon">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25" name="Moon 24"/>
                <p:cNvSpPr/>
                <p:nvPr/>
              </p:nvSpPr>
              <p:spPr>
                <a:xfrm rot="16200000">
                  <a:off x="4004854" y="5193357"/>
                  <a:ext cx="174825" cy="120771"/>
                </a:xfrm>
                <a:prstGeom prst="moon">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6" name="Moon 25"/>
                <p:cNvSpPr/>
                <p:nvPr/>
              </p:nvSpPr>
              <p:spPr>
                <a:xfrm rot="16200000">
                  <a:off x="4181479" y="5193357"/>
                  <a:ext cx="174825" cy="120771"/>
                </a:xfrm>
                <a:prstGeom prst="moon">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27" name="Moon 26"/>
                <p:cNvSpPr/>
                <p:nvPr/>
              </p:nvSpPr>
              <p:spPr>
                <a:xfrm>
                  <a:off x="3923532" y="2201212"/>
                  <a:ext cx="103239" cy="128380"/>
                </a:xfrm>
                <a:prstGeom prst="moon">
                  <a:avLst>
                    <a:gd name="adj" fmla="val 64945"/>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28" name="Moon 27"/>
                <p:cNvSpPr/>
                <p:nvPr/>
              </p:nvSpPr>
              <p:spPr>
                <a:xfrm flipH="1">
                  <a:off x="4374381" y="2186846"/>
                  <a:ext cx="92735" cy="145710"/>
                </a:xfrm>
                <a:prstGeom prst="moon">
                  <a:avLst>
                    <a:gd name="adj" fmla="val 64945"/>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sp>
              <p:nvSpPr>
                <p:cNvPr id="29" name="Cloud 28"/>
                <p:cNvSpPr/>
                <p:nvPr/>
              </p:nvSpPr>
              <p:spPr>
                <a:xfrm rot="1327069">
                  <a:off x="4042297" y="1976430"/>
                  <a:ext cx="411957" cy="144029"/>
                </a:xfrm>
                <a:prstGeom prst="cloud">
                  <a:avLst/>
                </a:prstGeom>
                <a:solidFill>
                  <a:schemeClr val="accent2">
                    <a:lumMod val="50000"/>
                  </a:schemeClr>
                </a:solidFill>
                <a:ln>
                  <a:solidFill>
                    <a:schemeClr val="accent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0" name="Wave 29"/>
                <p:cNvSpPr/>
                <p:nvPr/>
              </p:nvSpPr>
              <p:spPr>
                <a:xfrm rot="1327069">
                  <a:off x="4198679" y="1964929"/>
                  <a:ext cx="219827" cy="104645"/>
                </a:xfrm>
                <a:prstGeom prst="wave">
                  <a:avLst/>
                </a:prstGeom>
                <a:solidFill>
                  <a:schemeClr val="accent2">
                    <a:lumMod val="50000"/>
                  </a:schemeClr>
                </a:solidFill>
                <a:ln>
                  <a:solidFill>
                    <a:schemeClr val="accent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Calibri" panose="020F0502020204030204" pitchFamily="34" charset="0"/>
                  </a:endParaRPr>
                </a:p>
              </p:txBody>
            </p:sp>
            <p:sp>
              <p:nvSpPr>
                <p:cNvPr id="31" name="Trapezoid 30"/>
                <p:cNvSpPr/>
                <p:nvPr/>
              </p:nvSpPr>
              <p:spPr>
                <a:xfrm rot="19271788">
                  <a:off x="4334425" y="2388183"/>
                  <a:ext cx="156678" cy="872351"/>
                </a:xfrm>
                <a:prstGeom prst="trapezoid">
                  <a:avLst/>
                </a:prstGeom>
                <a:solidFill>
                  <a:schemeClr val="accent2">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grpSp>
          <p:sp>
            <p:nvSpPr>
              <p:cNvPr id="6" name="Teardrop 5"/>
              <p:cNvSpPr/>
              <p:nvPr/>
            </p:nvSpPr>
            <p:spPr>
              <a:xfrm rot="18904251">
                <a:off x="6002144" y="2146518"/>
                <a:ext cx="61290" cy="55886"/>
              </a:xfrm>
              <a:prstGeom prst="teardrop">
                <a:avLst>
                  <a:gd name="adj" fmla="val 135316"/>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7" name="Teardrop 6"/>
              <p:cNvSpPr/>
              <p:nvPr/>
            </p:nvSpPr>
            <p:spPr>
              <a:xfrm rot="18904251">
                <a:off x="6531560" y="2162465"/>
                <a:ext cx="61290" cy="55886"/>
              </a:xfrm>
              <a:prstGeom prst="teardrop">
                <a:avLst>
                  <a:gd name="adj" fmla="val 135316"/>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38" name="Cloud 37"/>
            <p:cNvSpPr/>
            <p:nvPr/>
          </p:nvSpPr>
          <p:spPr>
            <a:xfrm>
              <a:off x="1288159" y="1734330"/>
              <a:ext cx="165100" cy="196187"/>
            </a:xfrm>
            <a:prstGeom prst="cloud">
              <a:avLst/>
            </a:prstGeom>
            <a:solidFill>
              <a:schemeClr val="accent2">
                <a:lumMod val="20000"/>
                <a:lumOff val="80000"/>
              </a:schemeClr>
            </a:soli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Calibri" panose="020F0502020204030204" pitchFamily="34" charset="0"/>
              </a:endParaRPr>
            </a:p>
          </p:txBody>
        </p:sp>
        <p:sp>
          <p:nvSpPr>
            <p:cNvPr id="39" name="Pentagon 38"/>
            <p:cNvSpPr/>
            <p:nvPr/>
          </p:nvSpPr>
          <p:spPr>
            <a:xfrm rot="14219959" flipV="1">
              <a:off x="1293423" y="1681689"/>
              <a:ext cx="158580" cy="45719"/>
            </a:xfrm>
            <a:prstGeom prst="homePlate">
              <a:avLst/>
            </a:prstGeom>
            <a:solidFill>
              <a:schemeClr val="accent2">
                <a:lumMod val="20000"/>
                <a:lumOff val="80000"/>
              </a:schemeClr>
            </a:soli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solidFill>
                  <a:schemeClr val="dk1"/>
                </a:solidFill>
                <a:latin typeface="Calibri" panose="020F0502020204030204" pitchFamily="34" charset="0"/>
              </a:endParaRPr>
            </a:p>
          </p:txBody>
        </p:sp>
      </p:grpSp>
      <p:sp>
        <p:nvSpPr>
          <p:cNvPr id="41" name="TextBox 40"/>
          <p:cNvSpPr txBox="1"/>
          <p:nvPr/>
        </p:nvSpPr>
        <p:spPr>
          <a:xfrm>
            <a:off x="228600" y="360402"/>
            <a:ext cx="8762999"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Iterative Development - Benefits</a:t>
            </a:r>
          </a:p>
        </p:txBody>
      </p:sp>
      <p:sp>
        <p:nvSpPr>
          <p:cNvPr id="42" name="Slide Number Placeholder 41"/>
          <p:cNvSpPr>
            <a:spLocks noGrp="1"/>
          </p:cNvSpPr>
          <p:nvPr>
            <p:ph type="sldNum" sz="quarter" idx="12"/>
          </p:nvPr>
        </p:nvSpPr>
        <p:spPr/>
        <p:txBody>
          <a:bodyPr/>
          <a:lstStyle/>
          <a:p>
            <a:fld id="{7CBCC52C-CE0E-4A77-AE88-E639344518EB}" type="slidenum">
              <a:rPr lang="en-US" smtClean="0"/>
              <a:t>141</a:t>
            </a:fld>
            <a:endParaRPr lang="en-US" dirty="0"/>
          </a:p>
        </p:txBody>
      </p:sp>
      <p:sp>
        <p:nvSpPr>
          <p:cNvPr id="3" name="Footer Placeholder 2">
            <a:extLst>
              <a:ext uri="{FF2B5EF4-FFF2-40B4-BE49-F238E27FC236}">
                <a16:creationId xmlns:a16="http://schemas.microsoft.com/office/drawing/2014/main" id="{E0A81BBA-7A74-624D-963F-8DD2AA30907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8137471"/>
      </p:ext>
    </p:extLst>
  </p:cSld>
  <p:clrMapOvr>
    <a:masterClrMapping/>
  </p:clrMapOvr>
  <p:transition spd="med">
    <p:pull/>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What is iterative development?</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It refers to using more than one product development cycle to develop the final project deliverables through the learning from the previous development cycles.</a:t>
            </a:r>
          </a:p>
          <a:p>
            <a:pPr lvl="0">
              <a:buFont typeface="+mj-lt"/>
              <a:buAutoNum type="alphaUcPeriod"/>
            </a:pPr>
            <a:r>
              <a:rPr lang="en-IN" sz="1800" dirty="0">
                <a:latin typeface="Calibri" panose="020F0502020204030204" pitchFamily="34" charset="0"/>
              </a:rPr>
              <a:t>It refers to developing the final project deliverables in one product development cycle.</a:t>
            </a:r>
          </a:p>
          <a:p>
            <a:pPr lvl="0">
              <a:buFont typeface="+mj-lt"/>
              <a:buAutoNum type="alphaUcPeriod"/>
            </a:pPr>
            <a:r>
              <a:rPr lang="en-IN" sz="1800" dirty="0">
                <a:latin typeface="Calibri" panose="020F0502020204030204" pitchFamily="34" charset="0"/>
              </a:rPr>
              <a:t>It refers to developing project deliverables using automated processes.</a:t>
            </a:r>
          </a:p>
          <a:p>
            <a:pPr lvl="0">
              <a:buFont typeface="+mj-lt"/>
              <a:buAutoNum type="alphaUcPeriod"/>
            </a:pPr>
            <a:r>
              <a:rPr lang="en-IN" sz="1800" dirty="0">
                <a:latin typeface="Calibri" panose="020F0502020204030204" pitchFamily="34" charset="0"/>
              </a:rPr>
              <a:t>It refers to developing project outputs through detailed upfront planning with emphasis on fixing scope, quality and other project aspects.</a:t>
            </a:r>
          </a:p>
        </p:txBody>
      </p:sp>
      <p:sp>
        <p:nvSpPr>
          <p:cNvPr id="8" name="TextBox 7"/>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142</a:t>
            </a:fld>
            <a:endParaRPr lang="en-US" dirty="0"/>
          </a:p>
        </p:txBody>
      </p:sp>
      <p:sp>
        <p:nvSpPr>
          <p:cNvPr id="4" name="Footer Placeholder 3">
            <a:extLst>
              <a:ext uri="{FF2B5EF4-FFF2-40B4-BE49-F238E27FC236}">
                <a16:creationId xmlns:a16="http://schemas.microsoft.com/office/drawing/2014/main" id="{94037C48-697F-1315-DADA-DC4A588C91ED}"/>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786107"/>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143</a:t>
            </a:fld>
            <a:endParaRPr lang="en-US" dirty="0"/>
          </a:p>
        </p:txBody>
      </p:sp>
      <p:sp>
        <p:nvSpPr>
          <p:cNvPr id="2" name="Footer Placeholder 1">
            <a:extLst>
              <a:ext uri="{FF2B5EF4-FFF2-40B4-BE49-F238E27FC236}">
                <a16:creationId xmlns:a16="http://schemas.microsoft.com/office/drawing/2014/main" id="{67825B2C-AB4C-0F52-DFAE-45D86907405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6119341"/>
      </p:ext>
    </p:extLst>
  </p:cSld>
  <p:clrMapOvr>
    <a:masterClrMapping/>
  </p:clrMapOvr>
  <p:transition spd="med">
    <p:pull/>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Which of the following statements on ensuring flexibility in Scrum is INCORRECT?</a:t>
            </a:r>
          </a:p>
          <a:p>
            <a:pPr lvl="0"/>
            <a:endParaRPr lang="en-IN" sz="1800" dirty="0">
              <a:latin typeface="Calibri" panose="020F0502020204030204" pitchFamily="34" charset="0"/>
            </a:endParaRPr>
          </a:p>
          <a:p>
            <a:pPr lvl="0"/>
            <a:endParaRPr lang="en-IN" sz="1800" dirty="0">
              <a:latin typeface="Calibri" panose="020F0502020204030204" pitchFamily="34" charset="0"/>
            </a:endParaRPr>
          </a:p>
          <a:p>
            <a:pPr lvl="0">
              <a:buFont typeface="+mj-lt"/>
              <a:buAutoNum type="alphaUcPeriod"/>
            </a:pPr>
            <a:r>
              <a:rPr lang="en-IN" sz="1800" dirty="0"/>
              <a:t>Scrum ensures stability by providing scope for change even when a Sprint has started.</a:t>
            </a:r>
          </a:p>
          <a:p>
            <a:pPr lvl="0">
              <a:buFont typeface="+mj-lt"/>
              <a:buAutoNum type="alphaUcPeriod"/>
            </a:pPr>
            <a:r>
              <a:rPr lang="en-IN" sz="1800" dirty="0"/>
              <a:t>Scrum uses iterative delivery and its other characteristics and principles to achieve balance between flexibility and stability.</a:t>
            </a:r>
          </a:p>
          <a:p>
            <a:pPr lvl="0">
              <a:buFont typeface="+mj-lt"/>
              <a:buAutoNum type="alphaUcPeriod"/>
            </a:pPr>
            <a:r>
              <a:rPr lang="en-IN" sz="1800" dirty="0"/>
              <a:t>Scrum maintains flexibility by making it possible to incorporate change at any step in the development process in a Scrum project.</a:t>
            </a:r>
          </a:p>
          <a:p>
            <a:pPr lvl="0">
              <a:buFont typeface="+mj-lt"/>
              <a:buAutoNum type="alphaUcPeriod"/>
            </a:pPr>
            <a:r>
              <a:rPr lang="en-IN" sz="1800" dirty="0"/>
              <a:t>Scrum ensures flexibility by providing scope for the Scrum Core Teams to make recommendations for changes.</a:t>
            </a:r>
          </a:p>
        </p:txBody>
      </p:sp>
      <p:sp>
        <p:nvSpPr>
          <p:cNvPr id="8" name="TextBox 7"/>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144</a:t>
            </a:fld>
            <a:endParaRPr lang="en-US" dirty="0"/>
          </a:p>
        </p:txBody>
      </p:sp>
      <p:sp>
        <p:nvSpPr>
          <p:cNvPr id="4" name="Footer Placeholder 3">
            <a:extLst>
              <a:ext uri="{FF2B5EF4-FFF2-40B4-BE49-F238E27FC236}">
                <a16:creationId xmlns:a16="http://schemas.microsoft.com/office/drawing/2014/main" id="{B1E6A7A3-CE7E-4AF9-AA5C-4829EF15FAC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3879294"/>
      </p:ext>
    </p:extLst>
  </p:cSld>
  <p:clrMapOvr>
    <a:masterClrMapping/>
  </p:clrMapOvr>
  <p:transition spd="med">
    <p:pull/>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145</a:t>
            </a:fld>
            <a:endParaRPr lang="en-US" dirty="0"/>
          </a:p>
        </p:txBody>
      </p:sp>
      <p:sp>
        <p:nvSpPr>
          <p:cNvPr id="2" name="Footer Placeholder 1">
            <a:extLst>
              <a:ext uri="{FF2B5EF4-FFF2-40B4-BE49-F238E27FC236}">
                <a16:creationId xmlns:a16="http://schemas.microsoft.com/office/drawing/2014/main" id="{A84B05E4-A531-FE1F-C546-46F1F77E9F9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4687037"/>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146</a:t>
            </a:fld>
            <a:endParaRPr lang="en-US" dirty="0"/>
          </a:p>
        </p:txBody>
      </p:sp>
      <p:sp>
        <p:nvSpPr>
          <p:cNvPr id="5" name="Title 2"/>
          <p:cNvSpPr txBox="1">
            <a:spLocks/>
          </p:cNvSpPr>
          <p:nvPr/>
        </p:nvSpPr>
        <p:spPr bwMode="auto">
          <a:xfrm>
            <a:off x="381000" y="1752600"/>
            <a:ext cx="838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What do you think happens to the timelines of a project when a project follows iterative delivery? Please type your answer in the Question window.</a:t>
            </a:r>
          </a:p>
        </p:txBody>
      </p:sp>
      <p:sp>
        <p:nvSpPr>
          <p:cNvPr id="6" name="TextBox 5"/>
          <p:cNvSpPr txBox="1"/>
          <p:nvPr/>
        </p:nvSpPr>
        <p:spPr>
          <a:xfrm>
            <a:off x="2286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759429821"/>
      </p:ext>
    </p:extLst>
  </p:cSld>
  <p:clrMapOvr>
    <a:masterClrMapping/>
  </p:clrMapOvr>
  <p:transition spd="med">
    <p:pull/>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Aspects</a:t>
            </a:r>
            <a:endParaRPr lang="en-IN" dirty="0"/>
          </a:p>
        </p:txBody>
      </p:sp>
      <p:sp>
        <p:nvSpPr>
          <p:cNvPr id="2" name="Slide Number Placeholder 1">
            <a:extLst>
              <a:ext uri="{FF2B5EF4-FFF2-40B4-BE49-F238E27FC236}">
                <a16:creationId xmlns:a16="http://schemas.microsoft.com/office/drawing/2014/main" id="{5DC88CCD-270D-E593-F939-41A822915FB0}"/>
              </a:ext>
            </a:extLst>
          </p:cNvPr>
          <p:cNvSpPr>
            <a:spLocks noGrp="1"/>
          </p:cNvSpPr>
          <p:nvPr>
            <p:ph type="sldNum" sz="quarter" idx="12"/>
          </p:nvPr>
        </p:nvSpPr>
        <p:spPr/>
        <p:txBody>
          <a:bodyPr/>
          <a:lstStyle/>
          <a:p>
            <a:pPr>
              <a:defRPr/>
            </a:pPr>
            <a:fld id="{AC73F1D3-B4B8-4AEF-90B2-F6B713CA2A81}" type="slidenum">
              <a:rPr lang="en-US" smtClean="0"/>
              <a:pPr>
                <a:defRPr/>
              </a:pPr>
              <a:t>147</a:t>
            </a:fld>
            <a:endParaRPr lang="en-US" dirty="0"/>
          </a:p>
        </p:txBody>
      </p:sp>
    </p:spTree>
    <p:extLst>
      <p:ext uri="{BB962C8B-B14F-4D97-AF65-F5344CB8AC3E}">
        <p14:creationId xmlns:p14="http://schemas.microsoft.com/office/powerpoint/2010/main" val="32092687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Title 2"/>
          <p:cNvSpPr>
            <a:spLocks noGrp="1"/>
          </p:cNvSpPr>
          <p:nvPr>
            <p:ph type="title"/>
          </p:nvPr>
        </p:nvSpPr>
        <p:spPr>
          <a:xfrm>
            <a:off x="990600" y="304801"/>
            <a:ext cx="7924800" cy="715963"/>
          </a:xfrm>
        </p:spPr>
        <p:txBody>
          <a:bodyPr/>
          <a:lstStyle/>
          <a:p>
            <a:r>
              <a:rPr lang="en-US" dirty="0">
                <a:solidFill>
                  <a:srgbClr val="0050AC"/>
                </a:solidFill>
              </a:rPr>
              <a:t>Scrum Aspects</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4246283938"/>
              </p:ext>
            </p:extLst>
          </p:nvPr>
        </p:nvGraphicFramePr>
        <p:xfrm>
          <a:off x="647700" y="1371600"/>
          <a:ext cx="7848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148</a:t>
            </a:fld>
            <a:endParaRPr lang="en-US" dirty="0"/>
          </a:p>
        </p:txBody>
      </p:sp>
    </p:spTree>
    <p:extLst>
      <p:ext uri="{BB962C8B-B14F-4D97-AF65-F5344CB8AC3E}">
        <p14:creationId xmlns:p14="http://schemas.microsoft.com/office/powerpoint/2010/main" val="90627922"/>
      </p:ext>
    </p:extLst>
  </p:cSld>
  <p:clrMapOvr>
    <a:masterClrMapping/>
  </p:clrMapOvr>
  <p:transition spd="med">
    <p:pull/>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Aspects - Organization</a:t>
            </a:r>
            <a:endParaRPr lang="en-IN" dirty="0"/>
          </a:p>
        </p:txBody>
      </p:sp>
      <p:sp>
        <p:nvSpPr>
          <p:cNvPr id="2" name="Slide Number Placeholder 1">
            <a:extLst>
              <a:ext uri="{FF2B5EF4-FFF2-40B4-BE49-F238E27FC236}">
                <a16:creationId xmlns:a16="http://schemas.microsoft.com/office/drawing/2014/main" id="{16999C99-298D-2CBC-A610-B473F16175E9}"/>
              </a:ext>
            </a:extLst>
          </p:cNvPr>
          <p:cNvSpPr>
            <a:spLocks noGrp="1"/>
          </p:cNvSpPr>
          <p:nvPr>
            <p:ph type="sldNum" sz="quarter" idx="12"/>
          </p:nvPr>
        </p:nvSpPr>
        <p:spPr/>
        <p:txBody>
          <a:bodyPr/>
          <a:lstStyle/>
          <a:p>
            <a:pPr>
              <a:defRPr/>
            </a:pPr>
            <a:fld id="{AC73F1D3-B4B8-4AEF-90B2-F6B713CA2A81}" type="slidenum">
              <a:rPr lang="en-US" smtClean="0"/>
              <a:pPr>
                <a:defRPr/>
              </a:pPr>
              <a:t>149</a:t>
            </a:fld>
            <a:endParaRPr lang="en-US" dirty="0"/>
          </a:p>
        </p:txBody>
      </p:sp>
    </p:spTree>
    <p:extLst>
      <p:ext uri="{BB962C8B-B14F-4D97-AF65-F5344CB8AC3E}">
        <p14:creationId xmlns:p14="http://schemas.microsoft.com/office/powerpoint/2010/main" val="4292937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1447800" y="1148848"/>
            <a:ext cx="2225040" cy="369332"/>
          </a:xfrm>
          <a:prstGeom prst="rect">
            <a:avLst/>
          </a:prstGeom>
          <a:noFill/>
        </p:spPr>
        <p:txBody>
          <a:bodyPr wrap="square" rtlCol="0">
            <a:spAutoFit/>
          </a:bodyPr>
          <a:lstStyle/>
          <a:p>
            <a:pPr algn="ctr"/>
            <a:r>
              <a:rPr lang="en-US" dirty="0">
                <a:solidFill>
                  <a:srgbClr val="2E6CA4"/>
                </a:solidFill>
                <a:latin typeface="Calibri" panose="020F0502020204030204" pitchFamily="34" charset="0"/>
                <a:cs typeface="Calibri" panose="020F0502020204030204" pitchFamily="34" charset="0"/>
              </a:rPr>
              <a:t>Case Study Book</a:t>
            </a:r>
          </a:p>
        </p:txBody>
      </p:sp>
      <p:sp>
        <p:nvSpPr>
          <p:cNvPr id="52" name="TextBox 51"/>
          <p:cNvSpPr txBox="1"/>
          <p:nvPr/>
        </p:nvSpPr>
        <p:spPr>
          <a:xfrm>
            <a:off x="6520464" y="1188698"/>
            <a:ext cx="1755944" cy="369332"/>
          </a:xfrm>
          <a:prstGeom prst="rect">
            <a:avLst/>
          </a:prstGeom>
          <a:noFill/>
        </p:spPr>
        <p:txBody>
          <a:bodyPr wrap="square" rtlCol="0">
            <a:spAutoFit/>
          </a:bodyPr>
          <a:lstStyle/>
          <a:p>
            <a:pPr algn="ctr"/>
            <a:r>
              <a:rPr lang="en-US" dirty="0">
                <a:solidFill>
                  <a:srgbClr val="2E6CA4"/>
                </a:solidFill>
                <a:latin typeface="Calibri" panose="020F0502020204030204" pitchFamily="34" charset="0"/>
                <a:cs typeface="Calibri" panose="020F0502020204030204" pitchFamily="34" charset="0"/>
              </a:rPr>
              <a:t>Process Chart</a:t>
            </a:r>
          </a:p>
        </p:txBody>
      </p:sp>
      <p:pic>
        <p:nvPicPr>
          <p:cNvPr id="54" name="Picture 5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24000"/>
            <a:ext cx="2225040" cy="3137494"/>
          </a:xfrm>
          <a:prstGeom prst="rect">
            <a:avLst/>
          </a:prstGeom>
          <a:noFill/>
          <a:ln w="9525">
            <a:solidFill>
              <a:schemeClr val="bg1">
                <a:lumMod val="95000"/>
              </a:schemeClr>
            </a:solidFill>
            <a:miter lim="800000"/>
            <a:headEnd/>
            <a:tailEnd/>
          </a:ln>
          <a:effectLst>
            <a:outerShdw blurRad="50800" dist="38100" dir="2700000" algn="tl" rotWithShape="0">
              <a:prstClr val="black">
                <a:alpha val="40000"/>
              </a:prstClr>
            </a:outerShdw>
          </a:effectLst>
        </p:spPr>
      </p:pic>
      <p:grpSp>
        <p:nvGrpSpPr>
          <p:cNvPr id="55" name="Group 54"/>
          <p:cNvGrpSpPr/>
          <p:nvPr/>
        </p:nvGrpSpPr>
        <p:grpSpPr>
          <a:xfrm>
            <a:off x="4262562" y="5013566"/>
            <a:ext cx="1016809" cy="1447800"/>
            <a:chOff x="3200400" y="5181600"/>
            <a:chExt cx="1016809" cy="1447800"/>
          </a:xfrm>
        </p:grpSpPr>
        <p:pic>
          <p:nvPicPr>
            <p:cNvPr id="56" name="Picture 5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5327984"/>
              <a:ext cx="864409" cy="1301416"/>
            </a:xfrm>
            <a:prstGeom prst="rect">
              <a:avLst/>
            </a:prstGeom>
            <a:ln>
              <a:solidFill>
                <a:schemeClr val="bg1">
                  <a:lumMod val="75000"/>
                </a:schemeClr>
              </a:solidFill>
            </a:ln>
            <a:effectLst/>
          </p:spPr>
        </p:pic>
        <p:pic>
          <p:nvPicPr>
            <p:cNvPr id="57" name="Picture 56"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5257800"/>
              <a:ext cx="864409" cy="1301416"/>
            </a:xfrm>
            <a:prstGeom prst="rect">
              <a:avLst/>
            </a:prstGeom>
            <a:ln>
              <a:solidFill>
                <a:schemeClr val="bg1">
                  <a:lumMod val="75000"/>
                </a:schemeClr>
              </a:solidFill>
            </a:ln>
            <a:effectLst/>
          </p:spPr>
        </p:pic>
        <p:pic>
          <p:nvPicPr>
            <p:cNvPr id="58" name="Picture 57"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5181600"/>
              <a:ext cx="864409" cy="1301416"/>
            </a:xfrm>
            <a:prstGeom prst="rect">
              <a:avLst/>
            </a:prstGeom>
            <a:ln>
              <a:solidFill>
                <a:schemeClr val="bg1">
                  <a:lumMod val="75000"/>
                </a:schemeClr>
              </a:solidFill>
            </a:ln>
            <a:effectLst/>
          </p:spPr>
        </p:pic>
      </p:grpSp>
      <p:sp>
        <p:nvSpPr>
          <p:cNvPr id="59" name="TextBox 58"/>
          <p:cNvSpPr txBox="1"/>
          <p:nvPr/>
        </p:nvSpPr>
        <p:spPr>
          <a:xfrm>
            <a:off x="2438400" y="5181600"/>
            <a:ext cx="1755944" cy="369332"/>
          </a:xfrm>
          <a:prstGeom prst="rect">
            <a:avLst/>
          </a:prstGeom>
          <a:noFill/>
        </p:spPr>
        <p:txBody>
          <a:bodyPr wrap="square" rtlCol="0">
            <a:spAutoFit/>
          </a:bodyPr>
          <a:lstStyle/>
          <a:p>
            <a:pPr algn="ctr"/>
            <a:r>
              <a:rPr lang="en-US" dirty="0">
                <a:solidFill>
                  <a:srgbClr val="2E6CA4"/>
                </a:solidFill>
                <a:latin typeface="Calibri" panose="020F0502020204030204" pitchFamily="34" charset="0"/>
                <a:cs typeface="Calibri" panose="020F0502020204030204" pitchFamily="34" charset="0"/>
              </a:rPr>
              <a:t>Estimation Cards</a:t>
            </a:r>
          </a:p>
        </p:txBody>
      </p:sp>
      <p:pic>
        <p:nvPicPr>
          <p:cNvPr id="60" name="Picture 3"/>
          <p:cNvPicPr>
            <a:picLocks noChangeAspect="1" noChangeArrowheads="1"/>
          </p:cNvPicPr>
          <p:nvPr/>
        </p:nvPicPr>
        <p:blipFill>
          <a:blip r:embed="rId4" cstate="print"/>
          <a:srcRect/>
          <a:stretch>
            <a:fillRect/>
          </a:stretch>
        </p:blipFill>
        <p:spPr bwMode="auto">
          <a:xfrm>
            <a:off x="6510462" y="1525764"/>
            <a:ext cx="1765946" cy="2290653"/>
          </a:xfrm>
          <a:prstGeom prst="rect">
            <a:avLst/>
          </a:prstGeom>
          <a:noFill/>
          <a:ln w="9525">
            <a:noFill/>
            <a:miter lim="800000"/>
            <a:headEnd/>
            <a:tailEnd/>
          </a:ln>
          <a:effectLst/>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72362" y="4101008"/>
            <a:ext cx="1842146" cy="2375992"/>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2" name="Title 2"/>
          <p:cNvSpPr txBox="1">
            <a:spLocks/>
          </p:cNvSpPr>
          <p:nvPr/>
        </p:nvSpPr>
        <p:spPr>
          <a:xfrm>
            <a:off x="990600" y="304800"/>
            <a:ext cx="7772400" cy="715963"/>
          </a:xfrm>
          <a:prstGeom prst="rect">
            <a:avLst/>
          </a:prstGeom>
        </p:spPr>
        <p:txBody>
          <a:bodyPr/>
          <a:lstStyle>
            <a:lvl1pPr algn="l" rtl="0" eaLnBrk="0" fontAlgn="base" hangingPunct="0">
              <a:spcBef>
                <a:spcPct val="0"/>
              </a:spcBef>
              <a:spcAft>
                <a:spcPct val="0"/>
              </a:spcAft>
              <a:defRPr sz="32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ctr"/>
            <a:r>
              <a:rPr lang="en-US" sz="2800" kern="0" dirty="0">
                <a:solidFill>
                  <a:srgbClr val="0556B0"/>
                </a:solidFill>
                <a:latin typeface="Calibri" panose="020F0502020204030204" pitchFamily="34" charset="0"/>
                <a:cs typeface="Calibri" panose="020F0502020204030204" pitchFamily="34" charset="0"/>
              </a:rPr>
              <a:t>Classroom: Student Materials</a:t>
            </a:r>
            <a:endParaRPr lang="en-IN" sz="2800" kern="0" dirty="0">
              <a:solidFill>
                <a:srgbClr val="0556B0"/>
              </a:solidFill>
              <a:latin typeface="Calibri" panose="020F0502020204030204" pitchFamily="34" charset="0"/>
              <a:cs typeface="Calibri" panose="020F0502020204030204" pitchFamily="34" charset="0"/>
            </a:endParaRPr>
          </a:p>
        </p:txBody>
      </p:sp>
      <p:sp>
        <p:nvSpPr>
          <p:cNvPr id="2" name="TextBox 1"/>
          <p:cNvSpPr txBox="1"/>
          <p:nvPr/>
        </p:nvSpPr>
        <p:spPr>
          <a:xfrm>
            <a:off x="304800" y="5706070"/>
            <a:ext cx="3657600"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Note: You should have received the PDF copy of the presentation via email.</a:t>
            </a:r>
          </a:p>
        </p:txBody>
      </p:sp>
      <p:sp>
        <p:nvSpPr>
          <p:cNvPr id="3" name="Slide Number Placeholder 2">
            <a:extLst>
              <a:ext uri="{FF2B5EF4-FFF2-40B4-BE49-F238E27FC236}">
                <a16:creationId xmlns:a16="http://schemas.microsoft.com/office/drawing/2014/main" id="{39602DCA-92F6-4891-E2AC-C1A16D0327E9}"/>
              </a:ext>
            </a:extLst>
          </p:cNvPr>
          <p:cNvSpPr>
            <a:spLocks noGrp="1"/>
          </p:cNvSpPr>
          <p:nvPr>
            <p:ph type="sldNum" sz="quarter" idx="12"/>
          </p:nvPr>
        </p:nvSpPr>
        <p:spPr/>
        <p:txBody>
          <a:bodyPr/>
          <a:lstStyle/>
          <a:p>
            <a:pPr>
              <a:defRPr/>
            </a:pPr>
            <a:fld id="{AC73F1D3-B4B8-4AEF-90B2-F6B713CA2A81}" type="slidenum">
              <a:rPr lang="en-US" smtClean="0"/>
              <a:pPr>
                <a:defRPr/>
              </a:pPr>
              <a:t>15</a:t>
            </a:fld>
            <a:endParaRPr lang="en-US" dirty="0"/>
          </a:p>
        </p:txBody>
      </p:sp>
    </p:spTree>
    <p:extLst>
      <p:ext uri="{BB962C8B-B14F-4D97-AF65-F5344CB8AC3E}">
        <p14:creationId xmlns:p14="http://schemas.microsoft.com/office/powerpoint/2010/main" val="9128443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662" y="1905000"/>
            <a:ext cx="8258578" cy="2031325"/>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Understanding defined roles and responsibilities in a Scrum project is very important for ensuring the successful implementation of Scrum.</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Scrum roles fall into two broad categories:</a:t>
            </a:r>
          </a:p>
          <a:p>
            <a:endParaRPr lang="en-IN" dirty="0">
              <a:latin typeface="Calibri" panose="020F0502020204030204" pitchFamily="34" charset="0"/>
              <a:cs typeface="Calibri" panose="020F0502020204030204" pitchFamily="34" charset="0"/>
            </a:endParaRPr>
          </a:p>
          <a:p>
            <a:pPr marL="457200" indent="-457200">
              <a:buAutoNum type="arabicPeriod"/>
            </a:pPr>
            <a:r>
              <a:rPr lang="en-IN" b="1" dirty="0">
                <a:latin typeface="Calibri" panose="020F0502020204030204" pitchFamily="34" charset="0"/>
                <a:cs typeface="Calibri" panose="020F0502020204030204" pitchFamily="34" charset="0"/>
              </a:rPr>
              <a:t>Core Roles</a:t>
            </a:r>
          </a:p>
          <a:p>
            <a:pPr marL="457200" indent="-457200">
              <a:buAutoNum type="arabicPeriod"/>
            </a:pPr>
            <a:r>
              <a:rPr lang="en-IN" b="1" dirty="0">
                <a:latin typeface="Calibri" panose="020F0502020204030204" pitchFamily="34" charset="0"/>
                <a:cs typeface="Calibri" panose="020F0502020204030204" pitchFamily="34" charset="0"/>
              </a:rPr>
              <a:t>Non-core Roles</a:t>
            </a:r>
          </a:p>
        </p:txBody>
      </p:sp>
      <p:sp>
        <p:nvSpPr>
          <p:cNvPr id="4" name="TextBox 3"/>
          <p:cNvSpPr txBox="1"/>
          <p:nvPr/>
        </p:nvSpPr>
        <p:spPr>
          <a:xfrm>
            <a:off x="0" y="390436"/>
            <a:ext cx="9144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Aspects – Organization</a:t>
            </a:r>
          </a:p>
        </p:txBody>
      </p:sp>
      <p:sp>
        <p:nvSpPr>
          <p:cNvPr id="3" name="Slide Number Placeholder 2"/>
          <p:cNvSpPr>
            <a:spLocks noGrp="1"/>
          </p:cNvSpPr>
          <p:nvPr>
            <p:ph type="sldNum" sz="quarter" idx="12"/>
          </p:nvPr>
        </p:nvSpPr>
        <p:spPr/>
        <p:txBody>
          <a:bodyPr/>
          <a:lstStyle/>
          <a:p>
            <a:fld id="{7CBCC52C-CE0E-4A77-AE88-E639344518EB}" type="slidenum">
              <a:rPr lang="en-US" smtClean="0"/>
              <a:t>150</a:t>
            </a:fld>
            <a:endParaRPr lang="en-US" dirty="0"/>
          </a:p>
        </p:txBody>
      </p:sp>
      <p:sp>
        <p:nvSpPr>
          <p:cNvPr id="5" name="Footer Placeholder 4">
            <a:extLst>
              <a:ext uri="{FF2B5EF4-FFF2-40B4-BE49-F238E27FC236}">
                <a16:creationId xmlns:a16="http://schemas.microsoft.com/office/drawing/2014/main" id="{22B4DEA5-507E-9D8B-FB89-C2C8E3732E4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6788812"/>
      </p:ext>
    </p:extLst>
  </p:cSld>
  <p:clrMapOvr>
    <a:masterClrMapping/>
  </p:clrMapOvr>
  <p:transition spd="med">
    <p:pull/>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984E5A-CC2C-501B-9614-237B9FFA3F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05" t="31005" r="9100" b="34269"/>
          <a:stretch/>
        </p:blipFill>
        <p:spPr bwMode="auto">
          <a:xfrm>
            <a:off x="423357" y="990600"/>
            <a:ext cx="8496096" cy="5247330"/>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11" name="Rectangle 10"/>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884610" y="6245423"/>
            <a:ext cx="4973390" cy="307777"/>
          </a:xfrm>
          <a:prstGeom prst="rect">
            <a:avLst/>
          </a:prstGeom>
        </p:spPr>
        <p:txBody>
          <a:bodyPr wrap="square">
            <a:spAutoFit/>
          </a:bodyPr>
          <a:lstStyle/>
          <a:p>
            <a:pPr marL="450215" marR="0" algn="ctr">
              <a:spcBef>
                <a:spcPts val="0"/>
              </a:spcBef>
              <a:spcAft>
                <a:spcPts val="0"/>
              </a:spcAft>
            </a:pPr>
            <a:r>
              <a:rPr lang="en-US" sz="1400" dirty="0">
                <a:latin typeface="Calibri" panose="020F0502020204030204" pitchFamily="34" charset="0"/>
                <a:ea typeface="Times New Roman" panose="02020603050405020304" pitchFamily="18" charset="0"/>
                <a:cs typeface="Calibri" panose="020F0502020204030204" pitchFamily="34" charset="0"/>
              </a:rPr>
              <a:t>Figure 3‑1: Scrum Roles—Overview; </a:t>
            </a:r>
            <a:r>
              <a:rPr lang="en-US" sz="1400" dirty="0">
                <a:effectLst/>
                <a:latin typeface="Calibri" panose="020F0502020204030204" pitchFamily="34" charset="0"/>
                <a:ea typeface="Times New Roman" panose="02020603050405020304" pitchFamily="18" charset="0"/>
                <a:cs typeface="Calibri" panose="020F0502020204030204" pitchFamily="34" charset="0"/>
              </a:rPr>
              <a:t>SBOK® Page 43</a:t>
            </a:r>
          </a:p>
        </p:txBody>
      </p:sp>
      <p:sp>
        <p:nvSpPr>
          <p:cNvPr id="8" name="TextBox 7">
            <a:extLst>
              <a:ext uri="{FF2B5EF4-FFF2-40B4-BE49-F238E27FC236}">
                <a16:creationId xmlns:a16="http://schemas.microsoft.com/office/drawing/2014/main" id="{6C43773D-642C-4B6F-1A15-7A92CDA29759}"/>
              </a:ext>
            </a:extLst>
          </p:cNvPr>
          <p:cNvSpPr txBox="1"/>
          <p:nvPr/>
        </p:nvSpPr>
        <p:spPr>
          <a:xfrm>
            <a:off x="0" y="390436"/>
            <a:ext cx="9144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Aspects – Organization</a:t>
            </a:r>
          </a:p>
        </p:txBody>
      </p:sp>
      <p:sp>
        <p:nvSpPr>
          <p:cNvPr id="2" name="Slide Number Placeholder 1">
            <a:extLst>
              <a:ext uri="{FF2B5EF4-FFF2-40B4-BE49-F238E27FC236}">
                <a16:creationId xmlns:a16="http://schemas.microsoft.com/office/drawing/2014/main" id="{E4FB5757-C0FE-66A6-BED5-42C7D578876D}"/>
              </a:ext>
            </a:extLst>
          </p:cNvPr>
          <p:cNvSpPr>
            <a:spLocks noGrp="1"/>
          </p:cNvSpPr>
          <p:nvPr>
            <p:ph type="sldNum" sz="quarter" idx="12"/>
          </p:nvPr>
        </p:nvSpPr>
        <p:spPr/>
        <p:txBody>
          <a:bodyPr/>
          <a:lstStyle/>
          <a:p>
            <a:pPr>
              <a:defRPr/>
            </a:pPr>
            <a:fld id="{AC73F1D3-B4B8-4AEF-90B2-F6B713CA2A81}" type="slidenum">
              <a:rPr lang="en-US" smtClean="0"/>
              <a:pPr>
                <a:defRPr/>
              </a:pPr>
              <a:t>151</a:t>
            </a:fld>
            <a:endParaRPr lang="en-US" dirty="0"/>
          </a:p>
        </p:txBody>
      </p:sp>
    </p:spTree>
    <p:extLst>
      <p:ext uri="{BB962C8B-B14F-4D97-AF65-F5344CB8AC3E}">
        <p14:creationId xmlns:p14="http://schemas.microsoft.com/office/powerpoint/2010/main" val="34239443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8119"/>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Organization - Core Roles</a:t>
            </a:r>
          </a:p>
        </p:txBody>
      </p:sp>
      <p:sp>
        <p:nvSpPr>
          <p:cNvPr id="2" name="Rectangle 1"/>
          <p:cNvSpPr/>
          <p:nvPr/>
        </p:nvSpPr>
        <p:spPr>
          <a:xfrm>
            <a:off x="626772" y="1371600"/>
            <a:ext cx="7679028" cy="4524315"/>
          </a:xfrm>
          <a:prstGeom prst="rect">
            <a:avLst/>
          </a:prstGeom>
        </p:spPr>
        <p:txBody>
          <a:bodyPr wrap="square">
            <a:spAutoFit/>
          </a:bodyPr>
          <a:lstStyle/>
          <a:p>
            <a:r>
              <a:rPr lang="en-IN" dirty="0">
                <a:latin typeface="Calibri" panose="020F0502020204030204" pitchFamily="34" charset="0"/>
                <a:cs typeface="Calibri" panose="020F0502020204030204" pitchFamily="34" charset="0"/>
              </a:rPr>
              <a:t>Core roles are those roles which are mandatorily required for producing the product of the project, are committed to the project, and ultimately are responsible for the success of each Sprint of the project and of the project as a whole.</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There are three core roles in Scrum that are ultimately responsible for meeting the project objectives. The core roles are:</a:t>
            </a:r>
          </a:p>
          <a:p>
            <a:endParaRPr lang="en-IN"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IN" dirty="0">
                <a:latin typeface="Calibri" panose="020F0502020204030204" pitchFamily="34" charset="0"/>
                <a:cs typeface="Calibri" panose="020F0502020204030204" pitchFamily="34" charset="0"/>
              </a:rPr>
              <a:t>Product Owner</a:t>
            </a:r>
          </a:p>
          <a:p>
            <a:pPr marL="342900" indent="-342900">
              <a:buFont typeface="Arial" panose="020B0604020202020204" pitchFamily="34" charset="0"/>
              <a:buChar char="•"/>
            </a:pPr>
            <a:r>
              <a:rPr lang="en-IN" dirty="0">
                <a:latin typeface="Calibri" panose="020F0502020204030204" pitchFamily="34" charset="0"/>
                <a:cs typeface="Calibri" panose="020F0502020204030204" pitchFamily="34" charset="0"/>
              </a:rPr>
              <a:t>Scrum Master</a:t>
            </a:r>
          </a:p>
          <a:p>
            <a:pPr marL="342900" indent="-342900">
              <a:buFont typeface="Arial" panose="020B0604020202020204" pitchFamily="34" charset="0"/>
              <a:buChar char="•"/>
            </a:pPr>
            <a:r>
              <a:rPr lang="en-IN" dirty="0">
                <a:latin typeface="Calibri" panose="020F0502020204030204" pitchFamily="34" charset="0"/>
                <a:cs typeface="Calibri" panose="020F0502020204030204" pitchFamily="34" charset="0"/>
              </a:rPr>
              <a:t>Scrum Team (Developers)</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Together they are referred to as the Scrum Core Team.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It is important to note that, of these three roles, no role has authority over the others.</a:t>
            </a:r>
            <a:endParaRPr lang="en-US"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152</a:t>
            </a:fld>
            <a:endParaRPr lang="en-US" dirty="0"/>
          </a:p>
        </p:txBody>
      </p:sp>
      <p:sp>
        <p:nvSpPr>
          <p:cNvPr id="5" name="Footer Placeholder 4">
            <a:extLst>
              <a:ext uri="{FF2B5EF4-FFF2-40B4-BE49-F238E27FC236}">
                <a16:creationId xmlns:a16="http://schemas.microsoft.com/office/drawing/2014/main" id="{3247FDC8-C128-54FB-8EC2-97C2E39F5A8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6540536"/>
      </p:ext>
    </p:extLst>
  </p:cSld>
  <p:clrMapOvr>
    <a:masterClrMapping/>
  </p:clrMapOvr>
  <p:transition spd="med">
    <p:pull/>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7519" y="2219965"/>
            <a:ext cx="3307556" cy="507831"/>
          </a:xfrm>
          <a:prstGeom prst="rect">
            <a:avLst/>
          </a:prstGeom>
          <a:noFill/>
        </p:spPr>
        <p:txBody>
          <a:bodyPr wrap="square" rtlCol="0">
            <a:spAutoFit/>
          </a:bodyPr>
          <a:lstStyle/>
          <a:p>
            <a:pPr algn="ctr"/>
            <a:r>
              <a:rPr lang="en-US" sz="2700" dirty="0">
                <a:latin typeface="Calibri" panose="020F0502020204030204" pitchFamily="34" charset="0"/>
                <a:cs typeface="Calibri" panose="020F0502020204030204" pitchFamily="34" charset="0"/>
              </a:rPr>
              <a:t>Product Owner</a:t>
            </a:r>
          </a:p>
        </p:txBody>
      </p:sp>
      <p:sp>
        <p:nvSpPr>
          <p:cNvPr id="5" name="TextBox 4"/>
          <p:cNvSpPr txBox="1"/>
          <p:nvPr/>
        </p:nvSpPr>
        <p:spPr>
          <a:xfrm>
            <a:off x="2886073" y="3803176"/>
            <a:ext cx="3550445" cy="507831"/>
          </a:xfrm>
          <a:prstGeom prst="rect">
            <a:avLst/>
          </a:prstGeom>
          <a:noFill/>
        </p:spPr>
        <p:txBody>
          <a:bodyPr wrap="square" rtlCol="0">
            <a:spAutoFit/>
          </a:bodyPr>
          <a:lstStyle/>
          <a:p>
            <a:pPr algn="ctr"/>
            <a:r>
              <a:rPr lang="en-US" sz="2700" dirty="0">
                <a:latin typeface="Calibri" panose="020F0502020204030204" pitchFamily="34" charset="0"/>
                <a:cs typeface="Calibri" panose="020F0502020204030204" pitchFamily="34" charset="0"/>
              </a:rPr>
              <a:t>Scrum Team</a:t>
            </a:r>
          </a:p>
        </p:txBody>
      </p:sp>
      <p:sp>
        <p:nvSpPr>
          <p:cNvPr id="6" name="TextBox 5"/>
          <p:cNvSpPr txBox="1"/>
          <p:nvPr/>
        </p:nvSpPr>
        <p:spPr>
          <a:xfrm>
            <a:off x="3100387" y="3011570"/>
            <a:ext cx="2943226" cy="507831"/>
          </a:xfrm>
          <a:prstGeom prst="rect">
            <a:avLst/>
          </a:prstGeom>
          <a:noFill/>
        </p:spPr>
        <p:txBody>
          <a:bodyPr wrap="square" rtlCol="0">
            <a:spAutoFit/>
          </a:bodyPr>
          <a:lstStyle/>
          <a:p>
            <a:pPr algn="ctr"/>
            <a:r>
              <a:rPr lang="en-US" sz="2700" dirty="0">
                <a:latin typeface="Calibri" panose="020F0502020204030204" pitchFamily="34" charset="0"/>
                <a:cs typeface="Calibri" panose="020F0502020204030204" pitchFamily="34" charset="0"/>
              </a:rPr>
              <a:t>Scrum Master</a:t>
            </a:r>
          </a:p>
        </p:txBody>
      </p:sp>
      <p:sp>
        <p:nvSpPr>
          <p:cNvPr id="9" name="Oval 8"/>
          <p:cNvSpPr/>
          <p:nvPr/>
        </p:nvSpPr>
        <p:spPr>
          <a:xfrm>
            <a:off x="558998" y="1310568"/>
            <a:ext cx="1714500" cy="1714500"/>
          </a:xfrm>
          <a:prstGeom prst="ellipse">
            <a:avLst/>
          </a:prstGeom>
          <a:solidFill>
            <a:srgbClr val="B57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Oval 9"/>
          <p:cNvSpPr/>
          <p:nvPr/>
        </p:nvSpPr>
        <p:spPr>
          <a:xfrm>
            <a:off x="525511" y="2472470"/>
            <a:ext cx="1712714" cy="1714500"/>
          </a:xfrm>
          <a:prstGeom prst="ellipse">
            <a:avLst/>
          </a:prstGeom>
          <a:solidFill>
            <a:srgbClr val="7D7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Oval 10"/>
          <p:cNvSpPr/>
          <p:nvPr/>
        </p:nvSpPr>
        <p:spPr>
          <a:xfrm>
            <a:off x="523724" y="3594404"/>
            <a:ext cx="1714500" cy="1714500"/>
          </a:xfrm>
          <a:prstGeom prst="ellipse">
            <a:avLst/>
          </a:prstGeom>
          <a:solidFill>
            <a:srgbClr val="4E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Oval 12"/>
          <p:cNvSpPr/>
          <p:nvPr/>
        </p:nvSpPr>
        <p:spPr>
          <a:xfrm>
            <a:off x="7124996" y="1350535"/>
            <a:ext cx="1714500" cy="1714500"/>
          </a:xfrm>
          <a:prstGeom prst="ellipse">
            <a:avLst/>
          </a:prstGeom>
          <a:solidFill>
            <a:srgbClr val="CBB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Oval 13"/>
          <p:cNvSpPr/>
          <p:nvPr/>
        </p:nvSpPr>
        <p:spPr>
          <a:xfrm>
            <a:off x="7126782" y="2472470"/>
            <a:ext cx="1712714" cy="1714500"/>
          </a:xfrm>
          <a:prstGeom prst="ellipse">
            <a:avLst/>
          </a:prstGeom>
          <a:solidFill>
            <a:srgbClr val="909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Oval 14"/>
          <p:cNvSpPr/>
          <p:nvPr/>
        </p:nvSpPr>
        <p:spPr>
          <a:xfrm>
            <a:off x="7170538" y="3594404"/>
            <a:ext cx="1714500" cy="1714500"/>
          </a:xfrm>
          <a:prstGeom prst="ellipse">
            <a:avLst/>
          </a:prstGeom>
          <a:solidFill>
            <a:srgbClr val="545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Rounded Rectangle 15"/>
          <p:cNvSpPr/>
          <p:nvPr/>
        </p:nvSpPr>
        <p:spPr>
          <a:xfrm>
            <a:off x="2540942" y="1996368"/>
            <a:ext cx="4179093" cy="2607304"/>
          </a:xfrm>
          <a:prstGeom prst="roundRect">
            <a:avLst/>
          </a:prstGeom>
          <a:noFill/>
          <a:ln w="76200">
            <a:solidFill>
              <a:srgbClr val="CBB76B"/>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TextBox 17"/>
          <p:cNvSpPr txBox="1"/>
          <p:nvPr/>
        </p:nvSpPr>
        <p:spPr>
          <a:xfrm>
            <a:off x="0" y="448119"/>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Organization - Core Roles</a:t>
            </a:r>
          </a:p>
        </p:txBody>
      </p:sp>
      <p:sp>
        <p:nvSpPr>
          <p:cNvPr id="2" name="Slide Number Placeholder 1"/>
          <p:cNvSpPr>
            <a:spLocks noGrp="1"/>
          </p:cNvSpPr>
          <p:nvPr>
            <p:ph type="sldNum" sz="quarter" idx="12"/>
          </p:nvPr>
        </p:nvSpPr>
        <p:spPr/>
        <p:txBody>
          <a:bodyPr/>
          <a:lstStyle/>
          <a:p>
            <a:fld id="{7CBCC52C-CE0E-4A77-AE88-E639344518EB}" type="slidenum">
              <a:rPr lang="en-US" smtClean="0"/>
              <a:t>153</a:t>
            </a:fld>
            <a:endParaRPr lang="en-US" dirty="0"/>
          </a:p>
        </p:txBody>
      </p:sp>
      <p:sp>
        <p:nvSpPr>
          <p:cNvPr id="3" name="Footer Placeholder 2">
            <a:extLst>
              <a:ext uri="{FF2B5EF4-FFF2-40B4-BE49-F238E27FC236}">
                <a16:creationId xmlns:a16="http://schemas.microsoft.com/office/drawing/2014/main" id="{DBA9F4C3-7626-936A-137D-7BDA0169454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0223751"/>
      </p:ext>
    </p:extLst>
  </p:cSld>
  <p:clrMapOvr>
    <a:masterClrMapping/>
  </p:clrMapOvr>
  <p:transition spd="med">
    <p:pull/>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188935"/>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Core Roles – Product Owner</a:t>
            </a:r>
          </a:p>
        </p:txBody>
      </p:sp>
      <p:sp>
        <p:nvSpPr>
          <p:cNvPr id="2" name="Slide Number Placeholder 1">
            <a:extLst>
              <a:ext uri="{FF2B5EF4-FFF2-40B4-BE49-F238E27FC236}">
                <a16:creationId xmlns:a16="http://schemas.microsoft.com/office/drawing/2014/main" id="{B2DD3A66-F420-C377-5B33-4AE5A3812F64}"/>
              </a:ext>
            </a:extLst>
          </p:cNvPr>
          <p:cNvSpPr>
            <a:spLocks noGrp="1"/>
          </p:cNvSpPr>
          <p:nvPr>
            <p:ph type="sldNum" sz="quarter" idx="12"/>
          </p:nvPr>
        </p:nvSpPr>
        <p:spPr/>
        <p:txBody>
          <a:bodyPr/>
          <a:lstStyle/>
          <a:p>
            <a:pPr>
              <a:defRPr/>
            </a:pPr>
            <a:fld id="{AC73F1D3-B4B8-4AEF-90B2-F6B713CA2A81}" type="slidenum">
              <a:rPr lang="en-US" smtClean="0"/>
              <a:pPr>
                <a:defRPr/>
              </a:pPr>
              <a:t>154</a:t>
            </a:fld>
            <a:endParaRPr lang="en-US" dirty="0"/>
          </a:p>
        </p:txBody>
      </p:sp>
    </p:spTree>
    <p:extLst>
      <p:ext uri="{BB962C8B-B14F-4D97-AF65-F5344CB8AC3E}">
        <p14:creationId xmlns:p14="http://schemas.microsoft.com/office/powerpoint/2010/main" val="39683145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48119"/>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Core Roles – Product Owner</a:t>
            </a:r>
          </a:p>
        </p:txBody>
      </p:sp>
      <p:sp>
        <p:nvSpPr>
          <p:cNvPr id="2" name="Rectangle 1"/>
          <p:cNvSpPr/>
          <p:nvPr/>
        </p:nvSpPr>
        <p:spPr>
          <a:xfrm>
            <a:off x="990600" y="1244600"/>
            <a:ext cx="7391400" cy="4622800"/>
          </a:xfrm>
          <a:prstGeom prst="rect">
            <a:avLst/>
          </a:prstGeom>
        </p:spPr>
        <p:txBody>
          <a:bodyPr/>
          <a:lstStyle/>
          <a:p>
            <a:pPr lvl="0"/>
            <a:r>
              <a:rPr lang="en-IN" dirty="0">
                <a:latin typeface="Calibri" panose="020F0502020204030204" pitchFamily="34" charset="0"/>
                <a:cs typeface="Calibri" panose="020F0502020204030204" pitchFamily="34" charset="0"/>
              </a:rPr>
              <a:t>Represents the business stakeholders and is responsible for ensuring that the Scrum Team delivers value.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Writes the business requirements in the form of User Stories with input from Scrum Core Team members and manages the Prioritized Product Backlog.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In some cases, Scrum Team members may write User Stories under the supervision of the Product Owner. However, the Product Owner remains accountable for creation of User Stories.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Responsible for ensuring clear communication of product functionalities to the Scrum Team and, therefore, is commonly called the Voice of Customer.</a:t>
            </a:r>
          </a:p>
        </p:txBody>
      </p:sp>
      <p:sp>
        <p:nvSpPr>
          <p:cNvPr id="4" name="Slide Number Placeholder 3">
            <a:extLst>
              <a:ext uri="{FF2B5EF4-FFF2-40B4-BE49-F238E27FC236}">
                <a16:creationId xmlns:a16="http://schemas.microsoft.com/office/drawing/2014/main" id="{0DB2671E-EBB9-2D93-5C4C-1E93D2193BAE}"/>
              </a:ext>
            </a:extLst>
          </p:cNvPr>
          <p:cNvSpPr>
            <a:spLocks noGrp="1"/>
          </p:cNvSpPr>
          <p:nvPr>
            <p:ph type="sldNum" sz="quarter" idx="12"/>
          </p:nvPr>
        </p:nvSpPr>
        <p:spPr/>
        <p:txBody>
          <a:bodyPr/>
          <a:lstStyle/>
          <a:p>
            <a:pPr>
              <a:defRPr/>
            </a:pPr>
            <a:fld id="{AC73F1D3-B4B8-4AEF-90B2-F6B713CA2A81}" type="slidenum">
              <a:rPr lang="en-US" smtClean="0"/>
              <a:pPr>
                <a:defRPr/>
              </a:pPr>
              <a:t>155</a:t>
            </a:fld>
            <a:endParaRPr lang="en-US" dirty="0"/>
          </a:p>
        </p:txBody>
      </p:sp>
    </p:spTree>
    <p:extLst>
      <p:ext uri="{BB962C8B-B14F-4D97-AF65-F5344CB8AC3E}">
        <p14:creationId xmlns:p14="http://schemas.microsoft.com/office/powerpoint/2010/main" val="13821934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188935"/>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Core Roles – Scrum Master</a:t>
            </a:r>
          </a:p>
        </p:txBody>
      </p:sp>
      <p:sp>
        <p:nvSpPr>
          <p:cNvPr id="2" name="Slide Number Placeholder 1">
            <a:extLst>
              <a:ext uri="{FF2B5EF4-FFF2-40B4-BE49-F238E27FC236}">
                <a16:creationId xmlns:a16="http://schemas.microsoft.com/office/drawing/2014/main" id="{BF8FAA1C-BFE4-9AC9-0969-96245D49E7E0}"/>
              </a:ext>
            </a:extLst>
          </p:cNvPr>
          <p:cNvSpPr>
            <a:spLocks noGrp="1"/>
          </p:cNvSpPr>
          <p:nvPr>
            <p:ph type="sldNum" sz="quarter" idx="12"/>
          </p:nvPr>
        </p:nvSpPr>
        <p:spPr/>
        <p:txBody>
          <a:bodyPr/>
          <a:lstStyle/>
          <a:p>
            <a:pPr>
              <a:defRPr/>
            </a:pPr>
            <a:fld id="{AC73F1D3-B4B8-4AEF-90B2-F6B713CA2A81}" type="slidenum">
              <a:rPr lang="en-US" smtClean="0"/>
              <a:pPr>
                <a:defRPr/>
              </a:pPr>
              <a:t>156</a:t>
            </a:fld>
            <a:endParaRPr lang="en-US" dirty="0"/>
          </a:p>
        </p:txBody>
      </p:sp>
    </p:spTree>
    <p:extLst>
      <p:ext uri="{BB962C8B-B14F-4D97-AF65-F5344CB8AC3E}">
        <p14:creationId xmlns:p14="http://schemas.microsoft.com/office/powerpoint/2010/main" val="37500010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1000"/>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Core Roles – Scrum Master</a:t>
            </a:r>
          </a:p>
        </p:txBody>
      </p:sp>
      <p:sp>
        <p:nvSpPr>
          <p:cNvPr id="2" name="Rectangle 1"/>
          <p:cNvSpPr/>
          <p:nvPr/>
        </p:nvSpPr>
        <p:spPr>
          <a:xfrm>
            <a:off x="533400" y="1981200"/>
            <a:ext cx="8077200" cy="3429000"/>
          </a:xfrm>
          <a:prstGeom prst="rect">
            <a:avLst/>
          </a:prstGeom>
        </p:spPr>
        <p:txBody>
          <a:bodyPr/>
          <a:lstStyle/>
          <a:p>
            <a:pPr lvl="0"/>
            <a:r>
              <a:rPr lang="en-IN" dirty="0">
                <a:latin typeface="Calibri" panose="020F0502020204030204" pitchFamily="34" charset="0"/>
                <a:cs typeface="Calibri" panose="020F0502020204030204" pitchFamily="34" charset="0"/>
              </a:rPr>
              <a:t>The Scrum Master is the “supporting leader” of the Scrum Team who moderates and facilitates team interactions as team coach and motivator.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 Master is responsible for ensuring that the team has a productive work environment by guarding the team from external influences, removing any obstacles, and enforcing Scrum principles, aspects, and processes. </a:t>
            </a: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1F18CE8-AB2B-B7B4-AF19-35BCEE275AA8}"/>
              </a:ext>
            </a:extLst>
          </p:cNvPr>
          <p:cNvSpPr>
            <a:spLocks noGrp="1"/>
          </p:cNvSpPr>
          <p:nvPr>
            <p:ph type="sldNum" sz="quarter" idx="12"/>
          </p:nvPr>
        </p:nvSpPr>
        <p:spPr/>
        <p:txBody>
          <a:bodyPr/>
          <a:lstStyle/>
          <a:p>
            <a:pPr>
              <a:defRPr/>
            </a:pPr>
            <a:fld id="{AC73F1D3-B4B8-4AEF-90B2-F6B713CA2A81}" type="slidenum">
              <a:rPr lang="en-US" smtClean="0"/>
              <a:pPr>
                <a:defRPr/>
              </a:pPr>
              <a:t>157</a:t>
            </a:fld>
            <a:endParaRPr lang="en-US" dirty="0"/>
          </a:p>
        </p:txBody>
      </p:sp>
    </p:spTree>
    <p:extLst>
      <p:ext uri="{BB962C8B-B14F-4D97-AF65-F5344CB8AC3E}">
        <p14:creationId xmlns:p14="http://schemas.microsoft.com/office/powerpoint/2010/main" val="5349089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143000"/>
            <a:ext cx="7848600" cy="4876800"/>
          </a:xfrm>
        </p:spPr>
        <p:txBody>
          <a:bodyPr/>
          <a:lstStyle/>
          <a:p>
            <a:pPr marL="0" indent="0">
              <a:lnSpc>
                <a:spcPct val="150000"/>
              </a:lnSpc>
              <a:buNone/>
            </a:pPr>
            <a:r>
              <a:rPr lang="en-IN" sz="1800" dirty="0"/>
              <a:t>Scrum believes that Scrum Master should be supporting-leaders who have the following traits:</a:t>
            </a:r>
          </a:p>
          <a:p>
            <a:pPr marL="0" indent="0">
              <a:lnSpc>
                <a:spcPct val="150000"/>
              </a:lnSpc>
              <a:buNone/>
            </a:pPr>
            <a:endParaRPr lang="en-US" sz="1800" dirty="0"/>
          </a:p>
          <a:p>
            <a:pPr marL="342900" indent="-342900">
              <a:buFont typeface="+mj-lt"/>
              <a:buAutoNum type="arabicPeriod"/>
            </a:pPr>
            <a:r>
              <a:rPr lang="en-US" sz="1800" dirty="0"/>
              <a:t>Listening</a:t>
            </a:r>
          </a:p>
          <a:p>
            <a:pPr marL="342900" indent="-342900">
              <a:buFont typeface="+mj-lt"/>
              <a:buAutoNum type="arabicPeriod"/>
            </a:pPr>
            <a:r>
              <a:rPr lang="en-US" sz="1800" dirty="0"/>
              <a:t>Empathy</a:t>
            </a:r>
          </a:p>
          <a:p>
            <a:pPr marL="342900" indent="-342900">
              <a:buFont typeface="+mj-lt"/>
              <a:buAutoNum type="arabicPeriod"/>
            </a:pPr>
            <a:r>
              <a:rPr lang="en-US" sz="1800" dirty="0"/>
              <a:t>Healing</a:t>
            </a:r>
          </a:p>
          <a:p>
            <a:pPr marL="342900" indent="-342900">
              <a:buFont typeface="+mj-lt"/>
              <a:buAutoNum type="arabicPeriod"/>
            </a:pPr>
            <a:r>
              <a:rPr lang="en-US" sz="1800" dirty="0"/>
              <a:t>Awareness</a:t>
            </a:r>
          </a:p>
          <a:p>
            <a:pPr marL="342900" indent="-342900">
              <a:buFont typeface="+mj-lt"/>
              <a:buAutoNum type="arabicPeriod"/>
            </a:pPr>
            <a:r>
              <a:rPr lang="en-US" sz="1800" dirty="0"/>
              <a:t>Persuasion</a:t>
            </a:r>
          </a:p>
          <a:p>
            <a:pPr marL="342900" indent="-342900">
              <a:buFont typeface="+mj-lt"/>
              <a:buAutoNum type="arabicPeriod"/>
            </a:pPr>
            <a:r>
              <a:rPr lang="en-US" sz="1800" dirty="0"/>
              <a:t>Conceptualization</a:t>
            </a:r>
          </a:p>
          <a:p>
            <a:pPr marL="342900" indent="-342900">
              <a:buFont typeface="+mj-lt"/>
              <a:buAutoNum type="arabicPeriod"/>
            </a:pPr>
            <a:r>
              <a:rPr lang="en-US" sz="1800" dirty="0"/>
              <a:t>Foresight</a:t>
            </a:r>
          </a:p>
          <a:p>
            <a:pPr marL="342900" indent="-342900">
              <a:buFont typeface="+mj-lt"/>
              <a:buAutoNum type="arabicPeriod"/>
            </a:pPr>
            <a:r>
              <a:rPr lang="en-US" sz="1800" dirty="0"/>
              <a:t>Stewardship</a:t>
            </a:r>
          </a:p>
          <a:p>
            <a:pPr marL="342900" indent="-342900">
              <a:buFont typeface="+mj-lt"/>
              <a:buAutoNum type="arabicPeriod"/>
            </a:pPr>
            <a:r>
              <a:rPr lang="en-US" sz="1800" dirty="0"/>
              <a:t>Commitment to the growth of others</a:t>
            </a:r>
          </a:p>
          <a:p>
            <a:pPr marL="342900" indent="-342900">
              <a:buFont typeface="+mj-lt"/>
              <a:buAutoNum type="arabicPeriod"/>
            </a:pPr>
            <a:r>
              <a:rPr lang="en-US" sz="1800" dirty="0"/>
              <a:t>Building community</a:t>
            </a:r>
          </a:p>
          <a:p>
            <a:pPr marL="342900" indent="-342900">
              <a:lnSpc>
                <a:spcPct val="150000"/>
              </a:lnSpc>
              <a:buFont typeface="+mj-lt"/>
              <a:buAutoNum type="arabicPeriod"/>
            </a:pPr>
            <a:endParaRPr lang="en-US" sz="1800" dirty="0"/>
          </a:p>
          <a:p>
            <a:pPr marL="342900" indent="-342900">
              <a:lnSpc>
                <a:spcPct val="150000"/>
              </a:lnSpc>
              <a:buFont typeface="+mj-lt"/>
              <a:buAutoNum type="arabicPeriod"/>
            </a:pPr>
            <a:endParaRPr lang="en-IN" sz="1800" dirty="0"/>
          </a:p>
        </p:txBody>
      </p:sp>
      <p:sp>
        <p:nvSpPr>
          <p:cNvPr id="3" name="Title 2"/>
          <p:cNvSpPr>
            <a:spLocks noGrp="1"/>
          </p:cNvSpPr>
          <p:nvPr>
            <p:ph type="title"/>
          </p:nvPr>
        </p:nvSpPr>
        <p:spPr/>
        <p:txBody>
          <a:bodyPr/>
          <a:lstStyle/>
          <a:p>
            <a:r>
              <a:rPr lang="en-US" dirty="0"/>
              <a:t>Supporting Leadership - Traits</a:t>
            </a:r>
          </a:p>
        </p:txBody>
      </p:sp>
      <p:sp>
        <p:nvSpPr>
          <p:cNvPr id="4" name="Slide Number Placeholder 3">
            <a:extLst>
              <a:ext uri="{FF2B5EF4-FFF2-40B4-BE49-F238E27FC236}">
                <a16:creationId xmlns:a16="http://schemas.microsoft.com/office/drawing/2014/main" id="{DF842BA4-D92F-7111-140A-5B28977A2226}"/>
              </a:ext>
            </a:extLst>
          </p:cNvPr>
          <p:cNvSpPr>
            <a:spLocks noGrp="1"/>
          </p:cNvSpPr>
          <p:nvPr>
            <p:ph type="sldNum" sz="quarter" idx="12"/>
          </p:nvPr>
        </p:nvSpPr>
        <p:spPr/>
        <p:txBody>
          <a:bodyPr/>
          <a:lstStyle/>
          <a:p>
            <a:pPr>
              <a:defRPr/>
            </a:pPr>
            <a:fld id="{AC73F1D3-B4B8-4AEF-90B2-F6B713CA2A81}" type="slidenum">
              <a:rPr lang="en-US" smtClean="0"/>
              <a:pPr>
                <a:defRPr/>
              </a:pPr>
              <a:t>158</a:t>
            </a:fld>
            <a:endParaRPr lang="en-US" dirty="0"/>
          </a:p>
        </p:txBody>
      </p:sp>
    </p:spTree>
    <p:extLst>
      <p:ext uri="{BB962C8B-B14F-4D97-AF65-F5344CB8AC3E}">
        <p14:creationId xmlns:p14="http://schemas.microsoft.com/office/powerpoint/2010/main" val="5851125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304800"/>
            <a:ext cx="7391400" cy="715963"/>
          </a:xfrm>
        </p:spPr>
        <p:txBody>
          <a:bodyPr/>
          <a:lstStyle/>
          <a:p>
            <a:r>
              <a:rPr lang="en-IN" dirty="0"/>
              <a:t>Popular HR Theories – Theory X, Theory Y, and Theory Y</a:t>
            </a:r>
          </a:p>
        </p:txBody>
      </p:sp>
      <p:sp>
        <p:nvSpPr>
          <p:cNvPr id="5" name="Content Placeholder 1"/>
          <p:cNvSpPr>
            <a:spLocks noGrp="1"/>
          </p:cNvSpPr>
          <p:nvPr>
            <p:ph idx="1"/>
          </p:nvPr>
        </p:nvSpPr>
        <p:spPr>
          <a:xfrm>
            <a:off x="914400" y="1066800"/>
            <a:ext cx="7848600" cy="5181600"/>
          </a:xfrm>
        </p:spPr>
        <p:txBody>
          <a:bodyPr/>
          <a:lstStyle/>
          <a:p>
            <a:pPr marL="0" indent="0">
              <a:buNone/>
            </a:pPr>
            <a:r>
              <a:rPr lang="en-IN" sz="1800" dirty="0"/>
              <a:t>Douglas McGregor (1960) proposed two management theories:</a:t>
            </a:r>
          </a:p>
          <a:p>
            <a:pPr marL="0" indent="0">
              <a:buNone/>
            </a:pPr>
            <a:endParaRPr lang="en-IN" sz="1800" dirty="0"/>
          </a:p>
          <a:p>
            <a:pPr marL="0" indent="0">
              <a:buNone/>
            </a:pPr>
            <a:r>
              <a:rPr lang="en-IN" sz="1800" dirty="0"/>
              <a:t>Theory X—Theory X leaders assume employees are inherently unmotivated and will avoid work if possible, warranting an authoritarian style of management. </a:t>
            </a:r>
          </a:p>
          <a:p>
            <a:pPr marL="0" indent="0">
              <a:buNone/>
            </a:pPr>
            <a:endParaRPr lang="en-IN" sz="1800" dirty="0"/>
          </a:p>
          <a:p>
            <a:pPr marL="0" indent="0">
              <a:buNone/>
            </a:pPr>
            <a:r>
              <a:rPr lang="en-IN" sz="1800" dirty="0"/>
              <a:t>Theory Y—Theory Y leaders, on the other hand, assume employees are self-motivated and seek to accept greater responsibility. Theory Y involves a more participative management style.</a:t>
            </a:r>
          </a:p>
          <a:p>
            <a:pPr marL="0" indent="0">
              <a:buNone/>
            </a:pPr>
            <a:endParaRPr lang="en-US" sz="1800" dirty="0"/>
          </a:p>
          <a:p>
            <a:pPr marL="0" indent="0">
              <a:buNone/>
            </a:pPr>
            <a:r>
              <a:rPr lang="en-US" sz="1800" dirty="0"/>
              <a:t>Abraham H. Maslow (1960) proposed Theory Z and William </a:t>
            </a:r>
            <a:r>
              <a:rPr lang="en-US" sz="1800" dirty="0" err="1"/>
              <a:t>Ouchi</a:t>
            </a:r>
            <a:r>
              <a:rPr lang="en-US" sz="1800" dirty="0"/>
              <a:t> (1980) provided another version of Theory Z, expanding upon Theory X and Theory Y:</a:t>
            </a:r>
          </a:p>
          <a:p>
            <a:pPr marL="0" indent="0">
              <a:buNone/>
            </a:pPr>
            <a:endParaRPr lang="en-US" sz="1800" dirty="0"/>
          </a:p>
          <a:p>
            <a:pPr marL="0" indent="0">
              <a:buNone/>
            </a:pPr>
            <a:r>
              <a:rPr lang="en-US" sz="1800" dirty="0"/>
              <a:t>Theory Z—In Maslow’s version, Theory Z leaders assume that employees are motivated by harnessing their drive for self-transcendence without ignoring their motivations related to the hierarchy of needs. In </a:t>
            </a:r>
            <a:r>
              <a:rPr lang="en-US" sz="1800" dirty="0" err="1"/>
              <a:t>Ouchi’s</a:t>
            </a:r>
            <a:r>
              <a:rPr lang="en-US" sz="1800" dirty="0"/>
              <a:t> version, Theory Z leaders assume that employees can be motivated by promoting stability through job security, high morale, and satisfaction both on and off the job.</a:t>
            </a:r>
          </a:p>
          <a:p>
            <a:pPr marL="0" indent="0">
              <a:buNone/>
            </a:pPr>
            <a:endParaRPr lang="en-IN" sz="1800" dirty="0"/>
          </a:p>
          <a:p>
            <a:pPr marL="0" indent="0">
              <a:buNone/>
            </a:pPr>
            <a:endParaRPr lang="en-IN" sz="1800" dirty="0"/>
          </a:p>
          <a:p>
            <a:pPr marL="0" indent="0">
              <a:buNone/>
            </a:pPr>
            <a:r>
              <a:rPr lang="en-IN" sz="1800" b="1" dirty="0"/>
              <a:t>All leaders in Scrum projects should subscribe to Theory Y, </a:t>
            </a:r>
            <a:r>
              <a:rPr lang="en-IN" sz="1800" dirty="0"/>
              <a:t>whereby they view individuals as important assets and work towards developing their team members' skills and empowering their team members while expressing appreciation for the work the team has completed to accomplish the project objectives.</a:t>
            </a:r>
          </a:p>
        </p:txBody>
      </p:sp>
      <p:sp>
        <p:nvSpPr>
          <p:cNvPr id="2" name="Slide Number Placeholder 1">
            <a:extLst>
              <a:ext uri="{FF2B5EF4-FFF2-40B4-BE49-F238E27FC236}">
                <a16:creationId xmlns:a16="http://schemas.microsoft.com/office/drawing/2014/main" id="{AF57B834-C52F-7D86-A511-CA6D18AFEB90}"/>
              </a:ext>
            </a:extLst>
          </p:cNvPr>
          <p:cNvSpPr>
            <a:spLocks noGrp="1"/>
          </p:cNvSpPr>
          <p:nvPr>
            <p:ph type="sldNum" sz="quarter" idx="12"/>
          </p:nvPr>
        </p:nvSpPr>
        <p:spPr/>
        <p:txBody>
          <a:bodyPr/>
          <a:lstStyle/>
          <a:p>
            <a:pPr>
              <a:defRPr/>
            </a:pPr>
            <a:fld id="{AC73F1D3-B4B8-4AEF-90B2-F6B713CA2A81}" type="slidenum">
              <a:rPr lang="en-US" smtClean="0"/>
              <a:pPr>
                <a:defRPr/>
              </a:pPr>
              <a:t>159</a:t>
            </a:fld>
            <a:endParaRPr lang="en-US" dirty="0"/>
          </a:p>
        </p:txBody>
      </p:sp>
    </p:spTree>
    <p:extLst>
      <p:ext uri="{BB962C8B-B14F-4D97-AF65-F5344CB8AC3E}">
        <p14:creationId xmlns:p14="http://schemas.microsoft.com/office/powerpoint/2010/main" val="1806607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304800" y="2971800"/>
            <a:ext cx="8610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40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US" sz="2800" kern="0" dirty="0">
                <a:solidFill>
                  <a:srgbClr val="165AAB"/>
                </a:solidFill>
              </a:rPr>
              <a:t>Scrum Master Certified Certification Training</a:t>
            </a:r>
            <a:endParaRPr lang="en-IN" sz="2800" kern="0" dirty="0">
              <a:solidFill>
                <a:srgbClr val="165AAB"/>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362200"/>
            <a:ext cx="3733800" cy="596673"/>
          </a:xfrm>
          <a:prstGeom prst="rect">
            <a:avLst/>
          </a:prstGeom>
        </p:spPr>
      </p:pic>
      <p:sp>
        <p:nvSpPr>
          <p:cNvPr id="2" name="Slide Number Placeholder 1">
            <a:extLst>
              <a:ext uri="{FF2B5EF4-FFF2-40B4-BE49-F238E27FC236}">
                <a16:creationId xmlns:a16="http://schemas.microsoft.com/office/drawing/2014/main" id="{530A2D7B-E742-C8E3-B949-80BC19779D70}"/>
              </a:ext>
            </a:extLst>
          </p:cNvPr>
          <p:cNvSpPr>
            <a:spLocks noGrp="1"/>
          </p:cNvSpPr>
          <p:nvPr>
            <p:ph type="sldNum" sz="quarter" idx="12"/>
          </p:nvPr>
        </p:nvSpPr>
        <p:spPr/>
        <p:txBody>
          <a:bodyPr/>
          <a:lstStyle/>
          <a:p>
            <a:pPr>
              <a:defRPr/>
            </a:pPr>
            <a:fld id="{AC73F1D3-B4B8-4AEF-90B2-F6B713CA2A81}" type="slidenum">
              <a:rPr lang="en-US" smtClean="0"/>
              <a:pPr>
                <a:defRPr/>
              </a:pPr>
              <a:t>16</a:t>
            </a:fld>
            <a:endParaRPr lang="en-US" dirty="0"/>
          </a:p>
        </p:txBody>
      </p:sp>
    </p:spTree>
    <p:extLst>
      <p:ext uri="{BB962C8B-B14F-4D97-AF65-F5344CB8AC3E}">
        <p14:creationId xmlns:p14="http://schemas.microsoft.com/office/powerpoint/2010/main" val="23083718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5449E-CF08-1B9C-D743-AB16DD7EB312}"/>
              </a:ext>
            </a:extLst>
          </p:cNvPr>
          <p:cNvSpPr>
            <a:spLocks noGrp="1"/>
          </p:cNvSpPr>
          <p:nvPr>
            <p:ph type="title"/>
          </p:nvPr>
        </p:nvSpPr>
        <p:spPr/>
        <p:txBody>
          <a:bodyPr/>
          <a:lstStyle/>
          <a:p>
            <a:r>
              <a:rPr lang="en-IN" dirty="0"/>
              <a:t>Popular HR Theories – Theory X, Theory Y, and Theory Y</a:t>
            </a:r>
          </a:p>
        </p:txBody>
      </p:sp>
      <p:sp>
        <p:nvSpPr>
          <p:cNvPr id="7" name="TextBox 6">
            <a:extLst>
              <a:ext uri="{FF2B5EF4-FFF2-40B4-BE49-F238E27FC236}">
                <a16:creationId xmlns:a16="http://schemas.microsoft.com/office/drawing/2014/main" id="{12CE1DC4-D7D0-F98E-A9BD-10F79D1922A3}"/>
              </a:ext>
            </a:extLst>
          </p:cNvPr>
          <p:cNvSpPr txBox="1"/>
          <p:nvPr/>
        </p:nvSpPr>
        <p:spPr>
          <a:xfrm>
            <a:off x="762000" y="1676400"/>
            <a:ext cx="7772400" cy="2031325"/>
          </a:xfrm>
          <a:prstGeom prst="rect">
            <a:avLst/>
          </a:prstGeom>
          <a:noFill/>
        </p:spPr>
        <p:txBody>
          <a:bodyPr wrap="square">
            <a:spAutoFit/>
          </a:bodyPr>
          <a:lstStyle/>
          <a:p>
            <a:r>
              <a:rPr lang="en-IN" dirty="0">
                <a:latin typeface="Calibri" panose="020F0502020204030204" pitchFamily="34" charset="0"/>
                <a:cs typeface="Calibri" panose="020F0502020204030204" pitchFamily="34" charset="0"/>
              </a:rPr>
              <a:t>Scrum projects are not likely to be successful with organizations that have Theory X leaders in the roles of Scrum Master or Product Owner. All leaders in Scrum projects should subscribe to a Theory Y and Theory Z belief system, whereby the leaders view team members as important assets in the organization and support developing each team member’s skills and empowering him or her by expressing appreciation for the work he or she has completed to accomplish the project objectives.</a:t>
            </a:r>
          </a:p>
        </p:txBody>
      </p:sp>
      <p:sp>
        <p:nvSpPr>
          <p:cNvPr id="2" name="Slide Number Placeholder 1">
            <a:extLst>
              <a:ext uri="{FF2B5EF4-FFF2-40B4-BE49-F238E27FC236}">
                <a16:creationId xmlns:a16="http://schemas.microsoft.com/office/drawing/2014/main" id="{053D3927-8BF3-2C55-FEDA-2597649E57F4}"/>
              </a:ext>
            </a:extLst>
          </p:cNvPr>
          <p:cNvSpPr>
            <a:spLocks noGrp="1"/>
          </p:cNvSpPr>
          <p:nvPr>
            <p:ph type="sldNum" sz="quarter" idx="12"/>
          </p:nvPr>
        </p:nvSpPr>
        <p:spPr/>
        <p:txBody>
          <a:bodyPr/>
          <a:lstStyle/>
          <a:p>
            <a:pPr>
              <a:defRPr/>
            </a:pPr>
            <a:fld id="{AC73F1D3-B4B8-4AEF-90B2-F6B713CA2A81}" type="slidenum">
              <a:rPr lang="en-US" smtClean="0"/>
              <a:pPr>
                <a:defRPr/>
              </a:pPr>
              <a:t>160</a:t>
            </a:fld>
            <a:endParaRPr lang="en-US" dirty="0"/>
          </a:p>
        </p:txBody>
      </p:sp>
    </p:spTree>
    <p:extLst>
      <p:ext uri="{BB962C8B-B14F-4D97-AF65-F5344CB8AC3E}">
        <p14:creationId xmlns:p14="http://schemas.microsoft.com/office/powerpoint/2010/main" val="38842702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188935"/>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Core Roles – Scrum Team</a:t>
            </a:r>
          </a:p>
        </p:txBody>
      </p:sp>
      <p:pic>
        <p:nvPicPr>
          <p:cNvPr id="3" name="Picture 2"/>
          <p:cNvPicPr>
            <a:picLocks noChangeAspect="1"/>
          </p:cNvPicPr>
          <p:nvPr/>
        </p:nvPicPr>
        <p:blipFill>
          <a:blip r:embed="rId2">
            <a:duotone>
              <a:schemeClr val="accent2">
                <a:shade val="45000"/>
                <a:satMod val="135000"/>
              </a:schemeClr>
              <a:prstClr val="white"/>
            </a:duotone>
          </a:blip>
          <a:stretch>
            <a:fillRect/>
          </a:stretch>
        </p:blipFill>
        <p:spPr>
          <a:xfrm>
            <a:off x="3733800" y="76200"/>
            <a:ext cx="5312259" cy="2851774"/>
          </a:xfrm>
          <a:prstGeom prst="rect">
            <a:avLst/>
          </a:prstGeom>
          <a:ln>
            <a:noFill/>
          </a:ln>
        </p:spPr>
      </p:pic>
      <p:sp>
        <p:nvSpPr>
          <p:cNvPr id="2" name="Slide Number Placeholder 1">
            <a:extLst>
              <a:ext uri="{FF2B5EF4-FFF2-40B4-BE49-F238E27FC236}">
                <a16:creationId xmlns:a16="http://schemas.microsoft.com/office/drawing/2014/main" id="{27D97500-BD28-5A35-896F-E3D02E5E0907}"/>
              </a:ext>
            </a:extLst>
          </p:cNvPr>
          <p:cNvSpPr>
            <a:spLocks noGrp="1"/>
          </p:cNvSpPr>
          <p:nvPr>
            <p:ph type="sldNum" sz="quarter" idx="12"/>
          </p:nvPr>
        </p:nvSpPr>
        <p:spPr/>
        <p:txBody>
          <a:bodyPr/>
          <a:lstStyle/>
          <a:p>
            <a:pPr>
              <a:defRPr/>
            </a:pPr>
            <a:fld id="{AC73F1D3-B4B8-4AEF-90B2-F6B713CA2A81}" type="slidenum">
              <a:rPr lang="en-US" smtClean="0"/>
              <a:pPr>
                <a:defRPr/>
              </a:pPr>
              <a:t>161</a:t>
            </a:fld>
            <a:endParaRPr lang="en-US" dirty="0"/>
          </a:p>
        </p:txBody>
      </p:sp>
    </p:spTree>
    <p:extLst>
      <p:ext uri="{BB962C8B-B14F-4D97-AF65-F5344CB8AC3E}">
        <p14:creationId xmlns:p14="http://schemas.microsoft.com/office/powerpoint/2010/main" val="5767732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4800"/>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Core Roles – Scrum Team</a:t>
            </a:r>
          </a:p>
        </p:txBody>
      </p:sp>
      <p:sp>
        <p:nvSpPr>
          <p:cNvPr id="2" name="Rectangle 1"/>
          <p:cNvSpPr/>
          <p:nvPr/>
        </p:nvSpPr>
        <p:spPr>
          <a:xfrm>
            <a:off x="533400" y="2362200"/>
            <a:ext cx="8077200" cy="2133600"/>
          </a:xfrm>
          <a:prstGeom prst="rect">
            <a:avLst/>
          </a:prstGeom>
        </p:spPr>
        <p:txBody>
          <a:bodyPr/>
          <a:lstStyle/>
          <a:p>
            <a:pPr lvl="0"/>
            <a:r>
              <a:rPr lang="en-IN" dirty="0">
                <a:latin typeface="Calibri" panose="020F0502020204030204" pitchFamily="34" charset="0"/>
                <a:cs typeface="Calibri" panose="020F0502020204030204" pitchFamily="34" charset="0"/>
              </a:rPr>
              <a:t>The Scrum Team is sometimes referred to as the Development Team since they are responsible for developing the product, service, or other result.</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consists of a group of 6-10 individuals who work on the User Stories in the Sprint Backlog to create the Deliverables for the project.</a:t>
            </a:r>
          </a:p>
        </p:txBody>
      </p:sp>
      <p:sp>
        <p:nvSpPr>
          <p:cNvPr id="4" name="Slide Number Placeholder 3">
            <a:extLst>
              <a:ext uri="{FF2B5EF4-FFF2-40B4-BE49-F238E27FC236}">
                <a16:creationId xmlns:a16="http://schemas.microsoft.com/office/drawing/2014/main" id="{9C9E7AB0-2A10-EA0D-FCE9-5A6648DF8C89}"/>
              </a:ext>
            </a:extLst>
          </p:cNvPr>
          <p:cNvSpPr>
            <a:spLocks noGrp="1"/>
          </p:cNvSpPr>
          <p:nvPr>
            <p:ph type="sldNum" sz="quarter" idx="12"/>
          </p:nvPr>
        </p:nvSpPr>
        <p:spPr/>
        <p:txBody>
          <a:bodyPr/>
          <a:lstStyle/>
          <a:p>
            <a:pPr>
              <a:defRPr/>
            </a:pPr>
            <a:fld id="{AC73F1D3-B4B8-4AEF-90B2-F6B713CA2A81}" type="slidenum">
              <a:rPr lang="en-US" smtClean="0"/>
              <a:pPr>
                <a:defRPr/>
              </a:pPr>
              <a:t>162</a:t>
            </a:fld>
            <a:endParaRPr lang="en-US" dirty="0"/>
          </a:p>
        </p:txBody>
      </p:sp>
    </p:spTree>
    <p:extLst>
      <p:ext uri="{BB962C8B-B14F-4D97-AF65-F5344CB8AC3E}">
        <p14:creationId xmlns:p14="http://schemas.microsoft.com/office/powerpoint/2010/main" val="14912348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1869"/>
            <a:ext cx="9144000" cy="480131"/>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Scrum Team – Team Selection</a:t>
            </a:r>
          </a:p>
        </p:txBody>
      </p:sp>
      <p:sp>
        <p:nvSpPr>
          <p:cNvPr id="2" name="Rectangle 1"/>
          <p:cNvSpPr/>
          <p:nvPr/>
        </p:nvSpPr>
        <p:spPr>
          <a:xfrm>
            <a:off x="685800" y="990600"/>
            <a:ext cx="7772400" cy="4953000"/>
          </a:xfrm>
          <a:prstGeom prst="rect">
            <a:avLst/>
          </a:prstGeom>
        </p:spPr>
        <p:txBody>
          <a:bodyPr/>
          <a:lstStyle/>
          <a:p>
            <a:pPr lvl="0"/>
            <a:r>
              <a:rPr lang="en-US" dirty="0">
                <a:latin typeface="Calibri" panose="020F0502020204030204" pitchFamily="34" charset="0"/>
                <a:cs typeface="Calibri" panose="020F0502020204030204" pitchFamily="34" charset="0"/>
              </a:rPr>
              <a:t>Scrum Team members should be generalist-specialists. </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Beyond the subject-matter expertise, it is the soft skills of team members that determine the success of self-organizing teams.</a:t>
            </a:r>
            <a:endParaRPr lang="en-IN" dirty="0">
              <a:latin typeface="Calibri" panose="020F0502020204030204" pitchFamily="34" charset="0"/>
              <a:cs typeface="Calibri" panose="020F0502020204030204" pitchFamily="34" charset="0"/>
            </a:endParaRP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Ideal members of the Scrum Team are independent, self-motivated, customer-focused, responsible, and collaborative. </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The team should be able to foster an environment of independent thinking and group decision-making to extract the most benefits from the structure.</a:t>
            </a:r>
            <a:endParaRPr lang="en-IN" dirty="0">
              <a:latin typeface="Calibri" panose="020F0502020204030204" pitchFamily="34" charset="0"/>
              <a:cs typeface="Calibri" panose="020F0502020204030204" pitchFamily="34" charset="0"/>
            </a:endParaRP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When selecting teams, another important aspect is to create backups for every person. </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This ensures that there is no major loss of productivity due to losses of critical members. </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Every member of the team will back up a “specialist” member, which enhances the skill sets of team members.</a:t>
            </a:r>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92B502B-F96A-8254-0450-B3A2E67AD4A5}"/>
              </a:ext>
            </a:extLst>
          </p:cNvPr>
          <p:cNvSpPr>
            <a:spLocks noGrp="1"/>
          </p:cNvSpPr>
          <p:nvPr>
            <p:ph type="sldNum" sz="quarter" idx="12"/>
          </p:nvPr>
        </p:nvSpPr>
        <p:spPr/>
        <p:txBody>
          <a:bodyPr/>
          <a:lstStyle/>
          <a:p>
            <a:pPr>
              <a:defRPr/>
            </a:pPr>
            <a:fld id="{AC73F1D3-B4B8-4AEF-90B2-F6B713CA2A81}" type="slidenum">
              <a:rPr lang="en-US" smtClean="0"/>
              <a:pPr>
                <a:defRPr/>
              </a:pPr>
              <a:t>163</a:t>
            </a:fld>
            <a:endParaRPr lang="en-US" dirty="0"/>
          </a:p>
        </p:txBody>
      </p:sp>
    </p:spTree>
    <p:extLst>
      <p:ext uri="{BB962C8B-B14F-4D97-AF65-F5344CB8AC3E}">
        <p14:creationId xmlns:p14="http://schemas.microsoft.com/office/powerpoint/2010/main" val="41627496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447800"/>
            <a:ext cx="7848600" cy="4876800"/>
          </a:xfrm>
        </p:spPr>
        <p:txBody>
          <a:bodyPr/>
          <a:lstStyle/>
          <a:p>
            <a:pPr marL="0" indent="0">
              <a:buNone/>
            </a:pPr>
            <a:r>
              <a:rPr lang="en-IN" sz="1800" dirty="0"/>
              <a:t>It is important for the Scrum Team to possess all the essential skills required to carry out the work of the project. </a:t>
            </a:r>
          </a:p>
          <a:p>
            <a:pPr marL="0" indent="0">
              <a:buNone/>
            </a:pPr>
            <a:endParaRPr lang="en-IN" sz="1800" dirty="0"/>
          </a:p>
          <a:p>
            <a:pPr marL="0" indent="0">
              <a:buNone/>
            </a:pPr>
            <a:r>
              <a:rPr lang="en-IN" sz="1800" dirty="0"/>
              <a:t>The optimum size for a Scrum Team is six to ten members—large enough to ensure adequate skill sets, but small enough to collaborate easily. </a:t>
            </a:r>
          </a:p>
          <a:p>
            <a:pPr marL="0" indent="0">
              <a:buNone/>
            </a:pPr>
            <a:endParaRPr lang="en-IN" sz="1800" dirty="0"/>
          </a:p>
          <a:p>
            <a:pPr marL="0" indent="0">
              <a:buNone/>
            </a:pPr>
            <a:r>
              <a:rPr lang="en-IN" sz="1800" dirty="0"/>
              <a:t>A key benefit of a six-to-ten-member team is that communication and management are typically simple and require minimal effort. </a:t>
            </a:r>
          </a:p>
          <a:p>
            <a:pPr marL="0" indent="0">
              <a:buNone/>
            </a:pPr>
            <a:endParaRPr lang="en-IN" sz="1800" dirty="0"/>
          </a:p>
          <a:p>
            <a:pPr marL="0" indent="0">
              <a:buNone/>
            </a:pPr>
            <a:r>
              <a:rPr lang="en-IN" sz="1800" dirty="0"/>
              <a:t>One major drawback is that smaller teams are more significantly impacted by the loss of a team member than larger teams, even for a short period of time. </a:t>
            </a:r>
          </a:p>
          <a:p>
            <a:pPr marL="0" indent="0">
              <a:buNone/>
            </a:pPr>
            <a:endParaRPr lang="en-IN" sz="1800" dirty="0"/>
          </a:p>
          <a:p>
            <a:pPr marL="0" indent="0">
              <a:buNone/>
            </a:pPr>
            <a:endParaRPr lang="en-US" sz="1800" dirty="0"/>
          </a:p>
        </p:txBody>
      </p:sp>
      <p:sp>
        <p:nvSpPr>
          <p:cNvPr id="3" name="Title 2"/>
          <p:cNvSpPr>
            <a:spLocks noGrp="1"/>
          </p:cNvSpPr>
          <p:nvPr>
            <p:ph type="title"/>
          </p:nvPr>
        </p:nvSpPr>
        <p:spPr>
          <a:xfrm>
            <a:off x="914400" y="274637"/>
            <a:ext cx="7391400" cy="715963"/>
          </a:xfrm>
        </p:spPr>
        <p:txBody>
          <a:bodyPr/>
          <a:lstStyle/>
          <a:p>
            <a:r>
              <a:rPr lang="en-US" dirty="0"/>
              <a:t>Scrum Team Size</a:t>
            </a:r>
          </a:p>
        </p:txBody>
      </p:sp>
      <p:sp>
        <p:nvSpPr>
          <p:cNvPr id="4" name="Slide Number Placeholder 3">
            <a:extLst>
              <a:ext uri="{FF2B5EF4-FFF2-40B4-BE49-F238E27FC236}">
                <a16:creationId xmlns:a16="http://schemas.microsoft.com/office/drawing/2014/main" id="{9A07C292-1C6F-19D0-E9A7-31202E557D92}"/>
              </a:ext>
            </a:extLst>
          </p:cNvPr>
          <p:cNvSpPr>
            <a:spLocks noGrp="1"/>
          </p:cNvSpPr>
          <p:nvPr>
            <p:ph type="sldNum" sz="quarter" idx="12"/>
          </p:nvPr>
        </p:nvSpPr>
        <p:spPr/>
        <p:txBody>
          <a:bodyPr/>
          <a:lstStyle/>
          <a:p>
            <a:pPr>
              <a:defRPr/>
            </a:pPr>
            <a:fld id="{AC73F1D3-B4B8-4AEF-90B2-F6B713CA2A81}" type="slidenum">
              <a:rPr lang="en-US" smtClean="0"/>
              <a:pPr>
                <a:defRPr/>
              </a:pPr>
              <a:t>164</a:t>
            </a:fld>
            <a:endParaRPr lang="en-US" dirty="0"/>
          </a:p>
        </p:txBody>
      </p:sp>
    </p:spTree>
    <p:extLst>
      <p:ext uri="{BB962C8B-B14F-4D97-AF65-F5344CB8AC3E}">
        <p14:creationId xmlns:p14="http://schemas.microsoft.com/office/powerpoint/2010/main" val="32216261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524000" y="1371599"/>
            <a:ext cx="6187440" cy="4638391"/>
          </a:xfrm>
          <a:prstGeom prst="rect">
            <a:avLst/>
          </a:prstGeom>
          <a:noFill/>
          <a:ln w="19050">
            <a:solidFill>
              <a:schemeClr val="tx1"/>
            </a:solidFill>
          </a:ln>
        </p:spPr>
      </p:pic>
      <p:sp>
        <p:nvSpPr>
          <p:cNvPr id="7" name="TextBox 6"/>
          <p:cNvSpPr txBox="1"/>
          <p:nvPr/>
        </p:nvSpPr>
        <p:spPr>
          <a:xfrm>
            <a:off x="838200" y="228600"/>
            <a:ext cx="8001000" cy="867930"/>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Popular HR Theories - </a:t>
            </a:r>
            <a:r>
              <a:rPr lang="en-IN" sz="2800" b="1" dirty="0" err="1">
                <a:solidFill>
                  <a:srgbClr val="0050AD"/>
                </a:solidFill>
                <a:latin typeface="Calibri" panose="020F0502020204030204" pitchFamily="34" charset="0"/>
                <a:cs typeface="Calibri" panose="020F0502020204030204" pitchFamily="34" charset="0"/>
              </a:rPr>
              <a:t>Tuckman’s</a:t>
            </a:r>
            <a:r>
              <a:rPr lang="en-IN" sz="2800" b="1" dirty="0">
                <a:solidFill>
                  <a:srgbClr val="0050AD"/>
                </a:solidFill>
                <a:latin typeface="Calibri" panose="020F0502020204030204" pitchFamily="34" charset="0"/>
                <a:cs typeface="Calibri" panose="020F0502020204030204" pitchFamily="34" charset="0"/>
              </a:rPr>
              <a:t> Model of Group Dynamics</a:t>
            </a:r>
            <a:endParaRPr lang="en-US" sz="2800" b="1" dirty="0">
              <a:solidFill>
                <a:srgbClr val="0050AD"/>
              </a:solidFill>
              <a:latin typeface="Calibri" panose="020F0502020204030204" pitchFamily="34" charset="0"/>
              <a:cs typeface="Calibri" panose="020F0502020204030204" pitchFamily="34" charset="0"/>
            </a:endParaRPr>
          </a:p>
        </p:txBody>
      </p:sp>
      <p:sp>
        <p:nvSpPr>
          <p:cNvPr id="6" name="Rectangle 5"/>
          <p:cNvSpPr/>
          <p:nvPr/>
        </p:nvSpPr>
        <p:spPr>
          <a:xfrm>
            <a:off x="685800" y="6016823"/>
            <a:ext cx="7025640" cy="307777"/>
          </a:xfrm>
          <a:prstGeom prst="rect">
            <a:avLst/>
          </a:prstGeom>
        </p:spPr>
        <p:txBody>
          <a:bodyPr wrap="square">
            <a:spAutoFit/>
          </a:bodyPr>
          <a:lstStyle/>
          <a:p>
            <a:pPr marL="450215" marR="0" algn="ctr">
              <a:spcBef>
                <a:spcPts val="0"/>
              </a:spcBef>
              <a:spcAft>
                <a:spcPts val="0"/>
              </a:spcAft>
            </a:pPr>
            <a:r>
              <a:rPr lang="en-US" sz="1400" dirty="0">
                <a:latin typeface="Calibri" panose="020F0502020204030204" pitchFamily="34" charset="0"/>
                <a:ea typeface="Times New Roman" panose="02020603050405020304" pitchFamily="18" charset="0"/>
                <a:cs typeface="Calibri" panose="020F0502020204030204" pitchFamily="34" charset="0"/>
              </a:rPr>
              <a:t>Figure 3‑5: </a:t>
            </a:r>
            <a:r>
              <a:rPr lang="en-IN" sz="1400" dirty="0" err="1">
                <a:latin typeface="Calibri" panose="020F0502020204030204" pitchFamily="34" charset="0"/>
                <a:ea typeface="Times New Roman" panose="02020603050405020304" pitchFamily="18" charset="0"/>
                <a:cs typeface="Calibri" panose="020F0502020204030204" pitchFamily="34" charset="0"/>
              </a:rPr>
              <a:t>Tuckman’s</a:t>
            </a:r>
            <a:r>
              <a:rPr lang="en-IN" sz="1400" dirty="0">
                <a:latin typeface="Calibri" panose="020F0502020204030204" pitchFamily="34" charset="0"/>
                <a:ea typeface="Times New Roman" panose="02020603050405020304" pitchFamily="18" charset="0"/>
                <a:cs typeface="Calibri" panose="020F0502020204030204" pitchFamily="34" charset="0"/>
              </a:rPr>
              <a:t> Stages of Group Development</a:t>
            </a:r>
            <a:r>
              <a:rPr lang="en-US" sz="1400" dirty="0">
                <a:latin typeface="Calibri" panose="020F0502020204030204" pitchFamily="34" charset="0"/>
                <a:ea typeface="Times New Roman" panose="02020603050405020304" pitchFamily="18" charset="0"/>
                <a:cs typeface="Calibri" panose="020F0502020204030204" pitchFamily="34" charset="0"/>
              </a:rPr>
              <a:t>; </a:t>
            </a:r>
            <a:r>
              <a:rPr lang="en-US" sz="1400" dirty="0">
                <a:effectLst/>
                <a:latin typeface="Calibri" panose="020F0502020204030204" pitchFamily="34" charset="0"/>
                <a:ea typeface="Times New Roman" panose="02020603050405020304" pitchFamily="18" charset="0"/>
                <a:cs typeface="Calibri" panose="020F0502020204030204" pitchFamily="34" charset="0"/>
              </a:rPr>
              <a:t>SBOK® Page </a:t>
            </a:r>
            <a:r>
              <a:rPr lang="en-US" sz="1400" dirty="0">
                <a:latin typeface="Calibri" panose="020F0502020204030204" pitchFamily="34" charset="0"/>
                <a:ea typeface="Times New Roman" panose="02020603050405020304" pitchFamily="18" charset="0"/>
                <a:cs typeface="Calibri" panose="020F0502020204030204" pitchFamily="34" charset="0"/>
              </a:rPr>
              <a:t>61</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1017C46-90E2-4E71-1C81-0BC8627BCC3A}"/>
              </a:ext>
            </a:extLst>
          </p:cNvPr>
          <p:cNvSpPr>
            <a:spLocks noGrp="1"/>
          </p:cNvSpPr>
          <p:nvPr>
            <p:ph type="sldNum" sz="quarter" idx="12"/>
          </p:nvPr>
        </p:nvSpPr>
        <p:spPr/>
        <p:txBody>
          <a:bodyPr/>
          <a:lstStyle/>
          <a:p>
            <a:pPr>
              <a:defRPr/>
            </a:pPr>
            <a:fld id="{AC73F1D3-B4B8-4AEF-90B2-F6B713CA2A81}" type="slidenum">
              <a:rPr lang="en-US" smtClean="0"/>
              <a:pPr>
                <a:defRPr/>
              </a:pPr>
              <a:t>165</a:t>
            </a:fld>
            <a:endParaRPr lang="en-US" dirty="0"/>
          </a:p>
        </p:txBody>
      </p:sp>
    </p:spTree>
    <p:extLst>
      <p:ext uri="{BB962C8B-B14F-4D97-AF65-F5344CB8AC3E}">
        <p14:creationId xmlns:p14="http://schemas.microsoft.com/office/powerpoint/2010/main" val="22799342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143000"/>
            <a:ext cx="7848600" cy="5105400"/>
          </a:xfrm>
        </p:spPr>
        <p:txBody>
          <a:bodyPr/>
          <a:lstStyle/>
          <a:p>
            <a:pPr marL="0" indent="0">
              <a:buNone/>
            </a:pPr>
            <a:r>
              <a:rPr lang="en-IN" sz="1800" dirty="0"/>
              <a:t>The four stages of the model are the following:</a:t>
            </a:r>
          </a:p>
          <a:p>
            <a:pPr marL="0" indent="0">
              <a:buNone/>
            </a:pPr>
            <a:endParaRPr lang="en-IN" sz="1800" dirty="0"/>
          </a:p>
          <a:p>
            <a:pPr marL="342900" indent="-342900">
              <a:buFont typeface="+mj-lt"/>
              <a:buAutoNum type="arabicPeriod"/>
            </a:pPr>
            <a:r>
              <a:rPr lang="en-IN" sz="1800" dirty="0"/>
              <a:t>Forming—This is often experienced as a fun stage because everything is new and the team has not yet encountered any difficulties with the project.</a:t>
            </a:r>
          </a:p>
          <a:p>
            <a:pPr marL="342900" indent="-342900">
              <a:buFont typeface="+mj-lt"/>
              <a:buAutoNum type="arabicPeriod"/>
            </a:pPr>
            <a:endParaRPr lang="en-IN" sz="1800" dirty="0"/>
          </a:p>
          <a:p>
            <a:pPr marL="342900" indent="-342900">
              <a:buFont typeface="+mj-lt"/>
              <a:buAutoNum type="arabicPeriod"/>
            </a:pPr>
            <a:r>
              <a:rPr lang="en-IN" sz="1800" dirty="0"/>
              <a:t>Storming—During this stage, the team tries to accomplish the work; however, power struggles may occur, and there is often chaos or confusion among team members.</a:t>
            </a:r>
          </a:p>
          <a:p>
            <a:pPr marL="342900" indent="-342900">
              <a:buFont typeface="+mj-lt"/>
              <a:buAutoNum type="arabicPeriod"/>
            </a:pPr>
            <a:endParaRPr lang="en-IN" sz="1800" dirty="0"/>
          </a:p>
          <a:p>
            <a:pPr marL="342900" indent="-342900">
              <a:buFont typeface="+mj-lt"/>
              <a:buAutoNum type="arabicPeriod"/>
            </a:pPr>
            <a:r>
              <a:rPr lang="en-IN" sz="1800" dirty="0"/>
              <a:t>Norming—This is when the team begins to mature, sort out their internal differences, and find solutions to work together. It is considered a period of adjustment.</a:t>
            </a:r>
          </a:p>
          <a:p>
            <a:pPr marL="342900" indent="-342900">
              <a:buFont typeface="+mj-lt"/>
              <a:buAutoNum type="arabicPeriod"/>
            </a:pPr>
            <a:endParaRPr lang="en-IN" sz="1800" dirty="0"/>
          </a:p>
          <a:p>
            <a:pPr marL="342900" indent="-342900">
              <a:buFont typeface="+mj-lt"/>
              <a:buAutoNum type="arabicPeriod"/>
            </a:pPr>
            <a:r>
              <a:rPr lang="en-IN" sz="1800" dirty="0"/>
              <a:t>Performing—During this stage, the team becomes its most cohesive, and it operates at its highest level in terms of performance. The members have evolved into an efficient team of peer professionals who are consistently productive.</a:t>
            </a:r>
          </a:p>
          <a:p>
            <a:endParaRPr lang="en-US" sz="1800" dirty="0"/>
          </a:p>
        </p:txBody>
      </p:sp>
      <p:sp>
        <p:nvSpPr>
          <p:cNvPr id="4" name="TextBox 3"/>
          <p:cNvSpPr txBox="1"/>
          <p:nvPr/>
        </p:nvSpPr>
        <p:spPr>
          <a:xfrm>
            <a:off x="914400" y="228600"/>
            <a:ext cx="8001000" cy="867930"/>
          </a:xfrm>
          <a:prstGeom prst="rect">
            <a:avLst/>
          </a:prstGeom>
          <a:noFill/>
        </p:spPr>
        <p:txBody>
          <a:bodyPr wrap="square" rtlCol="0">
            <a:spAutoFit/>
          </a:bodyPr>
          <a:lstStyle/>
          <a:p>
            <a:pPr algn="ctr">
              <a:lnSpc>
                <a:spcPct val="90000"/>
              </a:lnSpc>
              <a:spcBef>
                <a:spcPts val="750"/>
              </a:spcBef>
            </a:pPr>
            <a:r>
              <a:rPr lang="en-US" sz="2800" b="1" dirty="0">
                <a:solidFill>
                  <a:srgbClr val="0050AD"/>
                </a:solidFill>
                <a:latin typeface="Calibri" panose="020F0502020204030204" pitchFamily="34" charset="0"/>
                <a:cs typeface="Calibri" panose="020F0502020204030204" pitchFamily="34" charset="0"/>
              </a:rPr>
              <a:t>Popular HR Theories - </a:t>
            </a:r>
            <a:r>
              <a:rPr lang="en-IN" sz="2800" b="1" dirty="0" err="1">
                <a:solidFill>
                  <a:srgbClr val="0050AD"/>
                </a:solidFill>
                <a:latin typeface="Calibri" panose="020F0502020204030204" pitchFamily="34" charset="0"/>
                <a:cs typeface="Calibri" panose="020F0502020204030204" pitchFamily="34" charset="0"/>
              </a:rPr>
              <a:t>Tuckman’s</a:t>
            </a:r>
            <a:r>
              <a:rPr lang="en-IN" sz="2800" b="1" dirty="0">
                <a:solidFill>
                  <a:srgbClr val="0050AD"/>
                </a:solidFill>
                <a:latin typeface="Calibri" panose="020F0502020204030204" pitchFamily="34" charset="0"/>
                <a:cs typeface="Calibri" panose="020F0502020204030204" pitchFamily="34" charset="0"/>
              </a:rPr>
              <a:t> Model of Group Dynamics</a:t>
            </a:r>
            <a:endParaRPr lang="en-US"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0A797C6-CE6E-E7EC-B4CA-F37C168729F3}"/>
              </a:ext>
            </a:extLst>
          </p:cNvPr>
          <p:cNvSpPr>
            <a:spLocks noGrp="1"/>
          </p:cNvSpPr>
          <p:nvPr>
            <p:ph type="sldNum" sz="quarter" idx="12"/>
          </p:nvPr>
        </p:nvSpPr>
        <p:spPr/>
        <p:txBody>
          <a:bodyPr/>
          <a:lstStyle/>
          <a:p>
            <a:pPr>
              <a:defRPr/>
            </a:pPr>
            <a:fld id="{AC73F1D3-B4B8-4AEF-90B2-F6B713CA2A81}" type="slidenum">
              <a:rPr lang="en-US" smtClean="0"/>
              <a:pPr>
                <a:defRPr/>
              </a:pPr>
              <a:t>166</a:t>
            </a:fld>
            <a:endParaRPr lang="en-US" dirty="0"/>
          </a:p>
        </p:txBody>
      </p:sp>
    </p:spTree>
    <p:extLst>
      <p:ext uri="{BB962C8B-B14F-4D97-AF65-F5344CB8AC3E}">
        <p14:creationId xmlns:p14="http://schemas.microsoft.com/office/powerpoint/2010/main" val="36957683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685800" y="198437"/>
            <a:ext cx="7924800" cy="715963"/>
          </a:xfrm>
        </p:spPr>
        <p:txBody>
          <a:bodyPr/>
          <a:lstStyle/>
          <a:p>
            <a:r>
              <a:rPr lang="en-IN" sz="2800" dirty="0">
                <a:solidFill>
                  <a:srgbClr val="0050AD"/>
                </a:solidFill>
              </a:rPr>
              <a:t>Personnel Selection</a:t>
            </a:r>
          </a:p>
        </p:txBody>
      </p:sp>
      <p:sp>
        <p:nvSpPr>
          <p:cNvPr id="11" name="Rectangle 10"/>
          <p:cNvSpPr/>
          <p:nvPr/>
        </p:nvSpPr>
        <p:spPr>
          <a:xfrm>
            <a:off x="685800" y="5715000"/>
            <a:ext cx="7025640" cy="307777"/>
          </a:xfrm>
          <a:prstGeom prst="rect">
            <a:avLst/>
          </a:prstGeom>
        </p:spPr>
        <p:txBody>
          <a:bodyPr wrap="square">
            <a:spAutoFit/>
          </a:bodyPr>
          <a:lstStyle/>
          <a:p>
            <a:pPr marL="450215" marR="0" algn="ctr">
              <a:spcBef>
                <a:spcPts val="0"/>
              </a:spcBef>
              <a:spcAft>
                <a:spcPts val="0"/>
              </a:spcAft>
            </a:pPr>
            <a:r>
              <a:rPr lang="en-US" sz="1400" dirty="0">
                <a:latin typeface="Calibri" panose="020F0502020204030204" pitchFamily="34" charset="0"/>
                <a:ea typeface="Times New Roman" panose="02020603050405020304" pitchFamily="18" charset="0"/>
                <a:cs typeface="Calibri" panose="020F0502020204030204" pitchFamily="34" charset="0"/>
              </a:rPr>
              <a:t>Figure 3‑2: </a:t>
            </a:r>
            <a:r>
              <a:rPr lang="en-IN" sz="1400" dirty="0">
                <a:latin typeface="Calibri" panose="020F0502020204030204" pitchFamily="34" charset="0"/>
                <a:ea typeface="Times New Roman" panose="02020603050405020304" pitchFamily="18" charset="0"/>
                <a:cs typeface="Calibri" panose="020F0502020204030204" pitchFamily="34" charset="0"/>
              </a:rPr>
              <a:t>Desirable Traits for the Core Scrum Roles</a:t>
            </a:r>
            <a:r>
              <a:rPr lang="en-US" sz="1400" dirty="0">
                <a:latin typeface="Calibri" panose="020F0502020204030204" pitchFamily="34" charset="0"/>
                <a:ea typeface="Times New Roman" panose="02020603050405020304" pitchFamily="18" charset="0"/>
                <a:cs typeface="Calibri" panose="020F0502020204030204" pitchFamily="34" charset="0"/>
              </a:rPr>
              <a:t>; </a:t>
            </a:r>
            <a:r>
              <a:rPr lang="en-US" sz="1400" dirty="0">
                <a:effectLst/>
                <a:latin typeface="Calibri" panose="020F0502020204030204" pitchFamily="34" charset="0"/>
                <a:ea typeface="Times New Roman" panose="02020603050405020304" pitchFamily="18" charset="0"/>
                <a:cs typeface="Calibri" panose="020F0502020204030204" pitchFamily="34" charset="0"/>
              </a:rPr>
              <a:t>SBOK® Page </a:t>
            </a:r>
            <a:r>
              <a:rPr lang="en-US" sz="1400" dirty="0">
                <a:latin typeface="Calibri" panose="020F0502020204030204" pitchFamily="34" charset="0"/>
                <a:ea typeface="Times New Roman" panose="02020603050405020304" pitchFamily="18" charset="0"/>
                <a:cs typeface="Calibri" panose="020F0502020204030204" pitchFamily="34" charset="0"/>
              </a:rPr>
              <a:t>50</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A3C07D5C-00CC-2C62-761A-CC166F5800E8}"/>
              </a:ext>
            </a:extLst>
          </p:cNvPr>
          <p:cNvPicPr>
            <a:picLocks noChangeAspect="1"/>
          </p:cNvPicPr>
          <p:nvPr/>
        </p:nvPicPr>
        <p:blipFill>
          <a:blip r:embed="rId2"/>
          <a:stretch>
            <a:fillRect/>
          </a:stretch>
        </p:blipFill>
        <p:spPr>
          <a:xfrm>
            <a:off x="381000" y="1219200"/>
            <a:ext cx="8346890" cy="4419600"/>
          </a:xfrm>
          <a:prstGeom prst="rect">
            <a:avLst/>
          </a:prstGeom>
        </p:spPr>
      </p:pic>
      <p:sp>
        <p:nvSpPr>
          <p:cNvPr id="2" name="Slide Number Placeholder 1">
            <a:extLst>
              <a:ext uri="{FF2B5EF4-FFF2-40B4-BE49-F238E27FC236}">
                <a16:creationId xmlns:a16="http://schemas.microsoft.com/office/drawing/2014/main" id="{B88457CB-E2A5-4D39-FD6C-27BF2E7144E2}"/>
              </a:ext>
            </a:extLst>
          </p:cNvPr>
          <p:cNvSpPr>
            <a:spLocks noGrp="1"/>
          </p:cNvSpPr>
          <p:nvPr>
            <p:ph type="sldNum" sz="quarter" idx="12"/>
          </p:nvPr>
        </p:nvSpPr>
        <p:spPr/>
        <p:txBody>
          <a:bodyPr/>
          <a:lstStyle/>
          <a:p>
            <a:pPr>
              <a:defRPr/>
            </a:pPr>
            <a:fld id="{AC73F1D3-B4B8-4AEF-90B2-F6B713CA2A81}" type="slidenum">
              <a:rPr lang="en-US" smtClean="0"/>
              <a:pPr>
                <a:defRPr/>
              </a:pPr>
              <a:t>167</a:t>
            </a:fld>
            <a:endParaRPr lang="en-US" dirty="0"/>
          </a:p>
        </p:txBody>
      </p:sp>
    </p:spTree>
    <p:extLst>
      <p:ext uri="{BB962C8B-B14F-4D97-AF65-F5344CB8AC3E}">
        <p14:creationId xmlns:p14="http://schemas.microsoft.com/office/powerpoint/2010/main" val="15005922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16739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Organization - Non-core Roles</a:t>
            </a:r>
          </a:p>
        </p:txBody>
      </p:sp>
      <p:sp>
        <p:nvSpPr>
          <p:cNvPr id="2" name="Slide Number Placeholder 1">
            <a:extLst>
              <a:ext uri="{FF2B5EF4-FFF2-40B4-BE49-F238E27FC236}">
                <a16:creationId xmlns:a16="http://schemas.microsoft.com/office/drawing/2014/main" id="{E6BBD669-C448-6E87-3092-099D0821CF3A}"/>
              </a:ext>
            </a:extLst>
          </p:cNvPr>
          <p:cNvSpPr>
            <a:spLocks noGrp="1"/>
          </p:cNvSpPr>
          <p:nvPr>
            <p:ph type="sldNum" sz="quarter" idx="12"/>
          </p:nvPr>
        </p:nvSpPr>
        <p:spPr/>
        <p:txBody>
          <a:bodyPr/>
          <a:lstStyle/>
          <a:p>
            <a:pPr>
              <a:defRPr/>
            </a:pPr>
            <a:fld id="{AC73F1D3-B4B8-4AEF-90B2-F6B713CA2A81}" type="slidenum">
              <a:rPr lang="en-US" smtClean="0"/>
              <a:pPr>
                <a:defRPr/>
              </a:pPr>
              <a:t>168</a:t>
            </a:fld>
            <a:endParaRPr lang="en-US" dirty="0"/>
          </a:p>
        </p:txBody>
      </p:sp>
    </p:spTree>
    <p:extLst>
      <p:ext uri="{BB962C8B-B14F-4D97-AF65-F5344CB8AC3E}">
        <p14:creationId xmlns:p14="http://schemas.microsoft.com/office/powerpoint/2010/main" val="22213340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276" y="2551837"/>
            <a:ext cx="8210282" cy="1754326"/>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Non-core roles are those roles which are not mandatorily required for the Scrum project and may include team members who are interested in the project.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They have no formal role in the project team and may interface with the team, but may not be responsible for the success of the project. </a:t>
            </a:r>
          </a:p>
          <a:p>
            <a:endParaRPr lang="en-IN" dirty="0">
              <a:latin typeface="Calibri" panose="020F0502020204030204" pitchFamily="34" charset="0"/>
              <a:cs typeface="Calibri" panose="020F0502020204030204" pitchFamily="34" charset="0"/>
            </a:endParaRPr>
          </a:p>
        </p:txBody>
      </p:sp>
      <p:sp>
        <p:nvSpPr>
          <p:cNvPr id="3" name="Rectangle 2"/>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Organization - Non-core Roles</a:t>
            </a:r>
          </a:p>
        </p:txBody>
      </p:sp>
      <p:sp>
        <p:nvSpPr>
          <p:cNvPr id="4" name="Slide Number Placeholder 3"/>
          <p:cNvSpPr>
            <a:spLocks noGrp="1"/>
          </p:cNvSpPr>
          <p:nvPr>
            <p:ph type="sldNum" sz="quarter" idx="12"/>
          </p:nvPr>
        </p:nvSpPr>
        <p:spPr/>
        <p:txBody>
          <a:bodyPr/>
          <a:lstStyle/>
          <a:p>
            <a:fld id="{7CBCC52C-CE0E-4A77-AE88-E639344518EB}" type="slidenum">
              <a:rPr lang="en-US" smtClean="0"/>
              <a:t>169</a:t>
            </a:fld>
            <a:endParaRPr lang="en-US" dirty="0"/>
          </a:p>
        </p:txBody>
      </p:sp>
      <p:sp>
        <p:nvSpPr>
          <p:cNvPr id="5" name="Footer Placeholder 4">
            <a:extLst>
              <a:ext uri="{FF2B5EF4-FFF2-40B4-BE49-F238E27FC236}">
                <a16:creationId xmlns:a16="http://schemas.microsoft.com/office/drawing/2014/main" id="{34AF57BE-8FB6-FC84-3D90-1EA43D69D9C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99768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609600" y="3071019"/>
            <a:ext cx="7924800" cy="715963"/>
          </a:xfrm>
        </p:spPr>
        <p:txBody>
          <a:bodyPr/>
          <a:lstStyle/>
          <a:p>
            <a:r>
              <a:rPr lang="en-IN" sz="2800" dirty="0">
                <a:solidFill>
                  <a:srgbClr val="0050AD"/>
                </a:solidFill>
              </a:rPr>
              <a:t>Introduction</a:t>
            </a:r>
          </a:p>
        </p:txBody>
      </p:sp>
      <p:sp>
        <p:nvSpPr>
          <p:cNvPr id="2" name="Slide Number Placeholder 1">
            <a:extLst>
              <a:ext uri="{FF2B5EF4-FFF2-40B4-BE49-F238E27FC236}">
                <a16:creationId xmlns:a16="http://schemas.microsoft.com/office/drawing/2014/main" id="{89E340B0-B8E5-3FC1-A5C1-99BC18B6BDBD}"/>
              </a:ext>
            </a:extLst>
          </p:cNvPr>
          <p:cNvSpPr>
            <a:spLocks noGrp="1"/>
          </p:cNvSpPr>
          <p:nvPr>
            <p:ph type="sldNum" sz="quarter" idx="12"/>
          </p:nvPr>
        </p:nvSpPr>
        <p:spPr/>
        <p:txBody>
          <a:bodyPr/>
          <a:lstStyle/>
          <a:p>
            <a:pPr>
              <a:defRPr/>
            </a:pPr>
            <a:fld id="{AC73F1D3-B4B8-4AEF-90B2-F6B713CA2A81}" type="slidenum">
              <a:rPr lang="en-US" smtClean="0"/>
              <a:pPr>
                <a:defRPr/>
              </a:pPr>
              <a:t>17</a:t>
            </a:fld>
            <a:endParaRPr lang="en-US" dirty="0"/>
          </a:p>
        </p:txBody>
      </p:sp>
    </p:spTree>
    <p:extLst>
      <p:ext uri="{BB962C8B-B14F-4D97-AF65-F5344CB8AC3E}">
        <p14:creationId xmlns:p14="http://schemas.microsoft.com/office/powerpoint/2010/main" val="8015071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58998" y="1310568"/>
            <a:ext cx="1714500" cy="1714500"/>
          </a:xfrm>
          <a:prstGeom prst="ellipse">
            <a:avLst/>
          </a:prstGeom>
          <a:solidFill>
            <a:srgbClr val="B57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Oval 9"/>
          <p:cNvSpPr/>
          <p:nvPr/>
        </p:nvSpPr>
        <p:spPr>
          <a:xfrm>
            <a:off x="525511" y="2472470"/>
            <a:ext cx="1712714" cy="1714500"/>
          </a:xfrm>
          <a:prstGeom prst="ellipse">
            <a:avLst/>
          </a:prstGeom>
          <a:solidFill>
            <a:srgbClr val="7D7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Oval 10"/>
          <p:cNvSpPr/>
          <p:nvPr/>
        </p:nvSpPr>
        <p:spPr>
          <a:xfrm>
            <a:off x="523724" y="3594404"/>
            <a:ext cx="1714500" cy="1714500"/>
          </a:xfrm>
          <a:prstGeom prst="ellipse">
            <a:avLst/>
          </a:prstGeom>
          <a:solidFill>
            <a:srgbClr val="4E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Oval 12"/>
          <p:cNvSpPr/>
          <p:nvPr/>
        </p:nvSpPr>
        <p:spPr>
          <a:xfrm>
            <a:off x="7124996" y="1350535"/>
            <a:ext cx="1714500" cy="1714500"/>
          </a:xfrm>
          <a:prstGeom prst="ellipse">
            <a:avLst/>
          </a:prstGeom>
          <a:solidFill>
            <a:srgbClr val="CBB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Oval 13"/>
          <p:cNvSpPr/>
          <p:nvPr/>
        </p:nvSpPr>
        <p:spPr>
          <a:xfrm>
            <a:off x="7126782" y="2472470"/>
            <a:ext cx="1712714" cy="1714500"/>
          </a:xfrm>
          <a:prstGeom prst="ellipse">
            <a:avLst/>
          </a:prstGeom>
          <a:solidFill>
            <a:srgbClr val="909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Oval 14"/>
          <p:cNvSpPr/>
          <p:nvPr/>
        </p:nvSpPr>
        <p:spPr>
          <a:xfrm>
            <a:off x="7170538" y="3594404"/>
            <a:ext cx="1714500" cy="1714500"/>
          </a:xfrm>
          <a:prstGeom prst="ellipse">
            <a:avLst/>
          </a:prstGeom>
          <a:solidFill>
            <a:srgbClr val="545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16"/>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Organization - Non-core Roles</a:t>
            </a:r>
          </a:p>
        </p:txBody>
      </p:sp>
      <p:sp>
        <p:nvSpPr>
          <p:cNvPr id="2" name="Slide Number Placeholder 1"/>
          <p:cNvSpPr>
            <a:spLocks noGrp="1"/>
          </p:cNvSpPr>
          <p:nvPr>
            <p:ph type="sldNum" sz="quarter" idx="12"/>
          </p:nvPr>
        </p:nvSpPr>
        <p:spPr/>
        <p:txBody>
          <a:bodyPr/>
          <a:lstStyle/>
          <a:p>
            <a:fld id="{7CBCC52C-CE0E-4A77-AE88-E639344518EB}" type="slidenum">
              <a:rPr lang="en-US" smtClean="0"/>
              <a:t>170</a:t>
            </a:fld>
            <a:endParaRPr lang="en-US" dirty="0"/>
          </a:p>
        </p:txBody>
      </p:sp>
      <p:sp>
        <p:nvSpPr>
          <p:cNvPr id="3" name="Rounded Rectangle 17">
            <a:extLst>
              <a:ext uri="{FF2B5EF4-FFF2-40B4-BE49-F238E27FC236}">
                <a16:creationId xmlns:a16="http://schemas.microsoft.com/office/drawing/2014/main" id="{2E7F3EFD-75CE-71EF-9285-BDC833129042}"/>
              </a:ext>
            </a:extLst>
          </p:cNvPr>
          <p:cNvSpPr/>
          <p:nvPr/>
        </p:nvSpPr>
        <p:spPr>
          <a:xfrm>
            <a:off x="2514600" y="1350535"/>
            <a:ext cx="4179093" cy="4150153"/>
          </a:xfrm>
          <a:prstGeom prst="roundRect">
            <a:avLst/>
          </a:prstGeom>
          <a:noFill/>
          <a:ln w="76200">
            <a:solidFill>
              <a:srgbClr val="CBB76B"/>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TextBox 3">
            <a:extLst>
              <a:ext uri="{FF2B5EF4-FFF2-40B4-BE49-F238E27FC236}">
                <a16:creationId xmlns:a16="http://schemas.microsoft.com/office/drawing/2014/main" id="{1E92A2DF-FB23-0D2D-940A-3E1B5F7D87CF}"/>
              </a:ext>
            </a:extLst>
          </p:cNvPr>
          <p:cNvSpPr txBox="1"/>
          <p:nvPr/>
        </p:nvSpPr>
        <p:spPr>
          <a:xfrm>
            <a:off x="3007519" y="1824335"/>
            <a:ext cx="3307556"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Business Stakeholder(s)</a:t>
            </a:r>
          </a:p>
        </p:txBody>
      </p:sp>
      <p:sp>
        <p:nvSpPr>
          <p:cNvPr id="5" name="TextBox 4">
            <a:extLst>
              <a:ext uri="{FF2B5EF4-FFF2-40B4-BE49-F238E27FC236}">
                <a16:creationId xmlns:a16="http://schemas.microsoft.com/office/drawing/2014/main" id="{34CCAE31-2CDC-5D50-EE6E-94FCE587BBE8}"/>
              </a:ext>
            </a:extLst>
          </p:cNvPr>
          <p:cNvSpPr txBox="1"/>
          <p:nvPr/>
        </p:nvSpPr>
        <p:spPr>
          <a:xfrm>
            <a:off x="2828924" y="4567535"/>
            <a:ext cx="3550445"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Vendors</a:t>
            </a:r>
          </a:p>
        </p:txBody>
      </p:sp>
      <p:sp>
        <p:nvSpPr>
          <p:cNvPr id="6" name="TextBox 5">
            <a:extLst>
              <a:ext uri="{FF2B5EF4-FFF2-40B4-BE49-F238E27FC236}">
                <a16:creationId xmlns:a16="http://schemas.microsoft.com/office/drawing/2014/main" id="{85DE0983-F2D8-F57C-AEC9-BA8D30C59B22}"/>
              </a:ext>
            </a:extLst>
          </p:cNvPr>
          <p:cNvSpPr txBox="1"/>
          <p:nvPr/>
        </p:nvSpPr>
        <p:spPr>
          <a:xfrm>
            <a:off x="2729035" y="3729335"/>
            <a:ext cx="3828928"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Scrum Guidance Body</a:t>
            </a:r>
          </a:p>
        </p:txBody>
      </p:sp>
      <p:sp>
        <p:nvSpPr>
          <p:cNvPr id="7" name="TextBox 6">
            <a:extLst>
              <a:ext uri="{FF2B5EF4-FFF2-40B4-BE49-F238E27FC236}">
                <a16:creationId xmlns:a16="http://schemas.microsoft.com/office/drawing/2014/main" id="{34217FC9-A5A6-D7D6-30C3-ABD307C719E8}"/>
              </a:ext>
            </a:extLst>
          </p:cNvPr>
          <p:cNvSpPr txBox="1"/>
          <p:nvPr/>
        </p:nvSpPr>
        <p:spPr>
          <a:xfrm>
            <a:off x="2971800" y="2814935"/>
            <a:ext cx="3307556"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Supporting Services</a:t>
            </a:r>
          </a:p>
        </p:txBody>
      </p:sp>
      <p:sp>
        <p:nvSpPr>
          <p:cNvPr id="8" name="Footer Placeholder 7">
            <a:extLst>
              <a:ext uri="{FF2B5EF4-FFF2-40B4-BE49-F238E27FC236}">
                <a16:creationId xmlns:a16="http://schemas.microsoft.com/office/drawing/2014/main" id="{39B24806-B3F1-0088-D186-1DE0E2D8453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5735265"/>
      </p:ext>
    </p:extLst>
  </p:cSld>
  <p:clrMapOvr>
    <a:masterClrMapping/>
  </p:clrMapOvr>
  <p:transition spd="med">
    <p:pull/>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006600"/>
            <a:ext cx="7772400" cy="2844800"/>
          </a:xfrm>
          <a:prstGeom prst="rect">
            <a:avLst/>
          </a:prstGeom>
        </p:spPr>
        <p:txBody>
          <a:bodyPr/>
          <a:lstStyle/>
          <a:p>
            <a:pPr lvl="0"/>
            <a:r>
              <a:rPr lang="en-IN" dirty="0">
                <a:latin typeface="Calibri" panose="020F0502020204030204" pitchFamily="34" charset="0"/>
                <a:cs typeface="Calibri" panose="020F0502020204030204" pitchFamily="34" charset="0"/>
              </a:rPr>
              <a:t>A collective term that includes customers, users, and sponsors, who frequently interface with the Scrum Core Team to provide them with inputs and to facilitate creation of the project’s product, service, or other result.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Business stakeholders influence the project throughout the project’s development.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Most importantly, it is for the business stakeholders that the project produces the collaborative benefits.</a:t>
            </a:r>
          </a:p>
        </p:txBody>
      </p:sp>
      <p:sp>
        <p:nvSpPr>
          <p:cNvPr id="6" name="Rectangle 5"/>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Non-core Roles – Business Stakeholders</a:t>
            </a:r>
          </a:p>
        </p:txBody>
      </p:sp>
      <p:sp>
        <p:nvSpPr>
          <p:cNvPr id="3" name="Slide Number Placeholder 2">
            <a:extLst>
              <a:ext uri="{FF2B5EF4-FFF2-40B4-BE49-F238E27FC236}">
                <a16:creationId xmlns:a16="http://schemas.microsoft.com/office/drawing/2014/main" id="{90B7C57F-A303-CF6E-A206-1FABEB612E0A}"/>
              </a:ext>
            </a:extLst>
          </p:cNvPr>
          <p:cNvSpPr>
            <a:spLocks noGrp="1"/>
          </p:cNvSpPr>
          <p:nvPr>
            <p:ph type="sldNum" sz="quarter" idx="12"/>
          </p:nvPr>
        </p:nvSpPr>
        <p:spPr/>
        <p:txBody>
          <a:bodyPr/>
          <a:lstStyle/>
          <a:p>
            <a:pPr>
              <a:defRPr/>
            </a:pPr>
            <a:fld id="{AC73F1D3-B4B8-4AEF-90B2-F6B713CA2A81}" type="slidenum">
              <a:rPr lang="en-US" smtClean="0"/>
              <a:pPr>
                <a:defRPr/>
              </a:pPr>
              <a:t>171</a:t>
            </a:fld>
            <a:endParaRPr lang="en-US" dirty="0"/>
          </a:p>
        </p:txBody>
      </p:sp>
    </p:spTree>
    <p:extLst>
      <p:ext uri="{BB962C8B-B14F-4D97-AF65-F5344CB8AC3E}">
        <p14:creationId xmlns:p14="http://schemas.microsoft.com/office/powerpoint/2010/main" val="11568487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45677375"/>
              </p:ext>
            </p:extLst>
          </p:nvPr>
        </p:nvGraphicFramePr>
        <p:xfrm>
          <a:off x="1524000" y="2006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057400" y="1828800"/>
            <a:ext cx="5181600" cy="441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Non-core Roles – Business Stakeholders</a:t>
            </a:r>
          </a:p>
        </p:txBody>
      </p:sp>
      <p:sp>
        <p:nvSpPr>
          <p:cNvPr id="2" name="Slide Number Placeholder 1">
            <a:extLst>
              <a:ext uri="{FF2B5EF4-FFF2-40B4-BE49-F238E27FC236}">
                <a16:creationId xmlns:a16="http://schemas.microsoft.com/office/drawing/2014/main" id="{97FE352F-6D8D-B60F-47EF-0F05E74D426F}"/>
              </a:ext>
            </a:extLst>
          </p:cNvPr>
          <p:cNvSpPr>
            <a:spLocks noGrp="1"/>
          </p:cNvSpPr>
          <p:nvPr>
            <p:ph type="sldNum" sz="quarter" idx="12"/>
          </p:nvPr>
        </p:nvSpPr>
        <p:spPr/>
        <p:txBody>
          <a:bodyPr/>
          <a:lstStyle/>
          <a:p>
            <a:pPr>
              <a:defRPr/>
            </a:pPr>
            <a:fld id="{AC73F1D3-B4B8-4AEF-90B2-F6B713CA2A81}" type="slidenum">
              <a:rPr lang="en-US" smtClean="0"/>
              <a:pPr>
                <a:defRPr/>
              </a:pPr>
              <a:t>172</a:t>
            </a:fld>
            <a:endParaRPr lang="en-US" dirty="0"/>
          </a:p>
        </p:txBody>
      </p:sp>
    </p:spTree>
    <p:extLst>
      <p:ext uri="{BB962C8B-B14F-4D97-AF65-F5344CB8AC3E}">
        <p14:creationId xmlns:p14="http://schemas.microsoft.com/office/powerpoint/2010/main" val="20411452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295400"/>
            <a:ext cx="7772400" cy="4876800"/>
          </a:xfrm>
          <a:prstGeom prst="rect">
            <a:avLst/>
          </a:prstGeom>
        </p:spPr>
        <p:txBody>
          <a:bodyPr/>
          <a:lstStyle/>
          <a:p>
            <a:pPr lvl="0"/>
            <a:r>
              <a:rPr lang="en-IN" b="1" dirty="0">
                <a:latin typeface="Calibri" panose="020F0502020204030204" pitchFamily="34" charset="0"/>
                <a:cs typeface="Calibri" panose="020F0502020204030204" pitchFamily="34" charset="0"/>
              </a:rPr>
              <a:t>Customer:  </a:t>
            </a:r>
            <a:r>
              <a:rPr lang="en-IN" dirty="0">
                <a:latin typeface="Calibri" panose="020F0502020204030204" pitchFamily="34" charset="0"/>
                <a:cs typeface="Calibri" panose="020F0502020204030204" pitchFamily="34" charset="0"/>
              </a:rPr>
              <a:t>The customer is the individual or the organization that acquires the project’s product, service, or other result. For any organization, depending on the project, there can be both internal customers (i.e., within the same organization) or external customers (i.e., outside of the organization). </a:t>
            </a:r>
          </a:p>
          <a:p>
            <a:pPr lvl="0"/>
            <a:r>
              <a:rPr lang="en-IN" dirty="0">
                <a:latin typeface="Calibri" panose="020F0502020204030204" pitchFamily="34" charset="0"/>
                <a:cs typeface="Calibri" panose="020F0502020204030204" pitchFamily="34" charset="0"/>
              </a:rPr>
              <a:t>	</a:t>
            </a:r>
          </a:p>
          <a:p>
            <a:pPr lvl="0"/>
            <a:r>
              <a:rPr lang="en-IN" b="1" dirty="0">
                <a:latin typeface="Calibri" panose="020F0502020204030204" pitchFamily="34" charset="0"/>
                <a:cs typeface="Calibri" panose="020F0502020204030204" pitchFamily="34" charset="0"/>
              </a:rPr>
              <a:t>Users - </a:t>
            </a:r>
            <a:r>
              <a:rPr lang="en-IN" dirty="0">
                <a:latin typeface="Calibri" panose="020F0502020204030204" pitchFamily="34" charset="0"/>
                <a:cs typeface="Calibri" panose="020F0502020204030204" pitchFamily="34" charset="0"/>
              </a:rPr>
              <a:t>Users are the individual or the organization that directly uses the project’s product, service, or other result. Like customers, for any organization, there can be both internal and external users. Also, in some industries customers and users may be the same.</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Sponsor - </a:t>
            </a:r>
            <a:r>
              <a:rPr lang="en-IN" dirty="0">
                <a:latin typeface="Calibri" panose="020F0502020204030204" pitchFamily="34" charset="0"/>
                <a:cs typeface="Calibri" panose="020F0502020204030204" pitchFamily="34" charset="0"/>
              </a:rPr>
              <a:t>The sponsor is the individual or the organization that provides resources and support for the project. The sponsor is also the stakeholder to whom everyone is accountable in the end.</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At times, the same person or organization can play multiple business stakeholder roles; for example, the sponsor and the customer may be the same.</a:t>
            </a:r>
          </a:p>
        </p:txBody>
      </p:sp>
      <p:sp>
        <p:nvSpPr>
          <p:cNvPr id="6" name="Rectangle 5"/>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Non-core Roles – Business Stakeholders</a:t>
            </a:r>
          </a:p>
        </p:txBody>
      </p:sp>
      <p:sp>
        <p:nvSpPr>
          <p:cNvPr id="3" name="Slide Number Placeholder 2">
            <a:extLst>
              <a:ext uri="{FF2B5EF4-FFF2-40B4-BE49-F238E27FC236}">
                <a16:creationId xmlns:a16="http://schemas.microsoft.com/office/drawing/2014/main" id="{0A462C95-7BF1-F3D5-3865-42B8815CB4AE}"/>
              </a:ext>
            </a:extLst>
          </p:cNvPr>
          <p:cNvSpPr>
            <a:spLocks noGrp="1"/>
          </p:cNvSpPr>
          <p:nvPr>
            <p:ph type="sldNum" sz="quarter" idx="12"/>
          </p:nvPr>
        </p:nvSpPr>
        <p:spPr/>
        <p:txBody>
          <a:bodyPr/>
          <a:lstStyle/>
          <a:p>
            <a:pPr>
              <a:defRPr/>
            </a:pPr>
            <a:fld id="{AC73F1D3-B4B8-4AEF-90B2-F6B713CA2A81}" type="slidenum">
              <a:rPr lang="en-US" smtClean="0"/>
              <a:pPr>
                <a:defRPr/>
              </a:pPr>
              <a:t>173</a:t>
            </a:fld>
            <a:endParaRPr lang="en-US" dirty="0"/>
          </a:p>
        </p:txBody>
      </p:sp>
    </p:spTree>
    <p:extLst>
      <p:ext uri="{BB962C8B-B14F-4D97-AF65-F5344CB8AC3E}">
        <p14:creationId xmlns:p14="http://schemas.microsoft.com/office/powerpoint/2010/main" val="19188754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t>174</a:t>
            </a:fld>
            <a:endParaRPr lang="en-US" dirty="0"/>
          </a:p>
        </p:txBody>
      </p:sp>
      <p:sp>
        <p:nvSpPr>
          <p:cNvPr id="8" name="Rectangle 7"/>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Non-core Roles – Vendors</a:t>
            </a:r>
          </a:p>
        </p:txBody>
      </p:sp>
      <p:sp>
        <p:nvSpPr>
          <p:cNvPr id="9" name="Rectangle 8"/>
          <p:cNvSpPr/>
          <p:nvPr/>
        </p:nvSpPr>
        <p:spPr>
          <a:xfrm>
            <a:off x="685800" y="2781300"/>
            <a:ext cx="7772400" cy="1295400"/>
          </a:xfrm>
          <a:prstGeom prst="rect">
            <a:avLst/>
          </a:prstGeom>
        </p:spPr>
        <p:txBody>
          <a:bodyPr/>
          <a:lstStyle/>
          <a:p>
            <a:pPr>
              <a:lnSpc>
                <a:spcPct val="150000"/>
              </a:lnSpc>
              <a:spcBef>
                <a:spcPts val="0"/>
              </a:spcBef>
              <a:spcAft>
                <a:spcPts val="0"/>
              </a:spcAft>
            </a:pPr>
            <a:r>
              <a:rPr lang="en-IN" dirty="0">
                <a:latin typeface="Calibri" panose="020F0502020204030204" pitchFamily="34" charset="0"/>
                <a:cs typeface="Calibri" panose="020F0502020204030204" pitchFamily="34" charset="0"/>
              </a:rPr>
              <a:t>Include external individuals or organizations, provide products and/or services that are not within the core competencies of the project organization.</a:t>
            </a:r>
            <a:endParaRPr lang="en-US" dirty="0">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68F4E2A1-660F-0633-57C1-2F67329B014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2865745"/>
      </p:ext>
    </p:extLst>
  </p:cSld>
  <p:clrMapOvr>
    <a:masterClrMapping/>
  </p:clrMapOvr>
  <p:transition spd="med">
    <p:pull/>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F90056-6BF2-A106-F7D1-7460F702F5C0}"/>
              </a:ext>
            </a:extLst>
          </p:cNvPr>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Non-core Roles – Supporting Services</a:t>
            </a:r>
          </a:p>
        </p:txBody>
      </p:sp>
      <p:sp>
        <p:nvSpPr>
          <p:cNvPr id="6" name="TextBox 5">
            <a:extLst>
              <a:ext uri="{FF2B5EF4-FFF2-40B4-BE49-F238E27FC236}">
                <a16:creationId xmlns:a16="http://schemas.microsoft.com/office/drawing/2014/main" id="{5CB66747-7AD4-5A1D-56D9-08C9998FCEE1}"/>
              </a:ext>
            </a:extLst>
          </p:cNvPr>
          <p:cNvSpPr txBox="1"/>
          <p:nvPr/>
        </p:nvSpPr>
        <p:spPr>
          <a:xfrm>
            <a:off x="609600" y="2576729"/>
            <a:ext cx="8077200" cy="880369"/>
          </a:xfrm>
          <a:prstGeom prst="rect">
            <a:avLst/>
          </a:prstGeom>
          <a:noFill/>
        </p:spPr>
        <p:txBody>
          <a:bodyPr wrap="square">
            <a:spAutoFit/>
          </a:bodyPr>
          <a:lstStyle/>
          <a:p>
            <a:pPr>
              <a:lnSpc>
                <a:spcPct val="150000"/>
              </a:lnSpc>
              <a:spcBef>
                <a:spcPts val="0"/>
              </a:spcBef>
              <a:spcAft>
                <a:spcPts val="0"/>
              </a:spcAft>
            </a:pPr>
            <a:r>
              <a:rPr lang="en-IN" dirty="0">
                <a:latin typeface="Calibri" panose="020F0502020204030204" pitchFamily="34" charset="0"/>
                <a:cs typeface="Calibri" panose="020F0502020204030204" pitchFamily="34" charset="0"/>
              </a:rPr>
              <a:t>Include </a:t>
            </a:r>
            <a:r>
              <a:rPr lang="en-US" dirty="0">
                <a:latin typeface="Calibri" panose="020F0502020204030204" pitchFamily="34" charset="0"/>
                <a:cs typeface="Calibri" panose="020F0502020204030204" pitchFamily="34" charset="0"/>
              </a:rPr>
              <a:t>internal or external groups that support or are impacted by the Scrum project, for example, training, logistics, marketing, finance, infrastructure, and so on.</a:t>
            </a:r>
          </a:p>
        </p:txBody>
      </p:sp>
      <p:sp>
        <p:nvSpPr>
          <p:cNvPr id="2" name="Footer Placeholder 1">
            <a:extLst>
              <a:ext uri="{FF2B5EF4-FFF2-40B4-BE49-F238E27FC236}">
                <a16:creationId xmlns:a16="http://schemas.microsoft.com/office/drawing/2014/main" id="{E58BAFBD-90DC-717A-FFA1-1BC7FD63DC6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BA8860E-AA1A-49A5-FA11-73D0B655A897}"/>
              </a:ext>
            </a:extLst>
          </p:cNvPr>
          <p:cNvSpPr>
            <a:spLocks noGrp="1"/>
          </p:cNvSpPr>
          <p:nvPr>
            <p:ph type="sldNum" sz="quarter" idx="12"/>
          </p:nvPr>
        </p:nvSpPr>
        <p:spPr/>
        <p:txBody>
          <a:bodyPr/>
          <a:lstStyle/>
          <a:p>
            <a:fld id="{7CBCC52C-CE0E-4A77-AE88-E639344518EB}" type="slidenum">
              <a:rPr lang="en-US" smtClean="0"/>
              <a:t>175</a:t>
            </a:fld>
            <a:endParaRPr lang="en-US" dirty="0"/>
          </a:p>
        </p:txBody>
      </p:sp>
    </p:spTree>
    <p:extLst>
      <p:ext uri="{BB962C8B-B14F-4D97-AF65-F5344CB8AC3E}">
        <p14:creationId xmlns:p14="http://schemas.microsoft.com/office/powerpoint/2010/main" val="17603893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Non-core Roles – Scrum Guidance Body</a:t>
            </a:r>
          </a:p>
        </p:txBody>
      </p:sp>
      <p:sp>
        <p:nvSpPr>
          <p:cNvPr id="2" name="Slide Number Placeholder 1"/>
          <p:cNvSpPr>
            <a:spLocks noGrp="1"/>
          </p:cNvSpPr>
          <p:nvPr>
            <p:ph type="sldNum" sz="quarter" idx="12"/>
          </p:nvPr>
        </p:nvSpPr>
        <p:spPr/>
        <p:txBody>
          <a:bodyPr/>
          <a:lstStyle/>
          <a:p>
            <a:fld id="{7CBCC52C-CE0E-4A77-AE88-E639344518EB}" type="slidenum">
              <a:rPr lang="en-US" smtClean="0"/>
              <a:t>176</a:t>
            </a:fld>
            <a:endParaRPr lang="en-US" dirty="0"/>
          </a:p>
        </p:txBody>
      </p:sp>
      <p:sp>
        <p:nvSpPr>
          <p:cNvPr id="58" name="Rectangle 57"/>
          <p:cNvSpPr/>
          <p:nvPr/>
        </p:nvSpPr>
        <p:spPr>
          <a:xfrm>
            <a:off x="685800" y="1143000"/>
            <a:ext cx="7772400" cy="5029200"/>
          </a:xfrm>
          <a:prstGeom prst="rect">
            <a:avLst/>
          </a:prstGeom>
        </p:spPr>
        <p:txBody>
          <a:bodyPr/>
          <a:lstStyle/>
          <a:p>
            <a:r>
              <a:rPr lang="en-IN" dirty="0">
                <a:latin typeface="Calibri" panose="020F0502020204030204" pitchFamily="34" charset="0"/>
                <a:cs typeface="Calibri" panose="020F0502020204030204" pitchFamily="34" charset="0"/>
              </a:rPr>
              <a:t>The Scrum Guidance Body (SGB) is an optional role but highly recommended to formalize organizational practices related to Scrum.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It generally consists of a group of documents and/or a group of experts who are typically involved with defining objectives related to quality, government regulations, security, and other key organizational parameters.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Scrum Guidance Body also helps capture the best practices that should be used across all Scrum projects in the organization.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Scrum Guidance Body does not make decisions related to the project.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SGB acts as a consulting or guidance structure for all the hierarchy levels in the project organization—the portfolio, program, and project.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Scrum Teams have the option of asking the Scrum Guidance Body for advice as required.</a:t>
            </a:r>
          </a:p>
        </p:txBody>
      </p:sp>
      <p:sp>
        <p:nvSpPr>
          <p:cNvPr id="3" name="Footer Placeholder 2">
            <a:extLst>
              <a:ext uri="{FF2B5EF4-FFF2-40B4-BE49-F238E27FC236}">
                <a16:creationId xmlns:a16="http://schemas.microsoft.com/office/drawing/2014/main" id="{325F6C0A-504A-60CC-BBC6-E644FEEA66B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728324"/>
      </p:ext>
    </p:extLst>
  </p:cSld>
  <p:clrMapOvr>
    <a:masterClrMapping/>
  </p:clrMapOvr>
  <p:transition spd="med">
    <p:pull/>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828800" y="6169223"/>
            <a:ext cx="4973390" cy="307777"/>
          </a:xfrm>
          <a:prstGeom prst="rect">
            <a:avLst/>
          </a:prstGeom>
        </p:spPr>
        <p:txBody>
          <a:bodyPr wrap="square">
            <a:spAutoFit/>
          </a:bodyPr>
          <a:lstStyle/>
          <a:p>
            <a:pPr marL="450215" marR="0" algn="ctr">
              <a:spcBef>
                <a:spcPts val="0"/>
              </a:spcBef>
              <a:spcAft>
                <a:spcPts val="0"/>
              </a:spcAft>
            </a:pPr>
            <a:r>
              <a:rPr lang="en-US" sz="1400" dirty="0">
                <a:latin typeface="Calibri" panose="020F0502020204030204" pitchFamily="34" charset="0"/>
                <a:ea typeface="Times New Roman" panose="02020603050405020304" pitchFamily="18" charset="0"/>
                <a:cs typeface="Calibri" panose="020F0502020204030204" pitchFamily="34" charset="0"/>
              </a:rPr>
              <a:t>Figure 3‑1: Scrum Roles—Overview; </a:t>
            </a:r>
            <a:r>
              <a:rPr lang="en-US" sz="1400" dirty="0">
                <a:effectLst/>
                <a:latin typeface="Calibri" panose="020F0502020204030204" pitchFamily="34" charset="0"/>
                <a:ea typeface="Times New Roman" panose="02020603050405020304" pitchFamily="18" charset="0"/>
                <a:cs typeface="Calibri" panose="020F0502020204030204" pitchFamily="34" charset="0"/>
              </a:rPr>
              <a:t>SBOK® Page 43</a:t>
            </a:r>
          </a:p>
        </p:txBody>
      </p:sp>
      <p:pic>
        <p:nvPicPr>
          <p:cNvPr id="6" name="Picture 5">
            <a:extLst>
              <a:ext uri="{FF2B5EF4-FFF2-40B4-BE49-F238E27FC236}">
                <a16:creationId xmlns:a16="http://schemas.microsoft.com/office/drawing/2014/main" id="{C04812E3-24BB-7808-FB88-6BF4DA351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05" t="31005" r="9100" b="34269"/>
          <a:stretch/>
        </p:blipFill>
        <p:spPr bwMode="auto">
          <a:xfrm>
            <a:off x="533400" y="990600"/>
            <a:ext cx="8249341" cy="5094930"/>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C20BF325-DFB0-B91F-003A-CA49A7ECD882}"/>
              </a:ext>
            </a:extLst>
          </p:cNvPr>
          <p:cNvSpPr>
            <a:spLocks noGrp="1"/>
          </p:cNvSpPr>
          <p:nvPr>
            <p:ph type="sldNum" sz="quarter" idx="12"/>
          </p:nvPr>
        </p:nvSpPr>
        <p:spPr/>
        <p:txBody>
          <a:bodyPr/>
          <a:lstStyle/>
          <a:p>
            <a:pPr>
              <a:defRPr/>
            </a:pPr>
            <a:fld id="{AC73F1D3-B4B8-4AEF-90B2-F6B713CA2A81}" type="slidenum">
              <a:rPr lang="en-US" smtClean="0"/>
              <a:pPr>
                <a:defRPr/>
              </a:pPr>
              <a:t>177</a:t>
            </a:fld>
            <a:endParaRPr lang="en-US" dirty="0"/>
          </a:p>
        </p:txBody>
      </p:sp>
    </p:spTree>
    <p:extLst>
      <p:ext uri="{BB962C8B-B14F-4D97-AF65-F5344CB8AC3E}">
        <p14:creationId xmlns:p14="http://schemas.microsoft.com/office/powerpoint/2010/main" val="9691782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Who among the following is responsible for providing the Scrum Team with a </a:t>
            </a:r>
            <a:r>
              <a:rPr lang="en-US" sz="1800" dirty="0">
                <a:latin typeface="Calibri" panose="020F0502020204030204" pitchFamily="34" charset="0"/>
              </a:rPr>
              <a:t>favorable</a:t>
            </a:r>
            <a:r>
              <a:rPr lang="en-IN" sz="1800" dirty="0">
                <a:latin typeface="Calibri" panose="020F0502020204030204" pitchFamily="34" charset="0"/>
              </a:rPr>
              <a:t> environment for creating deliverables? </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Scrum Master </a:t>
            </a:r>
          </a:p>
          <a:p>
            <a:pPr lvl="0">
              <a:buFont typeface="+mj-lt"/>
              <a:buAutoNum type="alphaUcPeriod"/>
            </a:pPr>
            <a:r>
              <a:rPr lang="en-IN" sz="1800" dirty="0">
                <a:latin typeface="Calibri" panose="020F0502020204030204" pitchFamily="34" charset="0"/>
              </a:rPr>
              <a:t>Product Owner</a:t>
            </a:r>
          </a:p>
          <a:p>
            <a:pPr lvl="0">
              <a:buFont typeface="+mj-lt"/>
              <a:buAutoNum type="alphaUcPeriod"/>
            </a:pPr>
            <a:r>
              <a:rPr lang="en-IN" sz="1800" dirty="0">
                <a:latin typeface="Calibri" panose="020F0502020204030204" pitchFamily="34" charset="0"/>
              </a:rPr>
              <a:t>Scrum Guidance Body </a:t>
            </a:r>
          </a:p>
          <a:p>
            <a:pPr lvl="0">
              <a:buFont typeface="+mj-lt"/>
              <a:buAutoNum type="alphaUcPeriod"/>
            </a:pPr>
            <a:r>
              <a:rPr lang="en-IN" sz="1800" dirty="0">
                <a:latin typeface="Calibri" panose="020F0502020204030204" pitchFamily="34" charset="0"/>
              </a:rPr>
              <a:t>External stakeholders</a:t>
            </a:r>
          </a:p>
        </p:txBody>
      </p:sp>
      <p:sp>
        <p:nvSpPr>
          <p:cNvPr id="8" name="TextBox 7"/>
          <p:cNvSpPr txBox="1"/>
          <p:nvPr/>
        </p:nvSpPr>
        <p:spPr>
          <a:xfrm>
            <a:off x="0" y="3149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178</a:t>
            </a:fld>
            <a:endParaRPr lang="en-US" dirty="0"/>
          </a:p>
        </p:txBody>
      </p:sp>
      <p:sp>
        <p:nvSpPr>
          <p:cNvPr id="4" name="Footer Placeholder 3">
            <a:extLst>
              <a:ext uri="{FF2B5EF4-FFF2-40B4-BE49-F238E27FC236}">
                <a16:creationId xmlns:a16="http://schemas.microsoft.com/office/drawing/2014/main" id="{1974C85F-ABB0-733F-27E1-3FF1437EAF6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3873977"/>
      </p:ext>
    </p:extLst>
  </p:cSld>
  <p:clrMapOvr>
    <a:masterClrMapping/>
  </p:clrMapOvr>
  <p:transition spd="med">
    <p:pull/>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179</a:t>
            </a:fld>
            <a:endParaRPr lang="en-US" dirty="0"/>
          </a:p>
        </p:txBody>
      </p:sp>
      <p:sp>
        <p:nvSpPr>
          <p:cNvPr id="2" name="Footer Placeholder 1">
            <a:extLst>
              <a:ext uri="{FF2B5EF4-FFF2-40B4-BE49-F238E27FC236}">
                <a16:creationId xmlns:a16="http://schemas.microsoft.com/office/drawing/2014/main" id="{0D527C8D-C9D8-1143-8583-65722B5EC9F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591297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79912" y="2184400"/>
            <a:ext cx="971550" cy="2768600"/>
            <a:chOff x="3367089" y="781046"/>
            <a:chExt cx="2590800" cy="5078922"/>
          </a:xfrm>
        </p:grpSpPr>
        <p:sp>
          <p:nvSpPr>
            <p:cNvPr id="6" name="Round Single Corner Rectangle 5"/>
            <p:cNvSpPr/>
            <p:nvPr/>
          </p:nvSpPr>
          <p:spPr>
            <a:xfrm rot="10800000">
              <a:off x="4337446" y="2752725"/>
              <a:ext cx="531019" cy="2133600"/>
            </a:xfrm>
            <a:prstGeom prst="round1Rect">
              <a:avLst>
                <a:gd name="adj" fmla="val 50000"/>
              </a:avLst>
            </a:prstGeom>
            <a:solidFill>
              <a:srgbClr val="005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Donut 6"/>
            <p:cNvSpPr/>
            <p:nvPr/>
          </p:nvSpPr>
          <p:spPr>
            <a:xfrm>
              <a:off x="4145754" y="4960257"/>
              <a:ext cx="914400" cy="899711"/>
            </a:xfrm>
            <a:prstGeom prst="donut">
              <a:avLst>
                <a:gd name="adj" fmla="val 22999"/>
              </a:avLst>
            </a:prstGeom>
            <a:solidFill>
              <a:srgbClr val="165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 name="Block Arc 7"/>
            <p:cNvSpPr/>
            <p:nvPr/>
          </p:nvSpPr>
          <p:spPr>
            <a:xfrm rot="5814008">
              <a:off x="3443289" y="704846"/>
              <a:ext cx="2438400" cy="2590800"/>
            </a:xfrm>
            <a:prstGeom prst="blockArc">
              <a:avLst>
                <a:gd name="adj1" fmla="val 6336418"/>
                <a:gd name="adj2" fmla="val 205389"/>
                <a:gd name="adj3" fmla="val 18379"/>
              </a:avLst>
            </a:prstGeom>
            <a:solidFill>
              <a:srgbClr val="095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sp>
        <p:nvSpPr>
          <p:cNvPr id="9" name="Title 2"/>
          <p:cNvSpPr>
            <a:spLocks noGrp="1"/>
          </p:cNvSpPr>
          <p:nvPr>
            <p:ph type="title"/>
          </p:nvPr>
        </p:nvSpPr>
        <p:spPr>
          <a:xfrm>
            <a:off x="990600" y="304801"/>
            <a:ext cx="7924800" cy="715963"/>
          </a:xfrm>
        </p:spPr>
        <p:txBody>
          <a:bodyPr/>
          <a:lstStyle/>
          <a:p>
            <a:r>
              <a:rPr lang="en-IN" sz="2800" dirty="0">
                <a:solidFill>
                  <a:srgbClr val="0050AD"/>
                </a:solidFill>
              </a:rPr>
              <a:t>What is a Project</a:t>
            </a:r>
          </a:p>
        </p:txBody>
      </p:sp>
      <p:sp>
        <p:nvSpPr>
          <p:cNvPr id="2" name="Slide Number Placeholder 1">
            <a:extLst>
              <a:ext uri="{FF2B5EF4-FFF2-40B4-BE49-F238E27FC236}">
                <a16:creationId xmlns:a16="http://schemas.microsoft.com/office/drawing/2014/main" id="{27E29E37-82A3-3CFA-AA3D-75B46CCA929B}"/>
              </a:ext>
            </a:extLst>
          </p:cNvPr>
          <p:cNvSpPr>
            <a:spLocks noGrp="1"/>
          </p:cNvSpPr>
          <p:nvPr>
            <p:ph type="sldNum" sz="quarter" idx="12"/>
          </p:nvPr>
        </p:nvSpPr>
        <p:spPr/>
        <p:txBody>
          <a:bodyPr/>
          <a:lstStyle/>
          <a:p>
            <a:pPr>
              <a:defRPr/>
            </a:pPr>
            <a:fld id="{AC73F1D3-B4B8-4AEF-90B2-F6B713CA2A81}" type="slidenum">
              <a:rPr lang="en-US" smtClean="0"/>
              <a:pPr>
                <a:defRPr/>
              </a:pPr>
              <a:t>18</a:t>
            </a:fld>
            <a:endParaRPr lang="en-US" dirty="0"/>
          </a:p>
        </p:txBody>
      </p:sp>
    </p:spTree>
    <p:extLst>
      <p:ext uri="{BB962C8B-B14F-4D97-AF65-F5344CB8AC3E}">
        <p14:creationId xmlns:p14="http://schemas.microsoft.com/office/powerpoint/2010/main" val="87692853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Jason is responsible for resolving conflicts among Scrum Team members. What role is he playing on a Scrum project? </a:t>
            </a:r>
          </a:p>
          <a:p>
            <a:pPr lvl="0"/>
            <a:endParaRPr lang="en-IN" sz="1800" dirty="0">
              <a:latin typeface="Calibri" panose="020F0502020204030204" pitchFamily="34" charset="0"/>
            </a:endParaRPr>
          </a:p>
          <a:p>
            <a:pPr lvl="0">
              <a:buFont typeface="+mj-lt"/>
              <a:buAutoNum type="alphaUcPeriod"/>
            </a:pPr>
            <a:r>
              <a:rPr lang="en-IN" sz="1800" dirty="0"/>
              <a:t>Scrum Master </a:t>
            </a:r>
          </a:p>
          <a:p>
            <a:pPr lvl="0">
              <a:buFont typeface="+mj-lt"/>
              <a:buAutoNum type="alphaUcPeriod"/>
            </a:pPr>
            <a:r>
              <a:rPr lang="en-IN" sz="1800" dirty="0"/>
              <a:t>Product Owner </a:t>
            </a:r>
          </a:p>
          <a:p>
            <a:pPr lvl="0">
              <a:buFont typeface="+mj-lt"/>
              <a:buAutoNum type="alphaUcPeriod"/>
            </a:pPr>
            <a:r>
              <a:rPr lang="en-IN" sz="1800" dirty="0"/>
              <a:t>Scrum Team leader </a:t>
            </a:r>
          </a:p>
          <a:p>
            <a:pPr lvl="0">
              <a:buFont typeface="+mj-lt"/>
              <a:buAutoNum type="alphaUcPeriod"/>
            </a:pPr>
            <a:r>
              <a:rPr lang="en-IN" sz="1800" dirty="0"/>
              <a:t>Scrum Team 			 	</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0" y="3149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180</a:t>
            </a:fld>
            <a:endParaRPr lang="en-US" dirty="0"/>
          </a:p>
        </p:txBody>
      </p:sp>
      <p:sp>
        <p:nvSpPr>
          <p:cNvPr id="4" name="Footer Placeholder 3">
            <a:extLst>
              <a:ext uri="{FF2B5EF4-FFF2-40B4-BE49-F238E27FC236}">
                <a16:creationId xmlns:a16="http://schemas.microsoft.com/office/drawing/2014/main" id="{E9CAFBD3-5286-AEC1-7712-0A2127F8C18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1243612"/>
      </p:ext>
    </p:extLst>
  </p:cSld>
  <p:clrMapOvr>
    <a:masterClrMapping/>
  </p:clrMapOvr>
  <p:transition spd="med">
    <p:pull/>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181</a:t>
            </a:fld>
            <a:endParaRPr lang="en-US" dirty="0"/>
          </a:p>
        </p:txBody>
      </p:sp>
      <p:sp>
        <p:nvSpPr>
          <p:cNvPr id="2" name="Footer Placeholder 1">
            <a:extLst>
              <a:ext uri="{FF2B5EF4-FFF2-40B4-BE49-F238E27FC236}">
                <a16:creationId xmlns:a16="http://schemas.microsoft.com/office/drawing/2014/main" id="{031D52C6-6219-C4B4-A841-6F27ABA0961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60544"/>
      </p:ext>
    </p:extLst>
  </p:cSld>
  <p:clrMapOvr>
    <a:masterClrMapping/>
  </p:clrMapOvr>
  <p:transition spd="med">
    <p:pull/>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182</a:t>
            </a:fld>
            <a:endParaRPr lang="en-US" dirty="0"/>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Can a Scrum Master work on multiple projects simultaneously? Please type your answer in the Question window.</a:t>
            </a:r>
          </a:p>
        </p:txBody>
      </p:sp>
      <p:sp>
        <p:nvSpPr>
          <p:cNvPr id="6" name="TextBox 5"/>
          <p:cNvSpPr txBox="1"/>
          <p:nvPr/>
        </p:nvSpPr>
        <p:spPr>
          <a:xfrm>
            <a:off x="228600" y="838200"/>
            <a:ext cx="8915400" cy="523220"/>
          </a:xfrm>
          <a:prstGeom prst="rect">
            <a:avLst/>
          </a:prstGeom>
          <a:noFill/>
        </p:spPr>
        <p:txBody>
          <a:bodyPr wrap="square" rtlCol="0">
            <a:spAutoFit/>
          </a:bodyPr>
          <a:lstStyle/>
          <a:p>
            <a:pPr algn="ctr"/>
            <a:r>
              <a:rPr lang="en-US" sz="2800" b="1" dirty="0">
                <a:solidFill>
                  <a:srgbClr val="095AB1"/>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2762178187"/>
      </p:ext>
    </p:extLst>
  </p:cSld>
  <p:clrMapOvr>
    <a:masterClrMapping/>
  </p:clrMapOvr>
  <p:transition spd="med">
    <p:pull/>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Aspects - Business Justification</a:t>
            </a:r>
            <a:endParaRPr lang="en-IN" dirty="0"/>
          </a:p>
        </p:txBody>
      </p:sp>
      <p:sp>
        <p:nvSpPr>
          <p:cNvPr id="2" name="Slide Number Placeholder 1">
            <a:extLst>
              <a:ext uri="{FF2B5EF4-FFF2-40B4-BE49-F238E27FC236}">
                <a16:creationId xmlns:a16="http://schemas.microsoft.com/office/drawing/2014/main" id="{C0C70DF3-BCDF-50CE-1A07-BAC938B1B5B9}"/>
              </a:ext>
            </a:extLst>
          </p:cNvPr>
          <p:cNvSpPr>
            <a:spLocks noGrp="1"/>
          </p:cNvSpPr>
          <p:nvPr>
            <p:ph type="sldNum" sz="quarter" idx="12"/>
          </p:nvPr>
        </p:nvSpPr>
        <p:spPr/>
        <p:txBody>
          <a:bodyPr/>
          <a:lstStyle/>
          <a:p>
            <a:pPr>
              <a:defRPr/>
            </a:pPr>
            <a:fld id="{AC73F1D3-B4B8-4AEF-90B2-F6B713CA2A81}" type="slidenum">
              <a:rPr lang="en-US" smtClean="0"/>
              <a:pPr>
                <a:defRPr/>
              </a:pPr>
              <a:t>183</a:t>
            </a:fld>
            <a:endParaRPr lang="en-US" dirty="0"/>
          </a:p>
        </p:txBody>
      </p:sp>
    </p:spTree>
    <p:extLst>
      <p:ext uri="{BB962C8B-B14F-4D97-AF65-F5344CB8AC3E}">
        <p14:creationId xmlns:p14="http://schemas.microsoft.com/office/powerpoint/2010/main" val="5363147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Scrum Aspects - Business Justification</a:t>
            </a:r>
          </a:p>
        </p:txBody>
      </p:sp>
      <p:sp>
        <p:nvSpPr>
          <p:cNvPr id="3" name="Slide Number Placeholder 2"/>
          <p:cNvSpPr>
            <a:spLocks noGrp="1"/>
          </p:cNvSpPr>
          <p:nvPr>
            <p:ph type="sldNum" sz="quarter" idx="12"/>
          </p:nvPr>
        </p:nvSpPr>
        <p:spPr/>
        <p:txBody>
          <a:bodyPr/>
          <a:lstStyle/>
          <a:p>
            <a:fld id="{7CBCC52C-CE0E-4A77-AE88-E639344518EB}" type="slidenum">
              <a:rPr lang="en-US" smtClean="0"/>
              <a:t>184</a:t>
            </a:fld>
            <a:endParaRPr lang="en-US" dirty="0"/>
          </a:p>
        </p:txBody>
      </p:sp>
      <p:sp>
        <p:nvSpPr>
          <p:cNvPr id="5" name="Rectangle 4"/>
          <p:cNvSpPr/>
          <p:nvPr/>
        </p:nvSpPr>
        <p:spPr>
          <a:xfrm>
            <a:off x="502276" y="1612880"/>
            <a:ext cx="8152327" cy="3416320"/>
          </a:xfrm>
          <a:prstGeom prst="rect">
            <a:avLst/>
          </a:prstGeom>
        </p:spPr>
        <p:txBody>
          <a:bodyPr wrap="square">
            <a:spAutoFit/>
          </a:bodyPr>
          <a:lstStyle/>
          <a:p>
            <a:r>
              <a:rPr lang="en-IN" dirty="0">
                <a:latin typeface="Calibri" panose="020F0502020204030204" pitchFamily="34" charset="0"/>
                <a:cs typeface="Calibri" panose="020F0502020204030204" pitchFamily="34" charset="0"/>
              </a:rPr>
              <a:t>It is important for an organization to perform a proper business assessment prior to starting any project.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This helps key decision makers understand the business need for a change or for a new product or service, the justification for moving forward with a project, and its viability.</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Since value is a primary reason for any organization to move forward with a project, Value-driven Delivery must be the main focus.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Scrum facilitates delivery of value very early on in the project and continues to do so throughout the project lifecycle. </a:t>
            </a:r>
          </a:p>
        </p:txBody>
      </p:sp>
      <p:sp>
        <p:nvSpPr>
          <p:cNvPr id="2" name="Footer Placeholder 1">
            <a:extLst>
              <a:ext uri="{FF2B5EF4-FFF2-40B4-BE49-F238E27FC236}">
                <a16:creationId xmlns:a16="http://schemas.microsoft.com/office/drawing/2014/main" id="{C149A7D7-8E44-8E83-B3AE-5EA4E373D6B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223190"/>
      </p:ext>
    </p:extLst>
  </p:cSld>
  <p:clrMapOvr>
    <a:masterClrMapping/>
  </p:clrMapOvr>
  <p:transition spd="med">
    <p:pull/>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2276" y="1716881"/>
            <a:ext cx="8152327" cy="3970318"/>
          </a:xfrm>
          <a:prstGeom prst="rect">
            <a:avLst/>
          </a:prstGeom>
        </p:spPr>
        <p:txBody>
          <a:bodyPr wrap="square">
            <a:spAutoFit/>
          </a:bodyPr>
          <a:lstStyle/>
          <a:p>
            <a:pPr marL="171450">
              <a:spcBef>
                <a:spcPts val="0"/>
              </a:spcBef>
              <a:spcAft>
                <a:spcPts val="0"/>
              </a:spcAft>
            </a:pPr>
            <a:r>
              <a:rPr lang="en-IN" dirty="0">
                <a:solidFill>
                  <a:schemeClr val="tx2">
                    <a:lumMod val="75000"/>
                  </a:schemeClr>
                </a:solidFill>
                <a:latin typeface="Calibri" panose="020F0502020204030204" pitchFamily="34" charset="0"/>
                <a:cs typeface="Calibri" panose="020F0502020204030204" pitchFamily="34" charset="0"/>
              </a:rPr>
              <a:t>Business justification in Scrum is based on the concept of Value-driven Delivery. </a:t>
            </a:r>
          </a:p>
          <a:p>
            <a:pPr marL="171450">
              <a:spcBef>
                <a:spcPts val="0"/>
              </a:spcBef>
              <a:spcAft>
                <a:spcPts val="0"/>
              </a:spcAft>
            </a:pPr>
            <a:endParaRPr lang="en-IN" dirty="0">
              <a:solidFill>
                <a:schemeClr val="tx2">
                  <a:lumMod val="75000"/>
                </a:schemeClr>
              </a:solidFill>
              <a:latin typeface="Calibri" panose="020F0502020204030204" pitchFamily="34" charset="0"/>
              <a:cs typeface="Calibri" panose="020F0502020204030204" pitchFamily="34" charset="0"/>
            </a:endParaRPr>
          </a:p>
          <a:p>
            <a:pPr marL="171450">
              <a:spcBef>
                <a:spcPts val="0"/>
              </a:spcBef>
              <a:spcAft>
                <a:spcPts val="0"/>
              </a:spcAft>
            </a:pPr>
            <a:r>
              <a:rPr lang="en-IN" dirty="0">
                <a:solidFill>
                  <a:schemeClr val="tx2">
                    <a:lumMod val="75000"/>
                  </a:schemeClr>
                </a:solidFill>
                <a:latin typeface="Calibri" panose="020F0502020204030204" pitchFamily="34" charset="0"/>
                <a:cs typeface="Calibri" panose="020F0502020204030204" pitchFamily="34" charset="0"/>
              </a:rPr>
              <a:t>One of the key characteristics of any project is the uncertainty of results or outcomes. </a:t>
            </a:r>
          </a:p>
          <a:p>
            <a:pPr marL="171450">
              <a:spcBef>
                <a:spcPts val="0"/>
              </a:spcBef>
              <a:spcAft>
                <a:spcPts val="0"/>
              </a:spcAft>
            </a:pPr>
            <a:endParaRPr lang="en-IN" dirty="0">
              <a:solidFill>
                <a:schemeClr val="tx2">
                  <a:lumMod val="75000"/>
                </a:schemeClr>
              </a:solidFill>
              <a:latin typeface="Calibri" panose="020F0502020204030204" pitchFamily="34" charset="0"/>
              <a:cs typeface="Calibri" panose="020F0502020204030204" pitchFamily="34" charset="0"/>
            </a:endParaRPr>
          </a:p>
          <a:p>
            <a:pPr marL="171450">
              <a:spcBef>
                <a:spcPts val="0"/>
              </a:spcBef>
              <a:spcAft>
                <a:spcPts val="0"/>
              </a:spcAft>
            </a:pPr>
            <a:r>
              <a:rPr lang="en-IN" dirty="0">
                <a:solidFill>
                  <a:schemeClr val="tx2">
                    <a:lumMod val="75000"/>
                  </a:schemeClr>
                </a:solidFill>
                <a:latin typeface="Calibri" panose="020F0502020204030204" pitchFamily="34" charset="0"/>
                <a:cs typeface="Calibri" panose="020F0502020204030204" pitchFamily="34" charset="0"/>
              </a:rPr>
              <a:t>It is impossible to guarantee project success at completion, irrespective of the size or complexity of a project. </a:t>
            </a:r>
          </a:p>
          <a:p>
            <a:pPr marL="171450">
              <a:spcBef>
                <a:spcPts val="0"/>
              </a:spcBef>
              <a:spcAft>
                <a:spcPts val="0"/>
              </a:spcAft>
            </a:pPr>
            <a:endParaRPr lang="en-IN" dirty="0">
              <a:solidFill>
                <a:schemeClr val="tx2">
                  <a:lumMod val="75000"/>
                </a:schemeClr>
              </a:solidFill>
              <a:latin typeface="Calibri" panose="020F0502020204030204" pitchFamily="34" charset="0"/>
              <a:cs typeface="Calibri" panose="020F0502020204030204" pitchFamily="34" charset="0"/>
            </a:endParaRPr>
          </a:p>
          <a:p>
            <a:pPr marL="171450">
              <a:spcBef>
                <a:spcPts val="0"/>
              </a:spcBef>
              <a:spcAft>
                <a:spcPts val="0"/>
              </a:spcAft>
            </a:pPr>
            <a:r>
              <a:rPr lang="en-IN" dirty="0">
                <a:solidFill>
                  <a:schemeClr val="tx2">
                    <a:lumMod val="75000"/>
                  </a:schemeClr>
                </a:solidFill>
                <a:latin typeface="Calibri" panose="020F0502020204030204" pitchFamily="34" charset="0"/>
                <a:cs typeface="Calibri" panose="020F0502020204030204" pitchFamily="34" charset="0"/>
              </a:rPr>
              <a:t>Considering this uncertainty of achieving success, Scrum attempts to start delivering results as early in the project as possible. </a:t>
            </a:r>
          </a:p>
          <a:p>
            <a:pPr marL="171450">
              <a:spcBef>
                <a:spcPts val="0"/>
              </a:spcBef>
              <a:spcAft>
                <a:spcPts val="0"/>
              </a:spcAft>
            </a:pPr>
            <a:endParaRPr lang="en-IN" dirty="0">
              <a:solidFill>
                <a:schemeClr val="tx2">
                  <a:lumMod val="75000"/>
                </a:schemeClr>
              </a:solidFill>
              <a:latin typeface="Calibri" panose="020F0502020204030204" pitchFamily="34" charset="0"/>
              <a:cs typeface="Calibri" panose="020F0502020204030204" pitchFamily="34" charset="0"/>
            </a:endParaRPr>
          </a:p>
          <a:p>
            <a:pPr marL="171450">
              <a:spcBef>
                <a:spcPts val="0"/>
              </a:spcBef>
              <a:spcAft>
                <a:spcPts val="0"/>
              </a:spcAft>
            </a:pPr>
            <a:r>
              <a:rPr lang="en-IN" dirty="0">
                <a:solidFill>
                  <a:schemeClr val="tx2">
                    <a:lumMod val="75000"/>
                  </a:schemeClr>
                </a:solidFill>
                <a:latin typeface="Calibri" panose="020F0502020204030204" pitchFamily="34" charset="0"/>
                <a:cs typeface="Calibri" panose="020F0502020204030204" pitchFamily="34" charset="0"/>
              </a:rPr>
              <a:t>This early delivery of results, and thereby value, provides an opportunity for reinvestment and proves the worth of the project to interested business stakeholders. </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Business Justification – Value-driven Delivery</a:t>
            </a:r>
          </a:p>
        </p:txBody>
      </p:sp>
      <p:sp>
        <p:nvSpPr>
          <p:cNvPr id="2" name="Slide Number Placeholder 1"/>
          <p:cNvSpPr>
            <a:spLocks noGrp="1"/>
          </p:cNvSpPr>
          <p:nvPr>
            <p:ph type="sldNum" sz="quarter" idx="12"/>
          </p:nvPr>
        </p:nvSpPr>
        <p:spPr/>
        <p:txBody>
          <a:bodyPr/>
          <a:lstStyle/>
          <a:p>
            <a:fld id="{7CBCC52C-CE0E-4A77-AE88-E639344518EB}" type="slidenum">
              <a:rPr lang="en-US" smtClean="0"/>
              <a:t>185</a:t>
            </a:fld>
            <a:endParaRPr lang="en-US" dirty="0"/>
          </a:p>
        </p:txBody>
      </p:sp>
      <p:sp>
        <p:nvSpPr>
          <p:cNvPr id="3" name="Footer Placeholder 2">
            <a:extLst>
              <a:ext uri="{FF2B5EF4-FFF2-40B4-BE49-F238E27FC236}">
                <a16:creationId xmlns:a16="http://schemas.microsoft.com/office/drawing/2014/main" id="{A5E9EB37-5E63-BAE7-E14D-2BCD697DDB3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3735502"/>
      </p:ext>
    </p:extLst>
  </p:cSld>
  <p:clrMapOvr>
    <a:masterClrMapping/>
  </p:clrMapOvr>
  <p:transition spd="med">
    <p:pull/>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2276" y="1592282"/>
            <a:ext cx="8152327" cy="4247317"/>
          </a:xfrm>
          <a:prstGeom prst="rect">
            <a:avLst/>
          </a:prstGeom>
        </p:spPr>
        <p:txBody>
          <a:bodyPr wrap="square">
            <a:spAutoFit/>
          </a:bodyPr>
          <a:lstStyle/>
          <a:p>
            <a:pPr marL="171450">
              <a:spcBef>
                <a:spcPts val="0"/>
              </a:spcBef>
              <a:spcAft>
                <a:spcPts val="0"/>
              </a:spcAft>
            </a:pPr>
            <a:r>
              <a:rPr lang="en-IN" dirty="0">
                <a:solidFill>
                  <a:schemeClr val="tx2">
                    <a:lumMod val="75000"/>
                  </a:schemeClr>
                </a:solidFill>
                <a:latin typeface="Calibri" panose="020F0502020204030204" pitchFamily="34" charset="0"/>
                <a:cs typeface="Calibri" panose="020F0502020204030204" pitchFamily="34" charset="0"/>
              </a:rPr>
              <a:t>In order to provide Value-driven Delivery, it is important to:</a:t>
            </a:r>
          </a:p>
          <a:p>
            <a:pPr marL="171450">
              <a:spcBef>
                <a:spcPts val="0"/>
              </a:spcBef>
              <a:spcAft>
                <a:spcPts val="0"/>
              </a:spcAft>
            </a:pPr>
            <a:endParaRPr lang="en-IN" dirty="0">
              <a:solidFill>
                <a:schemeClr val="tx2">
                  <a:lumMod val="75000"/>
                </a:schemeClr>
              </a:solidFill>
              <a:latin typeface="Calibri" panose="020F0502020204030204" pitchFamily="34" charset="0"/>
              <a:cs typeface="Calibri" panose="020F0502020204030204" pitchFamily="34" charset="0"/>
            </a:endParaRPr>
          </a:p>
          <a:p>
            <a:pPr marL="514350" indent="-342900">
              <a:spcBef>
                <a:spcPts val="0"/>
              </a:spcBef>
              <a:spcAft>
                <a:spcPts val="0"/>
              </a:spcAft>
              <a:buFont typeface="Arial" panose="020B0604020202020204" pitchFamily="34" charset="0"/>
              <a:buChar char="•"/>
            </a:pPr>
            <a:r>
              <a:rPr lang="en-IN" dirty="0">
                <a:solidFill>
                  <a:schemeClr val="tx2">
                    <a:lumMod val="75000"/>
                  </a:schemeClr>
                </a:solidFill>
                <a:latin typeface="Calibri" panose="020F0502020204030204" pitchFamily="34" charset="0"/>
                <a:cs typeface="Calibri" panose="020F0502020204030204" pitchFamily="34" charset="0"/>
              </a:rPr>
              <a:t>Understand what adds value to customers and users and to prioritize the high value requirements on the top of the Prioritized Product Backlog.</a:t>
            </a:r>
          </a:p>
          <a:p>
            <a:pPr marL="514350" indent="-342900">
              <a:spcBef>
                <a:spcPts val="0"/>
              </a:spcBef>
              <a:spcAft>
                <a:spcPts val="0"/>
              </a:spcAft>
              <a:buFont typeface="Arial" panose="020B0604020202020204" pitchFamily="34" charset="0"/>
              <a:buChar char="•"/>
            </a:pPr>
            <a:endParaRPr lang="en-IN" dirty="0">
              <a:solidFill>
                <a:schemeClr val="tx2">
                  <a:lumMod val="75000"/>
                </a:schemeClr>
              </a:solidFill>
              <a:latin typeface="Calibri" panose="020F0502020204030204" pitchFamily="34" charset="0"/>
              <a:cs typeface="Calibri" panose="020F0502020204030204" pitchFamily="34" charset="0"/>
            </a:endParaRPr>
          </a:p>
          <a:p>
            <a:pPr marL="514350" indent="-342900">
              <a:spcBef>
                <a:spcPts val="0"/>
              </a:spcBef>
              <a:spcAft>
                <a:spcPts val="0"/>
              </a:spcAft>
              <a:buFont typeface="Arial" panose="020B0604020202020204" pitchFamily="34" charset="0"/>
              <a:buChar char="•"/>
            </a:pPr>
            <a:r>
              <a:rPr lang="en-IN" dirty="0">
                <a:solidFill>
                  <a:schemeClr val="tx2">
                    <a:lumMod val="75000"/>
                  </a:schemeClr>
                </a:solidFill>
                <a:latin typeface="Calibri" panose="020F0502020204030204" pitchFamily="34" charset="0"/>
                <a:cs typeface="Calibri" panose="020F0502020204030204" pitchFamily="34" charset="0"/>
              </a:rPr>
              <a:t>Decrease uncertainty and constantly address risks that can potentially decrease value if they materialize. </a:t>
            </a:r>
          </a:p>
          <a:p>
            <a:pPr marL="514350" indent="-342900">
              <a:spcBef>
                <a:spcPts val="0"/>
              </a:spcBef>
              <a:spcAft>
                <a:spcPts val="0"/>
              </a:spcAft>
              <a:buFont typeface="Arial" panose="020B0604020202020204" pitchFamily="34" charset="0"/>
              <a:buChar char="•"/>
            </a:pPr>
            <a:endParaRPr lang="en-IN" dirty="0">
              <a:solidFill>
                <a:schemeClr val="tx2">
                  <a:lumMod val="75000"/>
                </a:schemeClr>
              </a:solidFill>
              <a:latin typeface="Calibri" panose="020F0502020204030204" pitchFamily="34" charset="0"/>
              <a:cs typeface="Calibri" panose="020F0502020204030204" pitchFamily="34" charset="0"/>
            </a:endParaRPr>
          </a:p>
          <a:p>
            <a:pPr marL="514350" indent="-342900">
              <a:spcBef>
                <a:spcPts val="0"/>
              </a:spcBef>
              <a:spcAft>
                <a:spcPts val="0"/>
              </a:spcAft>
              <a:buFont typeface="Arial" panose="020B0604020202020204" pitchFamily="34" charset="0"/>
              <a:buChar char="•"/>
            </a:pPr>
            <a:r>
              <a:rPr lang="en-IN" dirty="0">
                <a:solidFill>
                  <a:schemeClr val="tx2">
                    <a:lumMod val="75000"/>
                  </a:schemeClr>
                </a:solidFill>
                <a:latin typeface="Calibri" panose="020F0502020204030204" pitchFamily="34" charset="0"/>
                <a:cs typeface="Calibri" panose="020F0502020204030204" pitchFamily="34" charset="0"/>
              </a:rPr>
              <a:t>Work closely with project business stakeholders showing them product increments at the end of each Sprint, enabling effective management of changes.</a:t>
            </a:r>
          </a:p>
          <a:p>
            <a:pPr marL="514350" indent="-342900">
              <a:spcBef>
                <a:spcPts val="0"/>
              </a:spcBef>
              <a:spcAft>
                <a:spcPts val="0"/>
              </a:spcAft>
              <a:buFont typeface="Arial" panose="020B0604020202020204" pitchFamily="34" charset="0"/>
              <a:buChar char="•"/>
            </a:pPr>
            <a:endParaRPr lang="en-IN" dirty="0">
              <a:solidFill>
                <a:schemeClr val="tx2">
                  <a:lumMod val="75000"/>
                </a:schemeClr>
              </a:solidFill>
              <a:latin typeface="Calibri" panose="020F0502020204030204" pitchFamily="34" charset="0"/>
              <a:cs typeface="Calibri" panose="020F0502020204030204" pitchFamily="34" charset="0"/>
            </a:endParaRPr>
          </a:p>
          <a:p>
            <a:pPr marL="514350" indent="-342900">
              <a:spcBef>
                <a:spcPts val="0"/>
              </a:spcBef>
              <a:spcAft>
                <a:spcPts val="0"/>
              </a:spcAft>
              <a:buFont typeface="Arial" panose="020B0604020202020204" pitchFamily="34" charset="0"/>
              <a:buChar char="•"/>
            </a:pPr>
            <a:r>
              <a:rPr lang="en-IN" dirty="0">
                <a:solidFill>
                  <a:schemeClr val="tx2">
                    <a:lumMod val="75000"/>
                  </a:schemeClr>
                </a:solidFill>
                <a:latin typeface="Calibri" panose="020F0502020204030204" pitchFamily="34" charset="0"/>
                <a:cs typeface="Calibri" panose="020F0502020204030204" pitchFamily="34" charset="0"/>
              </a:rPr>
              <a:t>Create Deliverables based on the priorities determined by producing potentially shippable product increments during each Sprint so that customers start realizing value early on in the project.</a:t>
            </a:r>
          </a:p>
        </p:txBody>
      </p:sp>
      <p:sp>
        <p:nvSpPr>
          <p:cNvPr id="9" name="Rectangle 8"/>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Business Justification – Value-driven Delivery</a:t>
            </a:r>
          </a:p>
        </p:txBody>
      </p:sp>
      <p:sp>
        <p:nvSpPr>
          <p:cNvPr id="2" name="Slide Number Placeholder 1"/>
          <p:cNvSpPr>
            <a:spLocks noGrp="1"/>
          </p:cNvSpPr>
          <p:nvPr>
            <p:ph type="sldNum" sz="quarter" idx="12"/>
          </p:nvPr>
        </p:nvSpPr>
        <p:spPr/>
        <p:txBody>
          <a:bodyPr/>
          <a:lstStyle/>
          <a:p>
            <a:fld id="{7CBCC52C-CE0E-4A77-AE88-E639344518EB}" type="slidenum">
              <a:rPr lang="en-US" smtClean="0"/>
              <a:t>186</a:t>
            </a:fld>
            <a:endParaRPr lang="en-US" dirty="0"/>
          </a:p>
        </p:txBody>
      </p:sp>
      <p:sp>
        <p:nvSpPr>
          <p:cNvPr id="3" name="Footer Placeholder 2">
            <a:extLst>
              <a:ext uri="{FF2B5EF4-FFF2-40B4-BE49-F238E27FC236}">
                <a16:creationId xmlns:a16="http://schemas.microsoft.com/office/drawing/2014/main" id="{F78E7659-47C8-A8CF-243F-84F14110E83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4639329"/>
      </p:ext>
    </p:extLst>
  </p:cSld>
  <p:clrMapOvr>
    <a:masterClrMapping/>
  </p:clrMapOvr>
  <p:transition spd="med">
    <p:pull/>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1447801" y="1143001"/>
            <a:ext cx="6154795" cy="4689368"/>
          </a:xfrm>
          <a:prstGeom prst="rect">
            <a:avLst/>
          </a:prstGeom>
          <a:ln w="6350">
            <a:solidFill>
              <a:schemeClr val="tx1"/>
            </a:solidFill>
          </a:ln>
          <a:extLst>
            <a:ext uri="{53640926-AAD7-44D8-BBD7-CCE9431645EC}">
              <a14:shadowObscured xmlns:a14="http://schemas.microsoft.com/office/drawing/2010/main"/>
            </a:ext>
          </a:extLst>
        </p:spPr>
      </p:pic>
      <p:sp>
        <p:nvSpPr>
          <p:cNvPr id="5" name="Rectangle 4"/>
          <p:cNvSpPr/>
          <p:nvPr/>
        </p:nvSpPr>
        <p:spPr>
          <a:xfrm>
            <a:off x="990600" y="5877580"/>
            <a:ext cx="66294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 4-1: Delivering Value in Scrum vs. Traditional Projects; Page 69 SBOK® Guide</a:t>
            </a:r>
          </a:p>
        </p:txBody>
      </p:sp>
      <p:sp>
        <p:nvSpPr>
          <p:cNvPr id="8" name="Rectangle 7"/>
          <p:cNvSpPr/>
          <p:nvPr/>
        </p:nvSpPr>
        <p:spPr>
          <a:xfrm>
            <a:off x="685800" y="228600"/>
            <a:ext cx="8153400" cy="954107"/>
          </a:xfrm>
          <a:prstGeom prst="rect">
            <a:avLst/>
          </a:prstGeom>
        </p:spPr>
        <p:txBody>
          <a:bodyPr wrap="square">
            <a:spAutoFit/>
          </a:bodyPr>
          <a:lstStyle/>
          <a:p>
            <a:pPr marL="171450" algn="ctr">
              <a:spcBef>
                <a:spcPts val="0"/>
              </a:spcBef>
              <a:spcAft>
                <a:spcPts val="0"/>
              </a:spcAft>
            </a:pPr>
            <a:r>
              <a:rPr lang="en-US" sz="2800" b="1" dirty="0">
                <a:solidFill>
                  <a:srgbClr val="0050AD"/>
                </a:solidFill>
                <a:latin typeface="Calibri" panose="020F0502020204030204" pitchFamily="34" charset="0"/>
                <a:cs typeface="Calibri" panose="020F0502020204030204" pitchFamily="34" charset="0"/>
              </a:rPr>
              <a:t>Value-driven Delivery</a:t>
            </a:r>
            <a:r>
              <a:rPr lang="en-US" sz="2800" b="1" dirty="0">
                <a:solidFill>
                  <a:srgbClr val="0050AD"/>
                </a:solidFill>
                <a:latin typeface="Calibri" panose="020F0502020204030204" pitchFamily="34" charset="0"/>
                <a:ea typeface="Calibri" panose="020F0502020204030204" pitchFamily="34" charset="0"/>
                <a:cs typeface="Times New Roman" panose="02020603050405020304" pitchFamily="18" charset="0"/>
              </a:rPr>
              <a:t> in Scrum versus Traditional Projects</a:t>
            </a:r>
            <a:endParaRPr lang="en-US" sz="2800" b="1" dirty="0">
              <a:solidFill>
                <a:srgbClr val="0050AD"/>
              </a:solidFill>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187</a:t>
            </a:fld>
            <a:endParaRPr lang="en-US" dirty="0"/>
          </a:p>
        </p:txBody>
      </p:sp>
    </p:spTree>
    <p:extLst>
      <p:ext uri="{BB962C8B-B14F-4D97-AF65-F5344CB8AC3E}">
        <p14:creationId xmlns:p14="http://schemas.microsoft.com/office/powerpoint/2010/main" val="3573364888"/>
      </p:ext>
    </p:extLst>
  </p:cSld>
  <p:clrMapOvr>
    <a:masterClrMapping/>
  </p:clrMapOvr>
  <p:transition spd="med">
    <p:pull/>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2276" y="1758077"/>
            <a:ext cx="8152327" cy="2585323"/>
          </a:xfrm>
          <a:prstGeom prst="rect">
            <a:avLst/>
          </a:prstGeom>
        </p:spPr>
        <p:txBody>
          <a:bodyPr wrap="square">
            <a:spAutoFit/>
          </a:bodyPr>
          <a:lstStyle/>
          <a:p>
            <a:pPr marL="171450">
              <a:spcBef>
                <a:spcPts val="0"/>
              </a:spcBef>
              <a:spcAft>
                <a:spcPts val="0"/>
              </a:spcAft>
            </a:pPr>
            <a:r>
              <a:rPr lang="en-IN" dirty="0">
                <a:latin typeface="Calibri" panose="020F0502020204030204" pitchFamily="34" charset="0"/>
                <a:cs typeface="Calibri" panose="020F0502020204030204" pitchFamily="34" charset="0"/>
              </a:rPr>
              <a:t>Business justification is first assessed prior to a project being initiated and is continuously verified throughout the project lifecycle. The following steps capture how business justification is determined:</a:t>
            </a:r>
          </a:p>
          <a:p>
            <a:pPr marL="171450">
              <a:spcBef>
                <a:spcPts val="0"/>
              </a:spcBef>
              <a:spcAft>
                <a:spcPts val="0"/>
              </a:spcAft>
            </a:pPr>
            <a:endParaRPr lang="en-IN" dirty="0">
              <a:latin typeface="Calibri" panose="020F0502020204030204" pitchFamily="34" charset="0"/>
              <a:cs typeface="Calibri" panose="020F0502020204030204" pitchFamily="34" charset="0"/>
            </a:endParaRPr>
          </a:p>
          <a:p>
            <a:pPr marL="514350" indent="-342900">
              <a:spcBef>
                <a:spcPts val="0"/>
              </a:spcBef>
              <a:spcAft>
                <a:spcPts val="0"/>
              </a:spcAft>
              <a:buFont typeface="Arial" panose="020B0604020202020204" pitchFamily="34" charset="0"/>
              <a:buChar char="•"/>
            </a:pPr>
            <a:r>
              <a:rPr lang="en-IN" dirty="0">
                <a:latin typeface="Calibri" panose="020F0502020204030204" pitchFamily="34" charset="0"/>
                <a:cs typeface="Calibri" panose="020F0502020204030204" pitchFamily="34" charset="0"/>
              </a:rPr>
              <a:t>Assess and Present a Business Case</a:t>
            </a:r>
          </a:p>
          <a:p>
            <a:pPr marL="514350" indent="-342900">
              <a:spcBef>
                <a:spcPts val="0"/>
              </a:spcBef>
              <a:spcAft>
                <a:spcPts val="0"/>
              </a:spcAft>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514350" indent="-342900">
              <a:spcBef>
                <a:spcPts val="0"/>
              </a:spcBef>
              <a:spcAft>
                <a:spcPts val="0"/>
              </a:spcAft>
              <a:buFont typeface="Arial" panose="020B0604020202020204" pitchFamily="34" charset="0"/>
              <a:buChar char="•"/>
            </a:pPr>
            <a:r>
              <a:rPr lang="en-US" dirty="0">
                <a:latin typeface="Calibri" panose="020F0502020204030204" pitchFamily="34" charset="0"/>
                <a:cs typeface="Calibri" panose="020F0502020204030204" pitchFamily="34" charset="0"/>
              </a:rPr>
              <a:t>Continuous Value Justification</a:t>
            </a:r>
          </a:p>
          <a:p>
            <a:pPr marL="514350" indent="-342900">
              <a:spcBef>
                <a:spcPts val="0"/>
              </a:spcBef>
              <a:spcAft>
                <a:spcPts val="0"/>
              </a:spcAft>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514350" indent="-342900">
              <a:spcBef>
                <a:spcPts val="0"/>
              </a:spcBef>
              <a:spcAft>
                <a:spcPts val="0"/>
              </a:spcAft>
              <a:buFont typeface="Arial" panose="020B0604020202020204" pitchFamily="34" charset="0"/>
              <a:buChar char="•"/>
            </a:pPr>
            <a:r>
              <a:rPr lang="en-US" dirty="0">
                <a:latin typeface="Calibri" panose="020F0502020204030204" pitchFamily="34" charset="0"/>
                <a:cs typeface="Calibri" panose="020F0502020204030204" pitchFamily="34" charset="0"/>
              </a:rPr>
              <a:t>Confirm Benefits Realization</a:t>
            </a:r>
            <a:endParaRPr lang="en-IN" dirty="0">
              <a:latin typeface="Calibri" panose="020F0502020204030204" pitchFamily="34" charset="0"/>
              <a:cs typeface="Calibri" panose="020F0502020204030204" pitchFamily="34" charset="0"/>
            </a:endParaRPr>
          </a:p>
        </p:txBody>
      </p:sp>
      <p:sp>
        <p:nvSpPr>
          <p:cNvPr id="9" name="Rectangle 8"/>
          <p:cNvSpPr/>
          <p:nvPr/>
        </p:nvSpPr>
        <p:spPr>
          <a:xfrm>
            <a:off x="0" y="381000"/>
            <a:ext cx="9143999" cy="523220"/>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mn-cs"/>
              </a:rPr>
              <a:t>	Business Justification and the Project Lifecycle</a:t>
            </a:r>
            <a:endParaRPr lang="en-US" sz="2800" b="1" dirty="0">
              <a:solidFill>
                <a:srgbClr val="0050AD"/>
              </a:solidFill>
              <a:latin typeface="Calibri" panose="020F0502020204030204" pitchFamily="34" charset="0"/>
              <a:cs typeface="+mn-cs"/>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188</a:t>
            </a:fld>
            <a:endParaRPr lang="en-US" dirty="0"/>
          </a:p>
        </p:txBody>
      </p:sp>
      <p:sp>
        <p:nvSpPr>
          <p:cNvPr id="3" name="Footer Placeholder 2">
            <a:extLst>
              <a:ext uri="{FF2B5EF4-FFF2-40B4-BE49-F238E27FC236}">
                <a16:creationId xmlns:a16="http://schemas.microsoft.com/office/drawing/2014/main" id="{E43D569E-CEF7-A7E4-5D5A-284512A57F8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0639035"/>
      </p:ext>
    </p:extLst>
  </p:cSld>
  <p:clrMapOvr>
    <a:masterClrMapping/>
  </p:clrMapOvr>
  <p:transition spd="med">
    <p:pull/>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Which of the following statements is </a:t>
            </a:r>
            <a:r>
              <a:rPr lang="en-IN" sz="1800" b="1" dirty="0">
                <a:latin typeface="Calibri" panose="020F0502020204030204" pitchFamily="34" charset="0"/>
              </a:rPr>
              <a:t>not</a:t>
            </a:r>
            <a:r>
              <a:rPr lang="en-IN" sz="1800" dirty="0">
                <a:latin typeface="Calibri" panose="020F0502020204030204" pitchFamily="34" charset="0"/>
              </a:rPr>
              <a:t> true with regard to the Scrum framework? </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User requirements are prioritized based on their business value  </a:t>
            </a:r>
          </a:p>
          <a:p>
            <a:pPr lvl="0">
              <a:buFont typeface="+mj-lt"/>
              <a:buAutoNum type="alphaUcPeriod"/>
            </a:pPr>
            <a:r>
              <a:rPr lang="en-IN" sz="1800" dirty="0">
                <a:latin typeface="Calibri" panose="020F0502020204030204" pitchFamily="34" charset="0"/>
              </a:rPr>
              <a:t>The Product Owner should follow a change control procedure to make any changes to the Prioritized Backlog Items in the Prioritized Product Backlog</a:t>
            </a:r>
          </a:p>
          <a:p>
            <a:pPr lvl="0">
              <a:buFont typeface="+mj-lt"/>
              <a:buAutoNum type="alphaUcPeriod"/>
            </a:pPr>
            <a:r>
              <a:rPr lang="en-IN" sz="1800" dirty="0">
                <a:latin typeface="Calibri" panose="020F0502020204030204" pitchFamily="34" charset="0"/>
              </a:rPr>
              <a:t>Business value is delivered incrementally </a:t>
            </a:r>
          </a:p>
          <a:p>
            <a:pPr lvl="0">
              <a:buFont typeface="+mj-lt"/>
              <a:buAutoNum type="alphaUcPeriod"/>
            </a:pPr>
            <a:r>
              <a:rPr lang="en-IN" sz="1800" dirty="0">
                <a:latin typeface="Calibri" panose="020F0502020204030204" pitchFamily="34" charset="0"/>
              </a:rPr>
              <a:t>Deliverables are created on the basis of the business value they provide. </a:t>
            </a:r>
          </a:p>
        </p:txBody>
      </p:sp>
      <p:sp>
        <p:nvSpPr>
          <p:cNvPr id="8" name="TextBox 7"/>
          <p:cNvSpPr txBox="1"/>
          <p:nvPr/>
        </p:nvSpPr>
        <p:spPr>
          <a:xfrm>
            <a:off x="76200" y="3911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189</a:t>
            </a:fld>
            <a:endParaRPr lang="en-US" dirty="0"/>
          </a:p>
        </p:txBody>
      </p:sp>
      <p:sp>
        <p:nvSpPr>
          <p:cNvPr id="4" name="Footer Placeholder 3">
            <a:extLst>
              <a:ext uri="{FF2B5EF4-FFF2-40B4-BE49-F238E27FC236}">
                <a16:creationId xmlns:a16="http://schemas.microsoft.com/office/drawing/2014/main" id="{67707F5D-3D18-3F33-FEE6-229DEE09133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504285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990600" y="304801"/>
            <a:ext cx="7924800" cy="715963"/>
          </a:xfrm>
        </p:spPr>
        <p:txBody>
          <a:bodyPr/>
          <a:lstStyle/>
          <a:p>
            <a:r>
              <a:rPr lang="en-IN" sz="2800" dirty="0">
                <a:solidFill>
                  <a:srgbClr val="0050AD"/>
                </a:solidFill>
              </a:rPr>
              <a:t>What is a Project</a:t>
            </a:r>
          </a:p>
        </p:txBody>
      </p:sp>
      <p:sp>
        <p:nvSpPr>
          <p:cNvPr id="2" name="Rectangle 1"/>
          <p:cNvSpPr/>
          <p:nvPr/>
        </p:nvSpPr>
        <p:spPr>
          <a:xfrm>
            <a:off x="533400" y="2136339"/>
            <a:ext cx="8305800" cy="2308324"/>
          </a:xfrm>
          <a:prstGeom prst="rect">
            <a:avLst/>
          </a:prstGeom>
        </p:spPr>
        <p:txBody>
          <a:bodyPr wrap="square">
            <a:spAutoFit/>
          </a:bodyPr>
          <a:lstStyle/>
          <a:p>
            <a:pPr algn="just"/>
            <a:r>
              <a:rPr lang="en-US" dirty="0">
                <a:latin typeface="Calibri" panose="020F0502020204030204" pitchFamily="34" charset="0"/>
                <a:cs typeface="Calibri" panose="020F0502020204030204" pitchFamily="34" charset="0"/>
              </a:rPr>
              <a:t>A project is a collaborative enterprise to either create new products or services or to deliver results as defined in the Project Vision Statement. </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Projects are usually impacted by constraints of time, cost, scope, quality, people and organizational capabilities. </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The objective of the project team is to create Deliverables as defined in Prioritized Product Backlog.</a:t>
            </a:r>
          </a:p>
        </p:txBody>
      </p:sp>
      <p:sp>
        <p:nvSpPr>
          <p:cNvPr id="3" name="Slide Number Placeholder 2">
            <a:extLst>
              <a:ext uri="{FF2B5EF4-FFF2-40B4-BE49-F238E27FC236}">
                <a16:creationId xmlns:a16="http://schemas.microsoft.com/office/drawing/2014/main" id="{0187A4EF-D4B8-CBD9-DC56-2E8A107749B2}"/>
              </a:ext>
            </a:extLst>
          </p:cNvPr>
          <p:cNvSpPr>
            <a:spLocks noGrp="1"/>
          </p:cNvSpPr>
          <p:nvPr>
            <p:ph type="sldNum" sz="quarter" idx="12"/>
          </p:nvPr>
        </p:nvSpPr>
        <p:spPr/>
        <p:txBody>
          <a:bodyPr/>
          <a:lstStyle/>
          <a:p>
            <a:pPr>
              <a:defRPr/>
            </a:pPr>
            <a:fld id="{AC73F1D3-B4B8-4AEF-90B2-F6B713CA2A81}" type="slidenum">
              <a:rPr lang="en-US" smtClean="0"/>
              <a:pPr>
                <a:defRPr/>
              </a:pPr>
              <a:t>19</a:t>
            </a:fld>
            <a:endParaRPr lang="en-US" dirty="0"/>
          </a:p>
        </p:txBody>
      </p:sp>
    </p:spTree>
    <p:extLst>
      <p:ext uri="{BB962C8B-B14F-4D97-AF65-F5344CB8AC3E}">
        <p14:creationId xmlns:p14="http://schemas.microsoft.com/office/powerpoint/2010/main" val="361487864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190</a:t>
            </a:fld>
            <a:endParaRPr lang="en-US" dirty="0"/>
          </a:p>
        </p:txBody>
      </p:sp>
      <p:sp>
        <p:nvSpPr>
          <p:cNvPr id="2" name="Footer Placeholder 1">
            <a:extLst>
              <a:ext uri="{FF2B5EF4-FFF2-40B4-BE49-F238E27FC236}">
                <a16:creationId xmlns:a16="http://schemas.microsoft.com/office/drawing/2014/main" id="{3130DCA4-EF1C-A243-C617-7E9C19C7704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8483055"/>
      </p:ext>
    </p:extLst>
  </p:cSld>
  <p:clrMapOvr>
    <a:masterClrMapping/>
  </p:clrMapOvr>
  <p:transition spd="med">
    <p:pull/>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Who among the following is responsible for assessing the business justification?</a:t>
            </a:r>
          </a:p>
          <a:p>
            <a:pPr lvl="0"/>
            <a:endParaRPr lang="en-IN" sz="1800" dirty="0">
              <a:latin typeface="Calibri" panose="020F0502020204030204" pitchFamily="34" charset="0"/>
            </a:endParaRPr>
          </a:p>
          <a:p>
            <a:pPr lvl="0">
              <a:buFont typeface="+mj-lt"/>
              <a:buAutoNum type="alphaUcPeriod"/>
            </a:pPr>
            <a:r>
              <a:rPr lang="en-IN" sz="1800" dirty="0"/>
              <a:t>Product Owner </a:t>
            </a:r>
          </a:p>
          <a:p>
            <a:pPr lvl="0">
              <a:buFont typeface="+mj-lt"/>
              <a:buAutoNum type="alphaUcPeriod"/>
            </a:pPr>
            <a:r>
              <a:rPr lang="en-IN" sz="1800" dirty="0"/>
              <a:t>Scrum Team</a:t>
            </a:r>
          </a:p>
          <a:p>
            <a:pPr lvl="0">
              <a:buFont typeface="+mj-lt"/>
              <a:buAutoNum type="alphaUcPeriod"/>
            </a:pPr>
            <a:r>
              <a:rPr lang="en-IN" sz="1800" dirty="0"/>
              <a:t>Sponsors</a:t>
            </a:r>
          </a:p>
          <a:p>
            <a:pPr lvl="0">
              <a:buFont typeface="+mj-lt"/>
              <a:buAutoNum type="alphaUcPeriod"/>
            </a:pPr>
            <a:r>
              <a:rPr lang="en-IN" sz="1800" dirty="0"/>
              <a:t>Business Stakeholders</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76200" y="39118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191</a:t>
            </a:fld>
            <a:endParaRPr lang="en-US" dirty="0"/>
          </a:p>
        </p:txBody>
      </p:sp>
      <p:sp>
        <p:nvSpPr>
          <p:cNvPr id="4" name="Footer Placeholder 3">
            <a:extLst>
              <a:ext uri="{FF2B5EF4-FFF2-40B4-BE49-F238E27FC236}">
                <a16:creationId xmlns:a16="http://schemas.microsoft.com/office/drawing/2014/main" id="{A28D8FB6-F84E-390E-E270-8BAA3FDBA68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242915"/>
      </p:ext>
    </p:extLst>
  </p:cSld>
  <p:clrMapOvr>
    <a:masterClrMapping/>
  </p:clrMapOvr>
  <p:transition spd="med">
    <p:pull/>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192</a:t>
            </a:fld>
            <a:endParaRPr lang="en-US" dirty="0"/>
          </a:p>
        </p:txBody>
      </p:sp>
      <p:sp>
        <p:nvSpPr>
          <p:cNvPr id="2" name="Footer Placeholder 1">
            <a:extLst>
              <a:ext uri="{FF2B5EF4-FFF2-40B4-BE49-F238E27FC236}">
                <a16:creationId xmlns:a16="http://schemas.microsoft.com/office/drawing/2014/main" id="{613D9DBA-B8F2-3EF4-9EFB-17C1F862FA8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7096640"/>
      </p:ext>
    </p:extLst>
  </p:cSld>
  <p:clrMapOvr>
    <a:masterClrMapping/>
  </p:clrMapOvr>
  <p:transition spd="med">
    <p:pull/>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193</a:t>
            </a:fld>
            <a:endParaRPr lang="en-US" dirty="0"/>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You have spent 50% of your project budget and then your assessment shows that the project no longer has a business justification. What should you do in such a case? Please type your answer in the Question window.</a:t>
            </a:r>
          </a:p>
        </p:txBody>
      </p:sp>
      <p:sp>
        <p:nvSpPr>
          <p:cNvPr id="6" name="TextBox 5"/>
          <p:cNvSpPr txBox="1"/>
          <p:nvPr/>
        </p:nvSpPr>
        <p:spPr>
          <a:xfrm>
            <a:off x="152400" y="391180"/>
            <a:ext cx="8915400" cy="523220"/>
          </a:xfrm>
          <a:prstGeom prst="rect">
            <a:avLst/>
          </a:prstGeom>
          <a:noFill/>
        </p:spPr>
        <p:txBody>
          <a:bodyPr wrap="square" rtlCol="0">
            <a:spAutoFit/>
          </a:bodyPr>
          <a:lstStyle/>
          <a:p>
            <a:pPr algn="ctr"/>
            <a:r>
              <a:rPr lang="en-US" sz="2800" b="1" dirty="0">
                <a:solidFill>
                  <a:srgbClr val="095AB1"/>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752513750"/>
      </p:ext>
    </p:extLst>
  </p:cSld>
  <p:clrMapOvr>
    <a:masterClrMapping/>
  </p:clrMapOvr>
  <p:transition spd="med">
    <p:pull/>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0" y="3071019"/>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US" kern="0" dirty="0"/>
              <a:t>Scrum Aspects - Quality</a:t>
            </a:r>
            <a:endParaRPr lang="en-IN" kern="0" dirty="0"/>
          </a:p>
        </p:txBody>
      </p:sp>
      <p:sp>
        <p:nvSpPr>
          <p:cNvPr id="2" name="Slide Number Placeholder 1">
            <a:extLst>
              <a:ext uri="{FF2B5EF4-FFF2-40B4-BE49-F238E27FC236}">
                <a16:creationId xmlns:a16="http://schemas.microsoft.com/office/drawing/2014/main" id="{3529D1B4-B6B5-0C0D-0C17-015B63F22C05}"/>
              </a:ext>
            </a:extLst>
          </p:cNvPr>
          <p:cNvSpPr>
            <a:spLocks noGrp="1"/>
          </p:cNvSpPr>
          <p:nvPr>
            <p:ph type="sldNum" sz="quarter" idx="12"/>
          </p:nvPr>
        </p:nvSpPr>
        <p:spPr/>
        <p:txBody>
          <a:bodyPr/>
          <a:lstStyle/>
          <a:p>
            <a:pPr>
              <a:defRPr/>
            </a:pPr>
            <a:fld id="{AC73F1D3-B4B8-4AEF-90B2-F6B713CA2A81}" type="slidenum">
              <a:rPr lang="en-US" smtClean="0"/>
              <a:pPr>
                <a:defRPr/>
              </a:pPr>
              <a:t>194</a:t>
            </a:fld>
            <a:endParaRPr lang="en-US" dirty="0"/>
          </a:p>
        </p:txBody>
      </p:sp>
    </p:spTree>
    <p:extLst>
      <p:ext uri="{BB962C8B-B14F-4D97-AF65-F5344CB8AC3E}">
        <p14:creationId xmlns:p14="http://schemas.microsoft.com/office/powerpoint/2010/main" val="21659957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4704" y="1371600"/>
            <a:ext cx="7623313" cy="5078313"/>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Quality is defined as the ability of the completed product or deliverables to meet the Acceptance Criteria (</a:t>
            </a:r>
            <a:r>
              <a:rPr lang="en-IN" dirty="0">
                <a:latin typeface="Calibri" panose="020F0502020204030204" pitchFamily="34" charset="0"/>
                <a:cs typeface="Calibri" panose="020F0502020204030204" pitchFamily="34" charset="0"/>
              </a:rPr>
              <a:t>objective components by which a User Story’s functionality is judged)</a:t>
            </a:r>
            <a:r>
              <a:rPr lang="en-US" dirty="0">
                <a:latin typeface="Calibri" panose="020F0502020204030204" pitchFamily="34" charset="0"/>
                <a:cs typeface="Calibri" panose="020F0502020204030204" pitchFamily="34" charset="0"/>
              </a:rPr>
              <a:t> and achieve the business value expected by the customer</a:t>
            </a:r>
          </a:p>
          <a:p>
            <a:endParaRPr lang="en-US"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To ensure that a project meets quality requirements, Scrum adopts an approach of continuous improvement whereby the team learns from experience and business stakeholder engagement to constantly keep the Prioritized Product Backlog updated with any changes in requirements.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Prioritized Product Backlog is simply never complete until the closure or termination of the project.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Since Scrum requires work to be completed in increments during Sprints, this means that errors or defects get noticed earlier through repetitive quality testing, rather than when the final product or service is near completion.</a:t>
            </a:r>
          </a:p>
          <a:p>
            <a:endParaRPr lang="en-IN"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Rectangle 6"/>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Scrum Aspects - Quality</a:t>
            </a:r>
          </a:p>
        </p:txBody>
      </p:sp>
      <p:sp>
        <p:nvSpPr>
          <p:cNvPr id="3" name="Slide Number Placeholder 2"/>
          <p:cNvSpPr>
            <a:spLocks noGrp="1"/>
          </p:cNvSpPr>
          <p:nvPr>
            <p:ph type="sldNum" sz="quarter" idx="12"/>
          </p:nvPr>
        </p:nvSpPr>
        <p:spPr/>
        <p:txBody>
          <a:bodyPr/>
          <a:lstStyle/>
          <a:p>
            <a:fld id="{7CBCC52C-CE0E-4A77-AE88-E639344518EB}" type="slidenum">
              <a:rPr lang="en-US" smtClean="0"/>
              <a:t>195</a:t>
            </a:fld>
            <a:endParaRPr lang="en-US" dirty="0"/>
          </a:p>
        </p:txBody>
      </p:sp>
      <p:sp>
        <p:nvSpPr>
          <p:cNvPr id="2" name="Footer Placeholder 1">
            <a:extLst>
              <a:ext uri="{FF2B5EF4-FFF2-40B4-BE49-F238E27FC236}">
                <a16:creationId xmlns:a16="http://schemas.microsoft.com/office/drawing/2014/main" id="{E46BFC21-76C1-0549-EAD7-969FC634525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9762429"/>
      </p:ext>
    </p:extLst>
  </p:cSld>
  <p:clrMapOvr>
    <a:masterClrMapping/>
  </p:clrMapOvr>
  <p:transition spd="med">
    <p:pull/>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4704" y="1502310"/>
            <a:ext cx="7623313" cy="2308324"/>
          </a:xfrm>
          <a:prstGeom prst="rect">
            <a:avLst/>
          </a:prstGeom>
        </p:spPr>
        <p:txBody>
          <a:bodyPr wrap="square">
            <a:spAutoFit/>
          </a:bodyPr>
          <a:lstStyle/>
          <a:p>
            <a:r>
              <a:rPr lang="en-IN" dirty="0">
                <a:latin typeface="Calibri" panose="020F0502020204030204" pitchFamily="34" charset="0"/>
                <a:cs typeface="Calibri" panose="020F0502020204030204" pitchFamily="34" charset="0"/>
              </a:rPr>
              <a:t>Important quality-related tasks (e.g., development, testing, and documentation) are completed as part of the same Sprint by the same team—this ensures that quality is inherent in any Done deliverable created as part of a Sprint.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Constant discussions between the Scrum Core Team and business stakeholders with actual increments of the product being delivered at the end of every Sprint, ensures that the gap between customer expectations from the project and actual deliverables produced is constantly reduced.</a:t>
            </a:r>
          </a:p>
        </p:txBody>
      </p:sp>
      <p:sp>
        <p:nvSpPr>
          <p:cNvPr id="7" name="Rectangle 6"/>
          <p:cNvSpPr/>
          <p:nvPr/>
        </p:nvSpPr>
        <p:spPr>
          <a:xfrm>
            <a:off x="0" y="411162"/>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Scrum Aspects - Quality</a:t>
            </a:r>
          </a:p>
        </p:txBody>
      </p:sp>
      <p:sp>
        <p:nvSpPr>
          <p:cNvPr id="3" name="Slide Number Placeholder 2"/>
          <p:cNvSpPr>
            <a:spLocks noGrp="1"/>
          </p:cNvSpPr>
          <p:nvPr>
            <p:ph type="sldNum" sz="quarter" idx="12"/>
          </p:nvPr>
        </p:nvSpPr>
        <p:spPr>
          <a:xfrm>
            <a:off x="6019800" y="6583362"/>
            <a:ext cx="2133600" cy="427038"/>
          </a:xfrm>
        </p:spPr>
        <p:txBody>
          <a:bodyPr/>
          <a:lstStyle/>
          <a:p>
            <a:fld id="{7CBCC52C-CE0E-4A77-AE88-E639344518EB}" type="slidenum">
              <a:rPr lang="en-US" smtClean="0"/>
              <a:t>196</a:t>
            </a:fld>
            <a:endParaRPr lang="en-US" dirty="0"/>
          </a:p>
        </p:txBody>
      </p:sp>
      <p:sp>
        <p:nvSpPr>
          <p:cNvPr id="2" name="Footer Placeholder 1">
            <a:extLst>
              <a:ext uri="{FF2B5EF4-FFF2-40B4-BE49-F238E27FC236}">
                <a16:creationId xmlns:a16="http://schemas.microsoft.com/office/drawing/2014/main" id="{C2C27F59-CF38-6349-28B2-BF59B2D7F65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7355774"/>
      </p:ext>
    </p:extLst>
  </p:cSld>
  <p:clrMapOvr>
    <a:masterClrMapping/>
  </p:clrMapOvr>
  <p:transition spd="med">
    <p:pull/>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Rectangle 5"/>
          <p:cNvSpPr/>
          <p:nvPr/>
        </p:nvSpPr>
        <p:spPr>
          <a:xfrm>
            <a:off x="1447800" y="5809334"/>
            <a:ext cx="63246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 5-2: PDCA Cycle in Scrum; Page 98 SBOK® Guide</a:t>
            </a:r>
          </a:p>
        </p:txBody>
      </p:sp>
      <p:sp>
        <p:nvSpPr>
          <p:cNvPr id="9" name="Rectangle 8"/>
          <p:cNvSpPr/>
          <p:nvPr/>
        </p:nvSpPr>
        <p:spPr>
          <a:xfrm>
            <a:off x="507176" y="330369"/>
            <a:ext cx="8160026"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Quality - Plan-Do-Check-Act (PDCA) Cycle</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197</a:t>
            </a:fld>
            <a:endParaRPr lang="en-US" dirty="0"/>
          </a:p>
        </p:txBody>
      </p:sp>
      <p:grpSp>
        <p:nvGrpSpPr>
          <p:cNvPr id="3" name="Group 2">
            <a:extLst>
              <a:ext uri="{FF2B5EF4-FFF2-40B4-BE49-F238E27FC236}">
                <a16:creationId xmlns:a16="http://schemas.microsoft.com/office/drawing/2014/main" id="{43E1279B-DC4A-62B9-C83E-2E132DE58D5B}"/>
              </a:ext>
            </a:extLst>
          </p:cNvPr>
          <p:cNvGrpSpPr/>
          <p:nvPr/>
        </p:nvGrpSpPr>
        <p:grpSpPr>
          <a:xfrm>
            <a:off x="914400" y="1371600"/>
            <a:ext cx="7391400" cy="4267200"/>
            <a:chOff x="2128837" y="1995487"/>
            <a:chExt cx="4886325" cy="2867025"/>
          </a:xfrm>
        </p:grpSpPr>
        <p:sp>
          <p:nvSpPr>
            <p:cNvPr id="4" name="Rectangle 3">
              <a:extLst>
                <a:ext uri="{FF2B5EF4-FFF2-40B4-BE49-F238E27FC236}">
                  <a16:creationId xmlns:a16="http://schemas.microsoft.com/office/drawing/2014/main" id="{19A19456-F16E-CC7F-0CC5-ED417116FEC7}"/>
                </a:ext>
              </a:extLst>
            </p:cNvPr>
            <p:cNvSpPr/>
            <p:nvPr/>
          </p:nvSpPr>
          <p:spPr>
            <a:xfrm>
              <a:off x="2128837" y="1995487"/>
              <a:ext cx="4886325" cy="2867025"/>
            </a:xfrm>
            <a:prstGeom prst="rect">
              <a:avLst/>
            </a:prstGeom>
            <a:noFill/>
            <a:ln w="190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8" name="Group 7">
              <a:extLst>
                <a:ext uri="{FF2B5EF4-FFF2-40B4-BE49-F238E27FC236}">
                  <a16:creationId xmlns:a16="http://schemas.microsoft.com/office/drawing/2014/main" id="{C641D764-F801-0404-A852-CD10435EDEE1}"/>
                </a:ext>
              </a:extLst>
            </p:cNvPr>
            <p:cNvGrpSpPr/>
            <p:nvPr/>
          </p:nvGrpSpPr>
          <p:grpSpPr>
            <a:xfrm>
              <a:off x="4754074" y="3883481"/>
              <a:ext cx="2029214" cy="787355"/>
              <a:chOff x="3103635" y="1710585"/>
              <a:chExt cx="2029214" cy="787355"/>
            </a:xfrm>
          </p:grpSpPr>
          <p:sp>
            <p:nvSpPr>
              <p:cNvPr id="33" name="Rectangle: Rounded Corners 32">
                <a:extLst>
                  <a:ext uri="{FF2B5EF4-FFF2-40B4-BE49-F238E27FC236}">
                    <a16:creationId xmlns:a16="http://schemas.microsoft.com/office/drawing/2014/main" id="{6C149EF5-F742-51E2-F938-0D42ED034EF9}"/>
                  </a:ext>
                </a:extLst>
              </p:cNvPr>
              <p:cNvSpPr/>
              <p:nvPr/>
            </p:nvSpPr>
            <p:spPr>
              <a:xfrm>
                <a:off x="3103635" y="1710585"/>
                <a:ext cx="2029214" cy="787355"/>
              </a:xfrm>
              <a:prstGeom prst="roundRect">
                <a:avLst>
                  <a:gd name="adj" fmla="val 10000"/>
                </a:avLst>
              </a:pr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sp>
          <p:sp>
            <p:nvSpPr>
              <p:cNvPr id="34" name="Rectangle: Rounded Corners 4">
                <a:extLst>
                  <a:ext uri="{FF2B5EF4-FFF2-40B4-BE49-F238E27FC236}">
                    <a16:creationId xmlns:a16="http://schemas.microsoft.com/office/drawing/2014/main" id="{216CAE58-7877-B7C5-5B8D-344508656B0B}"/>
                  </a:ext>
                </a:extLst>
              </p:cNvPr>
              <p:cNvSpPr txBox="1"/>
              <p:nvPr/>
            </p:nvSpPr>
            <p:spPr>
              <a:xfrm>
                <a:off x="3729696" y="1924720"/>
                <a:ext cx="1385858" cy="555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Demonstrate and Validate Sprint</a:t>
                </a:r>
              </a:p>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Retrospect Sprint</a:t>
                </a:r>
              </a:p>
            </p:txBody>
          </p:sp>
        </p:grpSp>
        <p:grpSp>
          <p:nvGrpSpPr>
            <p:cNvPr id="10" name="Group 9">
              <a:extLst>
                <a:ext uri="{FF2B5EF4-FFF2-40B4-BE49-F238E27FC236}">
                  <a16:creationId xmlns:a16="http://schemas.microsoft.com/office/drawing/2014/main" id="{A3561FFA-B838-5C31-4707-EFFEB7F34495}"/>
                </a:ext>
              </a:extLst>
            </p:cNvPr>
            <p:cNvGrpSpPr/>
            <p:nvPr/>
          </p:nvGrpSpPr>
          <p:grpSpPr>
            <a:xfrm>
              <a:off x="2360712" y="3890615"/>
              <a:ext cx="2029214" cy="787355"/>
              <a:chOff x="710273" y="1717719"/>
              <a:chExt cx="2029214" cy="787355"/>
            </a:xfrm>
          </p:grpSpPr>
          <p:sp>
            <p:nvSpPr>
              <p:cNvPr id="31" name="Rectangle: Rounded Corners 30">
                <a:extLst>
                  <a:ext uri="{FF2B5EF4-FFF2-40B4-BE49-F238E27FC236}">
                    <a16:creationId xmlns:a16="http://schemas.microsoft.com/office/drawing/2014/main" id="{51338711-EA45-AE7F-8543-D0A2C54AB9B9}"/>
                  </a:ext>
                </a:extLst>
              </p:cNvPr>
              <p:cNvSpPr/>
              <p:nvPr/>
            </p:nvSpPr>
            <p:spPr>
              <a:xfrm>
                <a:off x="710273" y="1717719"/>
                <a:ext cx="2029214" cy="787355"/>
              </a:xfrm>
              <a:prstGeom prst="roundRect">
                <a:avLst>
                  <a:gd name="adj" fmla="val 10000"/>
                </a:avLst>
              </a:pr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sp>
          <p:sp>
            <p:nvSpPr>
              <p:cNvPr id="32" name="Rectangle: Rounded Corners 6">
                <a:extLst>
                  <a:ext uri="{FF2B5EF4-FFF2-40B4-BE49-F238E27FC236}">
                    <a16:creationId xmlns:a16="http://schemas.microsoft.com/office/drawing/2014/main" id="{994BAF47-BC0A-D105-1434-032DAE0D6C1E}"/>
                  </a:ext>
                </a:extLst>
              </p:cNvPr>
              <p:cNvSpPr txBox="1"/>
              <p:nvPr/>
            </p:nvSpPr>
            <p:spPr>
              <a:xfrm>
                <a:off x="727569" y="1931854"/>
                <a:ext cx="1385858" cy="555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Ship Deliverables</a:t>
                </a:r>
              </a:p>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Retrospect Release</a:t>
                </a:r>
              </a:p>
            </p:txBody>
          </p:sp>
        </p:grpSp>
        <p:grpSp>
          <p:nvGrpSpPr>
            <p:cNvPr id="11" name="Group 10">
              <a:extLst>
                <a:ext uri="{FF2B5EF4-FFF2-40B4-BE49-F238E27FC236}">
                  <a16:creationId xmlns:a16="http://schemas.microsoft.com/office/drawing/2014/main" id="{A2365A3C-8A67-FBFB-1636-9A278AC35B77}"/>
                </a:ext>
              </a:extLst>
            </p:cNvPr>
            <p:cNvGrpSpPr/>
            <p:nvPr/>
          </p:nvGrpSpPr>
          <p:grpSpPr>
            <a:xfrm>
              <a:off x="4754074" y="2180030"/>
              <a:ext cx="2029214" cy="787355"/>
              <a:chOff x="3103635" y="7134"/>
              <a:chExt cx="2029214" cy="787355"/>
            </a:xfrm>
          </p:grpSpPr>
          <p:sp>
            <p:nvSpPr>
              <p:cNvPr id="29" name="Rectangle: Rounded Corners 28">
                <a:extLst>
                  <a:ext uri="{FF2B5EF4-FFF2-40B4-BE49-F238E27FC236}">
                    <a16:creationId xmlns:a16="http://schemas.microsoft.com/office/drawing/2014/main" id="{DBFC3AA5-72B9-57F6-4440-58A1A14E279A}"/>
                  </a:ext>
                </a:extLst>
              </p:cNvPr>
              <p:cNvSpPr/>
              <p:nvPr/>
            </p:nvSpPr>
            <p:spPr>
              <a:xfrm>
                <a:off x="3103635" y="7134"/>
                <a:ext cx="2029214" cy="787355"/>
              </a:xfrm>
              <a:prstGeom prst="roundRect">
                <a:avLst>
                  <a:gd name="adj" fmla="val 10000"/>
                </a:avLst>
              </a:pr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sp>
          <p:sp>
            <p:nvSpPr>
              <p:cNvPr id="30" name="Rectangle: Rounded Corners 8">
                <a:extLst>
                  <a:ext uri="{FF2B5EF4-FFF2-40B4-BE49-F238E27FC236}">
                    <a16:creationId xmlns:a16="http://schemas.microsoft.com/office/drawing/2014/main" id="{FE0B5099-A094-A8F1-00A2-5E2CF3D9B305}"/>
                  </a:ext>
                </a:extLst>
              </p:cNvPr>
              <p:cNvSpPr txBox="1"/>
              <p:nvPr/>
            </p:nvSpPr>
            <p:spPr>
              <a:xfrm>
                <a:off x="3729696" y="24430"/>
                <a:ext cx="1385858" cy="555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Create Deliverables</a:t>
                </a:r>
              </a:p>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Conduct Daily </a:t>
                </a:r>
                <a:r>
                  <a:rPr lang="en-IN" sz="1600" b="1" i="1" kern="1200" dirty="0" err="1">
                    <a:latin typeface="Arial Narrow" panose="020B0606020202030204" pitchFamily="34" charset="0"/>
                  </a:rPr>
                  <a:t>Standup</a:t>
                </a:r>
                <a:endParaRPr lang="en-IN" sz="1600" b="1" i="1" kern="1200" dirty="0">
                  <a:latin typeface="Arial Narrow" panose="020B0606020202030204" pitchFamily="34" charset="0"/>
                </a:endParaRPr>
              </a:p>
            </p:txBody>
          </p:sp>
        </p:grpSp>
        <p:grpSp>
          <p:nvGrpSpPr>
            <p:cNvPr id="12" name="Group 11">
              <a:extLst>
                <a:ext uri="{FF2B5EF4-FFF2-40B4-BE49-F238E27FC236}">
                  <a16:creationId xmlns:a16="http://schemas.microsoft.com/office/drawing/2014/main" id="{6CC3D765-DD54-D0D1-7381-AC1FCF3462EF}"/>
                </a:ext>
              </a:extLst>
            </p:cNvPr>
            <p:cNvGrpSpPr/>
            <p:nvPr/>
          </p:nvGrpSpPr>
          <p:grpSpPr>
            <a:xfrm>
              <a:off x="2239889" y="2189329"/>
              <a:ext cx="2150037" cy="787355"/>
              <a:chOff x="589450" y="16433"/>
              <a:chExt cx="2150037" cy="787355"/>
            </a:xfrm>
          </p:grpSpPr>
          <p:sp>
            <p:nvSpPr>
              <p:cNvPr id="27" name="Rectangle: Rounded Corners 26">
                <a:extLst>
                  <a:ext uri="{FF2B5EF4-FFF2-40B4-BE49-F238E27FC236}">
                    <a16:creationId xmlns:a16="http://schemas.microsoft.com/office/drawing/2014/main" id="{AEC3C264-F0E2-68C6-AD1A-BCD327CCBE33}"/>
                  </a:ext>
                </a:extLst>
              </p:cNvPr>
              <p:cNvSpPr/>
              <p:nvPr/>
            </p:nvSpPr>
            <p:spPr>
              <a:xfrm>
                <a:off x="589450" y="16433"/>
                <a:ext cx="2150037" cy="787355"/>
              </a:xfrm>
              <a:prstGeom prst="roundRect">
                <a:avLst>
                  <a:gd name="adj" fmla="val 10000"/>
                </a:avLst>
              </a:pr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sp>
          <p:sp>
            <p:nvSpPr>
              <p:cNvPr id="28" name="Rectangle: Rounded Corners 10">
                <a:extLst>
                  <a:ext uri="{FF2B5EF4-FFF2-40B4-BE49-F238E27FC236}">
                    <a16:creationId xmlns:a16="http://schemas.microsoft.com/office/drawing/2014/main" id="{4B3BF921-E184-9572-0188-800E015DBC77}"/>
                  </a:ext>
                </a:extLst>
              </p:cNvPr>
              <p:cNvSpPr txBox="1"/>
              <p:nvPr/>
            </p:nvSpPr>
            <p:spPr>
              <a:xfrm>
                <a:off x="589450" y="33729"/>
                <a:ext cx="1694253" cy="555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Create Prioritized Product Backlog</a:t>
                </a:r>
              </a:p>
              <a:p>
                <a:pPr marL="114300" lvl="1" indent="-114300" algn="l" defTabSz="533400">
                  <a:lnSpc>
                    <a:spcPct val="90000"/>
                  </a:lnSpc>
                  <a:spcBef>
                    <a:spcPct val="0"/>
                  </a:spcBef>
                  <a:spcAft>
                    <a:spcPct val="15000"/>
                  </a:spcAft>
                  <a:buChar char="•"/>
                </a:pPr>
                <a:r>
                  <a:rPr lang="en-IN" sz="1600" b="1" i="1" kern="1200" dirty="0">
                    <a:latin typeface="Arial Narrow" panose="020B0606020202030204" pitchFamily="34" charset="0"/>
                  </a:rPr>
                  <a:t>Create User Stories</a:t>
                </a:r>
              </a:p>
            </p:txBody>
          </p:sp>
        </p:grpSp>
        <p:grpSp>
          <p:nvGrpSpPr>
            <p:cNvPr id="13" name="Group 12">
              <a:extLst>
                <a:ext uri="{FF2B5EF4-FFF2-40B4-BE49-F238E27FC236}">
                  <a16:creationId xmlns:a16="http://schemas.microsoft.com/office/drawing/2014/main" id="{92E9C56A-C0DE-EA1B-53BF-42EF3D2CF320}"/>
                </a:ext>
              </a:extLst>
            </p:cNvPr>
            <p:cNvGrpSpPr/>
            <p:nvPr/>
          </p:nvGrpSpPr>
          <p:grpSpPr>
            <a:xfrm>
              <a:off x="3407715" y="2315685"/>
              <a:ext cx="1084697" cy="1084697"/>
              <a:chOff x="1757276" y="142789"/>
              <a:chExt cx="1084697" cy="1084697"/>
            </a:xfrm>
          </p:grpSpPr>
          <p:sp>
            <p:nvSpPr>
              <p:cNvPr id="25" name="Partial Circle 24">
                <a:extLst>
                  <a:ext uri="{FF2B5EF4-FFF2-40B4-BE49-F238E27FC236}">
                    <a16:creationId xmlns:a16="http://schemas.microsoft.com/office/drawing/2014/main" id="{7A856F3E-2E25-44ED-0C65-CBBDFF1BC9FF}"/>
                  </a:ext>
                </a:extLst>
              </p:cNvPr>
              <p:cNvSpPr/>
              <p:nvPr/>
            </p:nvSpPr>
            <p:spPr>
              <a:xfrm>
                <a:off x="1757276" y="142789"/>
                <a:ext cx="1084697" cy="1084697"/>
              </a:xfrm>
              <a:prstGeom prst="pieWedg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dk1">
                  <a:hueOff val="0"/>
                  <a:satOff val="0"/>
                  <a:lumOff val="0"/>
                  <a:alphaOff val="0"/>
                </a:schemeClr>
              </a:fontRef>
            </p:style>
          </p:sp>
          <p:sp>
            <p:nvSpPr>
              <p:cNvPr id="26" name="Partial Circle 12">
                <a:extLst>
                  <a:ext uri="{FF2B5EF4-FFF2-40B4-BE49-F238E27FC236}">
                    <a16:creationId xmlns:a16="http://schemas.microsoft.com/office/drawing/2014/main" id="{586ADC51-FDD5-A877-5103-F387F27102F3}"/>
                  </a:ext>
                </a:extLst>
              </p:cNvPr>
              <p:cNvSpPr txBox="1"/>
              <p:nvPr/>
            </p:nvSpPr>
            <p:spPr>
              <a:xfrm>
                <a:off x="2074976" y="460489"/>
                <a:ext cx="766997" cy="7669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2000" b="1" kern="1200" dirty="0">
                    <a:solidFill>
                      <a:sysClr val="windowText" lastClr="000000"/>
                    </a:solidFill>
                    <a:latin typeface="Arial Narrow" panose="020B0606020202030204" pitchFamily="34" charset="0"/>
                  </a:rPr>
                  <a:t>Plan</a:t>
                </a:r>
              </a:p>
            </p:txBody>
          </p:sp>
        </p:grpSp>
        <p:grpSp>
          <p:nvGrpSpPr>
            <p:cNvPr id="14" name="Group 13">
              <a:extLst>
                <a:ext uri="{FF2B5EF4-FFF2-40B4-BE49-F238E27FC236}">
                  <a16:creationId xmlns:a16="http://schemas.microsoft.com/office/drawing/2014/main" id="{D5C7610A-CE8F-5A3D-F3AE-79368F08E1BA}"/>
                </a:ext>
              </a:extLst>
            </p:cNvPr>
            <p:cNvGrpSpPr/>
            <p:nvPr/>
          </p:nvGrpSpPr>
          <p:grpSpPr>
            <a:xfrm>
              <a:off x="4542514" y="2315685"/>
              <a:ext cx="1084697" cy="1084697"/>
              <a:chOff x="2892075" y="142789"/>
              <a:chExt cx="1084697" cy="1084697"/>
            </a:xfrm>
          </p:grpSpPr>
          <p:sp>
            <p:nvSpPr>
              <p:cNvPr id="23" name="Partial Circle 22">
                <a:extLst>
                  <a:ext uri="{FF2B5EF4-FFF2-40B4-BE49-F238E27FC236}">
                    <a16:creationId xmlns:a16="http://schemas.microsoft.com/office/drawing/2014/main" id="{71F84E12-2C96-4B0D-ACAD-20754A0295C7}"/>
                  </a:ext>
                </a:extLst>
              </p:cNvPr>
              <p:cNvSpPr/>
              <p:nvPr/>
            </p:nvSpPr>
            <p:spPr>
              <a:xfrm rot="5400000">
                <a:off x="2892075" y="142789"/>
                <a:ext cx="1084697" cy="1084697"/>
              </a:xfrm>
              <a:prstGeom prst="pieWedg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dk1">
                  <a:hueOff val="0"/>
                  <a:satOff val="0"/>
                  <a:lumOff val="0"/>
                  <a:alphaOff val="0"/>
                </a:schemeClr>
              </a:fontRef>
            </p:style>
          </p:sp>
          <p:sp>
            <p:nvSpPr>
              <p:cNvPr id="24" name="Partial Circle 14">
                <a:extLst>
                  <a:ext uri="{FF2B5EF4-FFF2-40B4-BE49-F238E27FC236}">
                    <a16:creationId xmlns:a16="http://schemas.microsoft.com/office/drawing/2014/main" id="{4F050F18-2F15-6F85-B0C4-84D598BC3592}"/>
                  </a:ext>
                </a:extLst>
              </p:cNvPr>
              <p:cNvSpPr txBox="1"/>
              <p:nvPr/>
            </p:nvSpPr>
            <p:spPr>
              <a:xfrm>
                <a:off x="2892075" y="460489"/>
                <a:ext cx="766997" cy="7669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2000" b="1" kern="1200" dirty="0">
                    <a:solidFill>
                      <a:sysClr val="windowText" lastClr="000000"/>
                    </a:solidFill>
                    <a:latin typeface="Arial Narrow" panose="020B0606020202030204" pitchFamily="34" charset="0"/>
                  </a:rPr>
                  <a:t>Do</a:t>
                </a:r>
              </a:p>
            </p:txBody>
          </p:sp>
        </p:grpSp>
        <p:grpSp>
          <p:nvGrpSpPr>
            <p:cNvPr id="15" name="Group 14">
              <a:extLst>
                <a:ext uri="{FF2B5EF4-FFF2-40B4-BE49-F238E27FC236}">
                  <a16:creationId xmlns:a16="http://schemas.microsoft.com/office/drawing/2014/main" id="{724817C5-394E-EA14-3B2A-F126831D2FF7}"/>
                </a:ext>
              </a:extLst>
            </p:cNvPr>
            <p:cNvGrpSpPr/>
            <p:nvPr/>
          </p:nvGrpSpPr>
          <p:grpSpPr>
            <a:xfrm>
              <a:off x="4542514" y="3450484"/>
              <a:ext cx="1084697" cy="1084697"/>
              <a:chOff x="2892075" y="1277588"/>
              <a:chExt cx="1084697" cy="1084697"/>
            </a:xfrm>
          </p:grpSpPr>
          <p:sp>
            <p:nvSpPr>
              <p:cNvPr id="21" name="Partial Circle 20">
                <a:extLst>
                  <a:ext uri="{FF2B5EF4-FFF2-40B4-BE49-F238E27FC236}">
                    <a16:creationId xmlns:a16="http://schemas.microsoft.com/office/drawing/2014/main" id="{C57AF492-BA14-1214-80AA-A5F581C85B5E}"/>
                  </a:ext>
                </a:extLst>
              </p:cNvPr>
              <p:cNvSpPr/>
              <p:nvPr/>
            </p:nvSpPr>
            <p:spPr>
              <a:xfrm rot="10800000">
                <a:off x="2892075" y="1277588"/>
                <a:ext cx="1084697" cy="1084697"/>
              </a:xfrm>
              <a:prstGeom prst="pieWedg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dk1">
                  <a:hueOff val="0"/>
                  <a:satOff val="0"/>
                  <a:lumOff val="0"/>
                  <a:alphaOff val="0"/>
                </a:schemeClr>
              </a:fontRef>
            </p:style>
          </p:sp>
          <p:sp>
            <p:nvSpPr>
              <p:cNvPr id="22" name="Partial Circle 16">
                <a:extLst>
                  <a:ext uri="{FF2B5EF4-FFF2-40B4-BE49-F238E27FC236}">
                    <a16:creationId xmlns:a16="http://schemas.microsoft.com/office/drawing/2014/main" id="{6D900012-AE36-1C62-FA6D-22205D39B6B1}"/>
                  </a:ext>
                </a:extLst>
              </p:cNvPr>
              <p:cNvSpPr txBox="1"/>
              <p:nvPr/>
            </p:nvSpPr>
            <p:spPr>
              <a:xfrm rot="21600000">
                <a:off x="2892075" y="1277588"/>
                <a:ext cx="766997" cy="7669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2000" b="1" kern="1200" dirty="0">
                    <a:solidFill>
                      <a:sysClr val="windowText" lastClr="000000"/>
                    </a:solidFill>
                    <a:latin typeface="Arial Narrow" panose="020B0606020202030204" pitchFamily="34" charset="0"/>
                  </a:rPr>
                  <a:t>Check/ Study</a:t>
                </a:r>
              </a:p>
            </p:txBody>
          </p:sp>
        </p:grpSp>
        <p:grpSp>
          <p:nvGrpSpPr>
            <p:cNvPr id="16" name="Group 15">
              <a:extLst>
                <a:ext uri="{FF2B5EF4-FFF2-40B4-BE49-F238E27FC236}">
                  <a16:creationId xmlns:a16="http://schemas.microsoft.com/office/drawing/2014/main" id="{A41B53D0-ADAC-757B-A325-060044B76A5C}"/>
                </a:ext>
              </a:extLst>
            </p:cNvPr>
            <p:cNvGrpSpPr/>
            <p:nvPr/>
          </p:nvGrpSpPr>
          <p:grpSpPr>
            <a:xfrm>
              <a:off x="3407715" y="3450484"/>
              <a:ext cx="1084697" cy="1084697"/>
              <a:chOff x="1757276" y="1277588"/>
              <a:chExt cx="1084697" cy="1084697"/>
            </a:xfrm>
          </p:grpSpPr>
          <p:sp>
            <p:nvSpPr>
              <p:cNvPr id="19" name="Partial Circle 18">
                <a:extLst>
                  <a:ext uri="{FF2B5EF4-FFF2-40B4-BE49-F238E27FC236}">
                    <a16:creationId xmlns:a16="http://schemas.microsoft.com/office/drawing/2014/main" id="{52A66273-AF6D-7353-0C05-31FF1A6CC61C}"/>
                  </a:ext>
                </a:extLst>
              </p:cNvPr>
              <p:cNvSpPr/>
              <p:nvPr/>
            </p:nvSpPr>
            <p:spPr>
              <a:xfrm rot="16200000">
                <a:off x="1757276" y="1277588"/>
                <a:ext cx="1084697" cy="1084697"/>
              </a:xfrm>
              <a:prstGeom prst="pieWedg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dk1">
                  <a:hueOff val="0"/>
                  <a:satOff val="0"/>
                  <a:lumOff val="0"/>
                  <a:alphaOff val="0"/>
                </a:schemeClr>
              </a:fontRef>
            </p:style>
          </p:sp>
          <p:sp>
            <p:nvSpPr>
              <p:cNvPr id="20" name="Partial Circle 18">
                <a:extLst>
                  <a:ext uri="{FF2B5EF4-FFF2-40B4-BE49-F238E27FC236}">
                    <a16:creationId xmlns:a16="http://schemas.microsoft.com/office/drawing/2014/main" id="{5A057BEE-FEDF-04ED-E80B-A0D1B404458C}"/>
                  </a:ext>
                </a:extLst>
              </p:cNvPr>
              <p:cNvSpPr txBox="1"/>
              <p:nvPr/>
            </p:nvSpPr>
            <p:spPr>
              <a:xfrm rot="21600000">
                <a:off x="2074976" y="1277588"/>
                <a:ext cx="766997" cy="7669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2000" b="1" kern="1200" dirty="0">
                    <a:solidFill>
                      <a:sysClr val="windowText" lastClr="000000"/>
                    </a:solidFill>
                    <a:latin typeface="Arial Narrow" panose="020B0606020202030204" pitchFamily="34" charset="0"/>
                  </a:rPr>
                  <a:t>Act</a:t>
                </a:r>
              </a:p>
            </p:txBody>
          </p:sp>
        </p:grpSp>
        <p:sp>
          <p:nvSpPr>
            <p:cNvPr id="17" name="Arrow: Circular 16">
              <a:extLst>
                <a:ext uri="{FF2B5EF4-FFF2-40B4-BE49-F238E27FC236}">
                  <a16:creationId xmlns:a16="http://schemas.microsoft.com/office/drawing/2014/main" id="{418B7499-A111-8B6B-B142-A2564180514E}"/>
                </a:ext>
              </a:extLst>
            </p:cNvPr>
            <p:cNvSpPr/>
            <p:nvPr/>
          </p:nvSpPr>
          <p:spPr>
            <a:xfrm>
              <a:off x="4330209" y="3199976"/>
              <a:ext cx="374508" cy="325659"/>
            </a:xfrm>
            <a:prstGeom prst="circularArrow">
              <a:avLst/>
            </a:prstGeom>
          </p:spPr>
          <p:style>
            <a:lnRef idx="2">
              <a:schemeClr val="lt1">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8" name="Arrow: Circular 17">
              <a:extLst>
                <a:ext uri="{FF2B5EF4-FFF2-40B4-BE49-F238E27FC236}">
                  <a16:creationId xmlns:a16="http://schemas.microsoft.com/office/drawing/2014/main" id="{DF0C9546-99CF-DF88-32B2-630E84FC3CBD}"/>
                </a:ext>
              </a:extLst>
            </p:cNvPr>
            <p:cNvSpPr/>
            <p:nvPr/>
          </p:nvSpPr>
          <p:spPr>
            <a:xfrm rot="10800000">
              <a:off x="4330209" y="3325230"/>
              <a:ext cx="374508" cy="325659"/>
            </a:xfrm>
            <a:prstGeom prst="circularArrow">
              <a:avLst/>
            </a:prstGeom>
          </p:spPr>
          <p:style>
            <a:lnRef idx="2">
              <a:schemeClr val="lt1">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410039333"/>
      </p:ext>
    </p:extLst>
  </p:cSld>
  <p:clrMapOvr>
    <a:masterClrMapping/>
  </p:clrMapOvr>
  <p:transition spd="med">
    <p:pull/>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Which of the following is the objective component by which a User Story’s functionality is judged?</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Customer Quality Expectations </a:t>
            </a:r>
          </a:p>
          <a:p>
            <a:pPr lvl="0">
              <a:buFont typeface="+mj-lt"/>
              <a:buAutoNum type="alphaUcPeriod"/>
            </a:pPr>
            <a:r>
              <a:rPr lang="en-IN" sz="1800" dirty="0">
                <a:latin typeface="Calibri" panose="020F0502020204030204" pitchFamily="34" charset="0"/>
              </a:rPr>
              <a:t>Acceptance Criteria </a:t>
            </a:r>
          </a:p>
          <a:p>
            <a:pPr lvl="0">
              <a:buFont typeface="+mj-lt"/>
              <a:buAutoNum type="alphaUcPeriod"/>
            </a:pPr>
            <a:r>
              <a:rPr lang="en-IN" sz="1800" dirty="0">
                <a:latin typeface="Calibri" panose="020F0502020204030204" pitchFamily="34" charset="0"/>
              </a:rPr>
              <a:t>Epics </a:t>
            </a:r>
          </a:p>
          <a:p>
            <a:pPr lvl="0">
              <a:buFont typeface="+mj-lt"/>
              <a:buAutoNum type="alphaUcPeriod"/>
            </a:pPr>
            <a:r>
              <a:rPr lang="en-IN" sz="1800" dirty="0">
                <a:latin typeface="Calibri" panose="020F0502020204030204" pitchFamily="34" charset="0"/>
              </a:rPr>
              <a:t>User Needs </a:t>
            </a:r>
          </a:p>
        </p:txBody>
      </p:sp>
      <p:sp>
        <p:nvSpPr>
          <p:cNvPr id="8" name="TextBox 7"/>
          <p:cNvSpPr txBox="1"/>
          <p:nvPr/>
        </p:nvSpPr>
        <p:spPr>
          <a:xfrm>
            <a:off x="152400" y="38100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198</a:t>
            </a:fld>
            <a:endParaRPr lang="en-US" dirty="0"/>
          </a:p>
        </p:txBody>
      </p:sp>
      <p:sp>
        <p:nvSpPr>
          <p:cNvPr id="4" name="Footer Placeholder 3">
            <a:extLst>
              <a:ext uri="{FF2B5EF4-FFF2-40B4-BE49-F238E27FC236}">
                <a16:creationId xmlns:a16="http://schemas.microsoft.com/office/drawing/2014/main" id="{4FD85AAC-A108-5624-5BFE-CB75ADC7F32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1740892"/>
      </p:ext>
    </p:extLst>
  </p:cSld>
  <p:clrMapOvr>
    <a:masterClrMapping/>
  </p:clrMapOvr>
  <p:transition spd="med">
    <p:pull/>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199</a:t>
            </a:fld>
            <a:endParaRPr lang="en-US" dirty="0"/>
          </a:p>
        </p:txBody>
      </p:sp>
      <p:sp>
        <p:nvSpPr>
          <p:cNvPr id="2" name="Footer Placeholder 1">
            <a:extLst>
              <a:ext uri="{FF2B5EF4-FFF2-40B4-BE49-F238E27FC236}">
                <a16:creationId xmlns:a16="http://schemas.microsoft.com/office/drawing/2014/main" id="{9C47C08B-9B31-88CB-3D1F-40C0887F656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120302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just"/>
            <a:r>
              <a:rPr lang="en-IN" sz="1800" dirty="0"/>
              <a:t>SBOK® Guide is a trademark of VMEdu Inc.</a:t>
            </a:r>
          </a:p>
          <a:p>
            <a:pPr lvl="0" algn="just"/>
            <a:r>
              <a:rPr lang="en-US" sz="1800" dirty="0"/>
              <a:t>All diagrams from the SBOK® Guide are reproduced under license from VMEdu Inc.</a:t>
            </a:r>
          </a:p>
          <a:p>
            <a:pPr lvl="0" algn="just"/>
            <a:r>
              <a:rPr lang="en-IN" sz="1800" dirty="0"/>
              <a:t>This presentation is copyrighted and wholly owned by </a:t>
            </a:r>
            <a:r>
              <a:rPr lang="en-IN" sz="1800" dirty="0" err="1"/>
              <a:t>SCRUMstudy</a:t>
            </a:r>
            <a:r>
              <a:rPr lang="en-IN" sz="1800" dirty="0"/>
              <a:t>™. It should not be photocopied, distributed, or shared without the explicit approval of </a:t>
            </a:r>
            <a:r>
              <a:rPr lang="en-IN" sz="1800" dirty="0" err="1"/>
              <a:t>SCRUMstudy</a:t>
            </a:r>
            <a:r>
              <a:rPr lang="en-IN" sz="1800" dirty="0"/>
              <a:t>™.</a:t>
            </a:r>
            <a:endParaRPr lang="en-US" sz="1800" dirty="0"/>
          </a:p>
          <a:p>
            <a:pPr lvl="0" algn="just"/>
            <a:endParaRPr lang="en-IN" sz="1800" dirty="0"/>
          </a:p>
        </p:txBody>
      </p:sp>
      <p:sp>
        <p:nvSpPr>
          <p:cNvPr id="3" name="Title 2"/>
          <p:cNvSpPr>
            <a:spLocks noGrp="1"/>
          </p:cNvSpPr>
          <p:nvPr>
            <p:ph type="title"/>
          </p:nvPr>
        </p:nvSpPr>
        <p:spPr/>
        <p:txBody>
          <a:bodyPr/>
          <a:lstStyle/>
          <a:p>
            <a:r>
              <a:rPr lang="en-US" dirty="0"/>
              <a:t>Acknowledgement</a:t>
            </a:r>
            <a:endParaRPr lang="en-IN" dirty="0"/>
          </a:p>
        </p:txBody>
      </p:sp>
      <p:sp>
        <p:nvSpPr>
          <p:cNvPr id="4" name="Slide Number Placeholder 3">
            <a:extLst>
              <a:ext uri="{FF2B5EF4-FFF2-40B4-BE49-F238E27FC236}">
                <a16:creationId xmlns:a16="http://schemas.microsoft.com/office/drawing/2014/main" id="{B8816537-B82D-69FE-75FC-BA0B9286B820}"/>
              </a:ext>
            </a:extLst>
          </p:cNvPr>
          <p:cNvSpPr>
            <a:spLocks noGrp="1"/>
          </p:cNvSpPr>
          <p:nvPr>
            <p:ph type="sldNum" sz="quarter" idx="12"/>
          </p:nvPr>
        </p:nvSpPr>
        <p:spPr/>
        <p:txBody>
          <a:bodyPr/>
          <a:lstStyle/>
          <a:p>
            <a:pPr>
              <a:defRPr/>
            </a:pPr>
            <a:fld id="{AC73F1D3-B4B8-4AEF-90B2-F6B713CA2A81}" type="slidenum">
              <a:rPr lang="en-US" smtClean="0"/>
              <a:pPr>
                <a:defRPr/>
              </a:pPr>
              <a:t>2</a:t>
            </a:fld>
            <a:endParaRPr lang="en-US" dirty="0"/>
          </a:p>
        </p:txBody>
      </p:sp>
    </p:spTree>
    <p:extLst>
      <p:ext uri="{BB962C8B-B14F-4D97-AF65-F5344CB8AC3E}">
        <p14:creationId xmlns:p14="http://schemas.microsoft.com/office/powerpoint/2010/main" val="171769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Agile Overview</a:t>
            </a:r>
            <a:endParaRPr lang="en-IN" dirty="0"/>
          </a:p>
        </p:txBody>
      </p:sp>
      <p:sp>
        <p:nvSpPr>
          <p:cNvPr id="2" name="Slide Number Placeholder 1">
            <a:extLst>
              <a:ext uri="{FF2B5EF4-FFF2-40B4-BE49-F238E27FC236}">
                <a16:creationId xmlns:a16="http://schemas.microsoft.com/office/drawing/2014/main" id="{0BAB6966-7B71-40CB-03E7-541C91EC9C0D}"/>
              </a:ext>
            </a:extLst>
          </p:cNvPr>
          <p:cNvSpPr>
            <a:spLocks noGrp="1"/>
          </p:cNvSpPr>
          <p:nvPr>
            <p:ph type="sldNum" sz="quarter" idx="12"/>
          </p:nvPr>
        </p:nvSpPr>
        <p:spPr/>
        <p:txBody>
          <a:bodyPr/>
          <a:lstStyle/>
          <a:p>
            <a:pPr>
              <a:defRPr/>
            </a:pPr>
            <a:fld id="{AC73F1D3-B4B8-4AEF-90B2-F6B713CA2A81}" type="slidenum">
              <a:rPr lang="en-US" smtClean="0"/>
              <a:pPr>
                <a:defRPr/>
              </a:pPr>
              <a:t>20</a:t>
            </a:fld>
            <a:endParaRPr lang="en-US" dirty="0"/>
          </a:p>
        </p:txBody>
      </p:sp>
    </p:spTree>
    <p:extLst>
      <p:ext uri="{BB962C8B-B14F-4D97-AF65-F5344CB8AC3E}">
        <p14:creationId xmlns:p14="http://schemas.microsoft.com/office/powerpoint/2010/main" val="12211462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When will a Product Owner accept a deliverable?</a:t>
            </a:r>
          </a:p>
          <a:p>
            <a:pPr lvl="0"/>
            <a:endParaRPr lang="en-IN" sz="1800" dirty="0">
              <a:latin typeface="Calibri" panose="020F0502020204030204" pitchFamily="34" charset="0"/>
            </a:endParaRPr>
          </a:p>
          <a:p>
            <a:pPr lvl="0">
              <a:buFont typeface="+mj-lt"/>
              <a:buAutoNum type="alphaUcPeriod"/>
            </a:pPr>
            <a:r>
              <a:rPr lang="en-IN" sz="1800" dirty="0"/>
              <a:t>After verifying the deliverables with the acceptance criteria</a:t>
            </a:r>
          </a:p>
          <a:p>
            <a:pPr lvl="0">
              <a:buFont typeface="+mj-lt"/>
              <a:buAutoNum type="alphaUcPeriod"/>
            </a:pPr>
            <a:r>
              <a:rPr lang="en-IN" sz="1800" dirty="0"/>
              <a:t>After developing acceptance criteria</a:t>
            </a:r>
          </a:p>
          <a:p>
            <a:pPr lvl="0">
              <a:buFont typeface="+mj-lt"/>
              <a:buAutoNum type="alphaUcPeriod"/>
            </a:pPr>
            <a:r>
              <a:rPr lang="en-IN" sz="1800" dirty="0"/>
              <a:t>After Prioritized Product Backlog is updated</a:t>
            </a:r>
          </a:p>
          <a:p>
            <a:pPr lvl="0">
              <a:buFont typeface="+mj-lt"/>
              <a:buAutoNum type="alphaUcPeriod"/>
            </a:pPr>
            <a:r>
              <a:rPr lang="en-IN" sz="1800" dirty="0"/>
              <a:t>None of the above</a:t>
            </a:r>
            <a:r>
              <a:rPr lang="en-IN" sz="1800" dirty="0">
                <a:latin typeface="Calibri" panose="020F0502020204030204" pitchFamily="34" charset="0"/>
              </a:rPr>
              <a:t> </a:t>
            </a:r>
          </a:p>
        </p:txBody>
      </p:sp>
      <p:sp>
        <p:nvSpPr>
          <p:cNvPr id="8" name="TextBox 7"/>
          <p:cNvSpPr txBox="1"/>
          <p:nvPr/>
        </p:nvSpPr>
        <p:spPr>
          <a:xfrm>
            <a:off x="152400" y="38100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200</a:t>
            </a:fld>
            <a:endParaRPr lang="en-US" dirty="0"/>
          </a:p>
        </p:txBody>
      </p:sp>
      <p:sp>
        <p:nvSpPr>
          <p:cNvPr id="4" name="Footer Placeholder 3">
            <a:extLst>
              <a:ext uri="{FF2B5EF4-FFF2-40B4-BE49-F238E27FC236}">
                <a16:creationId xmlns:a16="http://schemas.microsoft.com/office/drawing/2014/main" id="{6DEEDDA6-38DA-624A-FD39-8FF031B029F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5082771"/>
      </p:ext>
    </p:extLst>
  </p:cSld>
  <p:clrMapOvr>
    <a:masterClrMapping/>
  </p:clrMapOvr>
  <p:transition spd="med">
    <p:pull/>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201</a:t>
            </a:fld>
            <a:endParaRPr lang="en-US" dirty="0"/>
          </a:p>
        </p:txBody>
      </p:sp>
      <p:sp>
        <p:nvSpPr>
          <p:cNvPr id="2" name="Footer Placeholder 1">
            <a:extLst>
              <a:ext uri="{FF2B5EF4-FFF2-40B4-BE49-F238E27FC236}">
                <a16:creationId xmlns:a16="http://schemas.microsoft.com/office/drawing/2014/main" id="{40578559-143C-5876-83D9-FF5BFA9E9DB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7475799"/>
      </p:ext>
    </p:extLst>
  </p:cSld>
  <p:clrMapOvr>
    <a:masterClrMapping/>
  </p:clrMapOvr>
  <p:transition spd="med">
    <p:pull/>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202</a:t>
            </a:fld>
            <a:endParaRPr lang="en-US" dirty="0"/>
          </a:p>
        </p:txBody>
      </p:sp>
      <p:sp>
        <p:nvSpPr>
          <p:cNvPr id="5" name="Title 2"/>
          <p:cNvSpPr txBox="1">
            <a:spLocks/>
          </p:cNvSpPr>
          <p:nvPr/>
        </p:nvSpPr>
        <p:spPr bwMode="auto">
          <a:xfrm>
            <a:off x="152400" y="17526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What is the difference between scope and quality? Please type your answer in the Question window.</a:t>
            </a:r>
          </a:p>
        </p:txBody>
      </p:sp>
      <p:sp>
        <p:nvSpPr>
          <p:cNvPr id="6" name="TextBox 5"/>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95AB1"/>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190590951"/>
      </p:ext>
    </p:extLst>
  </p:cSld>
  <p:clrMapOvr>
    <a:masterClrMapping/>
  </p:clrMapOvr>
  <p:transition spd="med">
    <p:pull/>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Aspects - Change</a:t>
            </a:r>
            <a:endParaRPr lang="en-IN" dirty="0"/>
          </a:p>
        </p:txBody>
      </p:sp>
      <p:sp>
        <p:nvSpPr>
          <p:cNvPr id="2" name="Slide Number Placeholder 1">
            <a:extLst>
              <a:ext uri="{FF2B5EF4-FFF2-40B4-BE49-F238E27FC236}">
                <a16:creationId xmlns:a16="http://schemas.microsoft.com/office/drawing/2014/main" id="{81A34917-0986-870B-0A61-21244A015811}"/>
              </a:ext>
            </a:extLst>
          </p:cNvPr>
          <p:cNvSpPr>
            <a:spLocks noGrp="1"/>
          </p:cNvSpPr>
          <p:nvPr>
            <p:ph type="sldNum" sz="quarter" idx="12"/>
          </p:nvPr>
        </p:nvSpPr>
        <p:spPr/>
        <p:txBody>
          <a:bodyPr/>
          <a:lstStyle/>
          <a:p>
            <a:pPr>
              <a:defRPr/>
            </a:pPr>
            <a:fld id="{AC73F1D3-B4B8-4AEF-90B2-F6B713CA2A81}" type="slidenum">
              <a:rPr lang="en-US" smtClean="0"/>
              <a:pPr>
                <a:defRPr/>
              </a:pPr>
              <a:t>203</a:t>
            </a:fld>
            <a:endParaRPr lang="en-US" dirty="0"/>
          </a:p>
        </p:txBody>
      </p:sp>
    </p:spTree>
    <p:extLst>
      <p:ext uri="{BB962C8B-B14F-4D97-AF65-F5344CB8AC3E}">
        <p14:creationId xmlns:p14="http://schemas.microsoft.com/office/powerpoint/2010/main" val="352039148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895600"/>
            <a:ext cx="8534400" cy="2585323"/>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Every project, regardless of its method or framework used, is exposed to change.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imperative that project team members understand that the Scrum development processes are designed to embrace change.</a:t>
            </a:r>
          </a:p>
          <a:p>
            <a:endParaRPr lang="en-US"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Organizations should try to maximize the benefits that arise from change and minimize any negative impacts through diligent change management processes in accordance with the principles of Scrum.</a:t>
            </a:r>
          </a:p>
          <a:p>
            <a:endParaRPr lang="en-GB"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6800850" y="609600"/>
            <a:ext cx="2343150" cy="2107406"/>
          </a:xfrm>
          <a:prstGeom prst="rect">
            <a:avLst/>
          </a:prstGeom>
        </p:spPr>
      </p:pic>
      <p:sp>
        <p:nvSpPr>
          <p:cNvPr id="7" name="Rectangle 6"/>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Scrum Aspects - Change</a:t>
            </a:r>
          </a:p>
        </p:txBody>
      </p:sp>
      <p:sp>
        <p:nvSpPr>
          <p:cNvPr id="2" name="Slide Number Placeholder 1"/>
          <p:cNvSpPr>
            <a:spLocks noGrp="1"/>
          </p:cNvSpPr>
          <p:nvPr>
            <p:ph type="sldNum" sz="quarter" idx="12"/>
          </p:nvPr>
        </p:nvSpPr>
        <p:spPr/>
        <p:txBody>
          <a:bodyPr/>
          <a:lstStyle/>
          <a:p>
            <a:fld id="{7CBCC52C-CE0E-4A77-AE88-E639344518EB}" type="slidenum">
              <a:rPr lang="en-US" smtClean="0"/>
              <a:t>204</a:t>
            </a:fld>
            <a:endParaRPr lang="en-US" dirty="0"/>
          </a:p>
        </p:txBody>
      </p:sp>
      <p:sp>
        <p:nvSpPr>
          <p:cNvPr id="4" name="Footer Placeholder 3">
            <a:extLst>
              <a:ext uri="{FF2B5EF4-FFF2-40B4-BE49-F238E27FC236}">
                <a16:creationId xmlns:a16="http://schemas.microsoft.com/office/drawing/2014/main" id="{35F2D24C-43C9-1107-E573-5C55C7ACD42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867699"/>
      </p:ext>
    </p:extLst>
  </p:cSld>
  <p:clrMapOvr>
    <a:masterClrMapping/>
  </p:clrMapOvr>
  <p:transition spd="med">
    <p:pull/>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269" y="1752600"/>
            <a:ext cx="8186531" cy="3970318"/>
          </a:xfrm>
          <a:prstGeom prst="rect">
            <a:avLst/>
          </a:prstGeom>
        </p:spPr>
        <p:txBody>
          <a:bodyPr wrap="square">
            <a:spAutoFit/>
          </a:bodyPr>
          <a:lstStyle/>
          <a:p>
            <a:r>
              <a:rPr lang="en-IN" dirty="0">
                <a:latin typeface="Calibri" panose="020F0502020204030204" pitchFamily="34" charset="0"/>
                <a:ea typeface="Calibri" panose="020F0502020204030204" pitchFamily="34" charset="0"/>
                <a:cs typeface="Times New Roman" panose="02020603050405020304" pitchFamily="18" charset="0"/>
              </a:rPr>
              <a:t>A primary principle of Scrum is its acknowledgement that: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lphaLcParenR"/>
            </a:pPr>
            <a:r>
              <a:rPr lang="en-IN" dirty="0">
                <a:latin typeface="Calibri" panose="020F0502020204030204" pitchFamily="34" charset="0"/>
                <a:ea typeface="Calibri" panose="020F0502020204030204" pitchFamily="34" charset="0"/>
                <a:cs typeface="Times New Roman" panose="02020603050405020304" pitchFamily="18" charset="0"/>
              </a:rPr>
              <a:t>Business stakeholders change their mind about what they want and need throughout a project (sometimes referred to as “requirements churn”)</a:t>
            </a:r>
          </a:p>
          <a:p>
            <a:pPr marL="342900" indent="-342900">
              <a:buAutoNum type="alphaLcParenR"/>
            </a:pPr>
            <a:endParaRPr lang="en-IN" dirty="0">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lphaLcParenR"/>
            </a:pPr>
            <a:r>
              <a:rPr lang="en-IN" dirty="0">
                <a:latin typeface="Calibri" panose="020F0502020204030204" pitchFamily="34" charset="0"/>
                <a:ea typeface="Calibri" panose="020F0502020204030204" pitchFamily="34" charset="0"/>
                <a:cs typeface="Times New Roman" panose="02020603050405020304" pitchFamily="18" charset="0"/>
              </a:rPr>
              <a:t>it is very difficult, if not impossible, for business stakeholders to define all requirements during project initiation. </a:t>
            </a:r>
          </a:p>
          <a:p>
            <a:pPr marL="342900" indent="-342900">
              <a:buAutoNum type="alphaLcParenR"/>
            </a:pPr>
            <a:endParaRPr lang="en-IN" dirty="0">
              <a:latin typeface="Calibri" panose="020F0502020204030204" pitchFamily="34" charset="0"/>
              <a:cs typeface="Times New Roman" panose="02020603050405020304" pitchFamily="18" charset="0"/>
            </a:endParaRPr>
          </a:p>
          <a:p>
            <a:r>
              <a:rPr lang="en-IN" dirty="0">
                <a:latin typeface="Calibri" panose="020F0502020204030204" pitchFamily="34" charset="0"/>
                <a:cs typeface="Calibri" panose="020F0502020204030204" pitchFamily="34" charset="0"/>
              </a:rPr>
              <a:t>Scrum projects welcome change by using short, iterative Sprints that incorporate customer feedback on each Sprint’s deliverables.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This enables the customer to regularly interact with the Scrum Team members, view deliverables as they are ready, and change requirements if needed earlier in the Sprint. </a:t>
            </a:r>
            <a:endParaRPr lang="en-GB" dirty="0">
              <a:latin typeface="Calibri" panose="020F0502020204030204" pitchFamily="34" charset="0"/>
              <a:cs typeface="Calibri" panose="020F0502020204030204" pitchFamily="34" charset="0"/>
            </a:endParaRPr>
          </a:p>
        </p:txBody>
      </p:sp>
      <p:sp>
        <p:nvSpPr>
          <p:cNvPr id="7" name="Rectangle 6"/>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Scrum Aspects - Change</a:t>
            </a:r>
          </a:p>
        </p:txBody>
      </p:sp>
      <p:sp>
        <p:nvSpPr>
          <p:cNvPr id="2" name="Slide Number Placeholder 1"/>
          <p:cNvSpPr>
            <a:spLocks noGrp="1"/>
          </p:cNvSpPr>
          <p:nvPr>
            <p:ph type="sldNum" sz="quarter" idx="12"/>
          </p:nvPr>
        </p:nvSpPr>
        <p:spPr/>
        <p:txBody>
          <a:bodyPr/>
          <a:lstStyle/>
          <a:p>
            <a:fld id="{7CBCC52C-CE0E-4A77-AE88-E639344518EB}" type="slidenum">
              <a:rPr lang="en-US" smtClean="0"/>
              <a:t>205</a:t>
            </a:fld>
            <a:endParaRPr lang="en-US" dirty="0"/>
          </a:p>
        </p:txBody>
      </p:sp>
      <p:sp>
        <p:nvSpPr>
          <p:cNvPr id="3" name="Footer Placeholder 2">
            <a:extLst>
              <a:ext uri="{FF2B5EF4-FFF2-40B4-BE49-F238E27FC236}">
                <a16:creationId xmlns:a16="http://schemas.microsoft.com/office/drawing/2014/main" id="{B1AEEABC-F89B-8736-CB62-EE4312E1E8F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8483312"/>
      </p:ext>
    </p:extLst>
  </p:cSld>
  <p:clrMapOvr>
    <a:masterClrMapping/>
  </p:clrMapOvr>
  <p:transition spd="med">
    <p:pull/>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lstStyle/>
          <a:p>
            <a:r>
              <a:rPr lang="en-US" dirty="0"/>
              <a:t>Change – Sample Change Approval Process</a:t>
            </a:r>
          </a:p>
        </p:txBody>
      </p:sp>
      <p:sp>
        <p:nvSpPr>
          <p:cNvPr id="7" name="Rectangle 6"/>
          <p:cNvSpPr/>
          <p:nvPr/>
        </p:nvSpPr>
        <p:spPr>
          <a:xfrm>
            <a:off x="1219200" y="5410200"/>
            <a:ext cx="63246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 6-1: Sample Change Approval Process; Page 103 SBOK® Guide</a:t>
            </a:r>
          </a:p>
        </p:txBody>
      </p:sp>
      <p:sp>
        <p:nvSpPr>
          <p:cNvPr id="3" name="Slide Number Placeholder 2"/>
          <p:cNvSpPr>
            <a:spLocks noGrp="1"/>
          </p:cNvSpPr>
          <p:nvPr>
            <p:ph type="sldNum" sz="quarter" idx="12"/>
          </p:nvPr>
        </p:nvSpPr>
        <p:spPr/>
        <p:txBody>
          <a:bodyPr/>
          <a:lstStyle/>
          <a:p>
            <a:fld id="{7CBCC52C-CE0E-4A77-AE88-E639344518EB}" type="slidenum">
              <a:rPr lang="en-US" smtClean="0"/>
              <a:t>206</a:t>
            </a:fld>
            <a:endParaRPr lang="en-US" dirty="0"/>
          </a:p>
        </p:txBody>
      </p:sp>
      <p:pic>
        <p:nvPicPr>
          <p:cNvPr id="5" name="Picture 4">
            <a:extLst>
              <a:ext uri="{FF2B5EF4-FFF2-40B4-BE49-F238E27FC236}">
                <a16:creationId xmlns:a16="http://schemas.microsoft.com/office/drawing/2014/main" id="{3979233C-14B5-AAE0-FC11-5B5E9E1FE8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40" t="31858" r="7617" b="32188"/>
          <a:stretch/>
        </p:blipFill>
        <p:spPr bwMode="auto">
          <a:xfrm>
            <a:off x="990600" y="1295400"/>
            <a:ext cx="7179543" cy="4002953"/>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 name="Footer Placeholder 3">
            <a:extLst>
              <a:ext uri="{FF2B5EF4-FFF2-40B4-BE49-F238E27FC236}">
                <a16:creationId xmlns:a16="http://schemas.microsoft.com/office/drawing/2014/main" id="{E9D83F40-9B6C-7FF2-8DA3-AE480BD9FC2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94462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762000" y="1447800"/>
            <a:ext cx="7620000" cy="4487228"/>
          </a:xfrm>
          <a:prstGeom prst="rect">
            <a:avLst/>
          </a:prstGeom>
          <a:ln w="19050">
            <a:solidFill>
              <a:schemeClr val="tx1"/>
            </a:solidFill>
          </a:ln>
        </p:spPr>
      </p:pic>
      <p:sp>
        <p:nvSpPr>
          <p:cNvPr id="6" name="Rectangle 5"/>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 name="Rectangle 4"/>
          <p:cNvSpPr/>
          <p:nvPr/>
        </p:nvSpPr>
        <p:spPr>
          <a:xfrm>
            <a:off x="439714" y="6019800"/>
            <a:ext cx="7770333"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6-2: Updating Prioritized Product Backlog with Approved Changes; Page 104 SBOK® Guide</a:t>
            </a:r>
          </a:p>
        </p:txBody>
      </p:sp>
      <p:sp>
        <p:nvSpPr>
          <p:cNvPr id="2" name="Title 1"/>
          <p:cNvSpPr>
            <a:spLocks noGrp="1"/>
          </p:cNvSpPr>
          <p:nvPr>
            <p:ph type="title"/>
          </p:nvPr>
        </p:nvSpPr>
        <p:spPr>
          <a:xfrm>
            <a:off x="1066800" y="304800"/>
            <a:ext cx="8001000" cy="715963"/>
          </a:xfrm>
        </p:spPr>
        <p:txBody>
          <a:bodyPr/>
          <a:lstStyle/>
          <a:p>
            <a:r>
              <a:rPr lang="en-US" dirty="0"/>
              <a:t>Change - Updating Prioritized Product Backlog with Approved Changes</a:t>
            </a:r>
          </a:p>
        </p:txBody>
      </p:sp>
      <p:sp>
        <p:nvSpPr>
          <p:cNvPr id="3" name="Slide Number Placeholder 2"/>
          <p:cNvSpPr>
            <a:spLocks noGrp="1"/>
          </p:cNvSpPr>
          <p:nvPr>
            <p:ph type="sldNum" sz="quarter" idx="12"/>
          </p:nvPr>
        </p:nvSpPr>
        <p:spPr/>
        <p:txBody>
          <a:bodyPr/>
          <a:lstStyle/>
          <a:p>
            <a:pPr>
              <a:defRPr/>
            </a:pPr>
            <a:fld id="{AC73F1D3-B4B8-4AEF-90B2-F6B713CA2A81}" type="slidenum">
              <a:rPr lang="en-US" smtClean="0"/>
              <a:pPr>
                <a:defRPr/>
              </a:pPr>
              <a:t>207</a:t>
            </a:fld>
            <a:endParaRPr lang="en-US" dirty="0"/>
          </a:p>
        </p:txBody>
      </p:sp>
    </p:spTree>
    <p:extLst>
      <p:ext uri="{BB962C8B-B14F-4D97-AF65-F5344CB8AC3E}">
        <p14:creationId xmlns:p14="http://schemas.microsoft.com/office/powerpoint/2010/main" val="2164833563"/>
      </p:ext>
    </p:extLst>
  </p:cSld>
  <p:clrMapOvr>
    <a:masterClrMapping/>
  </p:clrMapOvr>
  <p:transition spd="med">
    <p:pull/>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269" y="1219200"/>
            <a:ext cx="8186531" cy="4524315"/>
          </a:xfrm>
          <a:prstGeom prst="rect">
            <a:avLst/>
          </a:prstGeom>
        </p:spPr>
        <p:txBody>
          <a:bodyPr wrap="square">
            <a:spAutoFit/>
          </a:bodyPr>
          <a:lstStyle/>
          <a:p>
            <a:r>
              <a:rPr lang="en-IN" dirty="0">
                <a:latin typeface="Calibri" panose="020F0502020204030204" pitchFamily="34" charset="0"/>
                <a:ea typeface="Calibri" panose="020F0502020204030204" pitchFamily="34" charset="0"/>
                <a:cs typeface="Times New Roman" panose="02020603050405020304" pitchFamily="18" charset="0"/>
              </a:rPr>
              <a:t>Scrum maintains flexibility in that Change Requests can be created and approved at any time during the project.</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Scrum ensures that stability is maintained by keeping the Sprint Backlog fixed and by not allowing interference with the Scrum Team during a Sprint.</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All requirements related to an </a:t>
            </a:r>
            <a:r>
              <a:rPr lang="en-IN" dirty="0" err="1">
                <a:latin typeface="Calibri" panose="020F0502020204030204" pitchFamily="34" charset="0"/>
                <a:ea typeface="Calibri" panose="020F0502020204030204" pitchFamily="34" charset="0"/>
                <a:cs typeface="Times New Roman" panose="02020603050405020304" pitchFamily="18" charset="0"/>
              </a:rPr>
              <a:t>ongoing</a:t>
            </a:r>
            <a:r>
              <a:rPr lang="en-IN" dirty="0">
                <a:latin typeface="Calibri" panose="020F0502020204030204" pitchFamily="34" charset="0"/>
                <a:ea typeface="Calibri" panose="020F0502020204030204" pitchFamily="34" charset="0"/>
                <a:cs typeface="Times New Roman" panose="02020603050405020304" pitchFamily="18" charset="0"/>
              </a:rPr>
              <a:t> Sprint are frozen during the Sprint.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No change is introduced until the Sprint ends, unless a change is deemed to be significant enough to stop the Sprint.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In the case of an urgent change, the Sprint is terminated and the team meets to plan a new Sprint.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This is how Scrum accepts changes without creating the problem of changing release dates. </a:t>
            </a:r>
          </a:p>
        </p:txBody>
      </p:sp>
      <p:sp>
        <p:nvSpPr>
          <p:cNvPr id="7" name="Rectangle 6"/>
          <p:cNvSpPr/>
          <p:nvPr/>
        </p:nvSpPr>
        <p:spPr>
          <a:xfrm>
            <a:off x="914400" y="381000"/>
            <a:ext cx="8229599" cy="523220"/>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mn-cs"/>
              </a:rPr>
              <a:t>Change in Scrum -	Balancing Flexibility and Stability</a:t>
            </a:r>
            <a:endParaRPr lang="en-US" sz="2800" b="1" dirty="0">
              <a:solidFill>
                <a:srgbClr val="0050AD"/>
              </a:solidFill>
              <a:latin typeface="Calibri" panose="020F0502020204030204" pitchFamily="34" charset="0"/>
              <a:cs typeface="+mn-cs"/>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208</a:t>
            </a:fld>
            <a:endParaRPr lang="en-US" dirty="0"/>
          </a:p>
        </p:txBody>
      </p:sp>
      <p:sp>
        <p:nvSpPr>
          <p:cNvPr id="3" name="Footer Placeholder 2">
            <a:extLst>
              <a:ext uri="{FF2B5EF4-FFF2-40B4-BE49-F238E27FC236}">
                <a16:creationId xmlns:a16="http://schemas.microsoft.com/office/drawing/2014/main" id="{230435B0-6878-DBEC-90A3-EC837A2D09E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6516988"/>
      </p:ext>
    </p:extLst>
  </p:cSld>
  <p:clrMapOvr>
    <a:masterClrMapping/>
  </p:clrMapOvr>
  <p:transition spd="med">
    <p:pull/>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 name="Rectangle 4"/>
          <p:cNvSpPr/>
          <p:nvPr/>
        </p:nvSpPr>
        <p:spPr>
          <a:xfrm>
            <a:off x="1633094" y="6321623"/>
            <a:ext cx="5377306"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6-6: Integrating Change in Scrum; Page 111 SBOK® Guide</a:t>
            </a:r>
          </a:p>
        </p:txBody>
      </p:sp>
      <p:sp>
        <p:nvSpPr>
          <p:cNvPr id="7" name="TextBox 6"/>
          <p:cNvSpPr txBox="1"/>
          <p:nvPr/>
        </p:nvSpPr>
        <p:spPr>
          <a:xfrm>
            <a:off x="4572000" y="4038600"/>
            <a:ext cx="247184" cy="253916"/>
          </a:xfrm>
          <a:prstGeom prst="rect">
            <a:avLst/>
          </a:prstGeom>
          <a:noFill/>
        </p:spPr>
        <p:txBody>
          <a:bodyPr wrap="none" rtlCol="0">
            <a:spAutoFit/>
          </a:bodyPr>
          <a:lstStyle/>
          <a:p>
            <a:r>
              <a:rPr lang="en-US" sz="1050" dirty="0">
                <a:latin typeface="Calibri" panose="020F0502020204030204" pitchFamily="34" charset="0"/>
                <a:cs typeface="Calibri" panose="020F0502020204030204" pitchFamily="34" charset="0"/>
              </a:rPr>
              <a:t>?</a:t>
            </a:r>
          </a:p>
        </p:txBody>
      </p:sp>
      <p:sp>
        <p:nvSpPr>
          <p:cNvPr id="2" name="Title 1"/>
          <p:cNvSpPr>
            <a:spLocks noGrp="1"/>
          </p:cNvSpPr>
          <p:nvPr>
            <p:ph type="title"/>
          </p:nvPr>
        </p:nvSpPr>
        <p:spPr>
          <a:xfrm>
            <a:off x="990600" y="152400"/>
            <a:ext cx="7391400" cy="715963"/>
          </a:xfrm>
        </p:spPr>
        <p:txBody>
          <a:bodyPr/>
          <a:lstStyle/>
          <a:p>
            <a:r>
              <a:rPr lang="en-IN" dirty="0"/>
              <a:t>Integrating Change - Changes to a Sprint</a:t>
            </a:r>
            <a:endParaRPr lang="en-US" dirty="0"/>
          </a:p>
        </p:txBody>
      </p:sp>
      <p:sp>
        <p:nvSpPr>
          <p:cNvPr id="3" name="Slide Number Placeholder 2"/>
          <p:cNvSpPr>
            <a:spLocks noGrp="1"/>
          </p:cNvSpPr>
          <p:nvPr>
            <p:ph type="sldNum" sz="quarter" idx="12"/>
          </p:nvPr>
        </p:nvSpPr>
        <p:spPr/>
        <p:txBody>
          <a:bodyPr/>
          <a:lstStyle/>
          <a:p>
            <a:pPr>
              <a:defRPr/>
            </a:pPr>
            <a:fld id="{AC73F1D3-B4B8-4AEF-90B2-F6B713CA2A81}" type="slidenum">
              <a:rPr lang="en-US" smtClean="0"/>
              <a:pPr>
                <a:defRPr/>
              </a:pPr>
              <a:t>209</a:t>
            </a:fld>
            <a:endParaRPr lang="en-US" dirty="0"/>
          </a:p>
        </p:txBody>
      </p:sp>
      <p:pic>
        <p:nvPicPr>
          <p:cNvPr id="8" name="Picture 7">
            <a:extLst>
              <a:ext uri="{FF2B5EF4-FFF2-40B4-BE49-F238E27FC236}">
                <a16:creationId xmlns:a16="http://schemas.microsoft.com/office/drawing/2014/main" id="{BBC244AF-A276-0056-C2F7-A0F42C6270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13" t="24629" r="19188" b="21574"/>
          <a:stretch/>
        </p:blipFill>
        <p:spPr bwMode="auto">
          <a:xfrm>
            <a:off x="2133600" y="914400"/>
            <a:ext cx="4786343" cy="5315138"/>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9439411"/>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Agile Overview</a:t>
            </a:r>
            <a:endParaRPr lang="en-IN" dirty="0"/>
          </a:p>
        </p:txBody>
      </p:sp>
      <p:sp>
        <p:nvSpPr>
          <p:cNvPr id="2" name="Rectangle 1"/>
          <p:cNvSpPr/>
          <p:nvPr/>
        </p:nvSpPr>
        <p:spPr>
          <a:xfrm>
            <a:off x="304800" y="2967335"/>
            <a:ext cx="8382000" cy="1015663"/>
          </a:xfrm>
          <a:prstGeom prst="rect">
            <a:avLst/>
          </a:prstGeom>
        </p:spPr>
        <p:txBody>
          <a:bodyPr wrap="square">
            <a:spAutoFit/>
          </a:bodyPr>
          <a:lstStyle/>
          <a:p>
            <a:pPr algn="just"/>
            <a:r>
              <a:rPr lang="en-IN" sz="2000" dirty="0">
                <a:latin typeface="Calibri" panose="020F0502020204030204" pitchFamily="34" charset="0"/>
                <a:cs typeface="Calibri" panose="020F0502020204030204" pitchFamily="34" charset="0"/>
              </a:rPr>
              <a:t>“Agility is the ability to both create and respond to change in order to profit in a turbulent business environment. Agility is the ability to balance flexibility and stability.” -  </a:t>
            </a:r>
            <a:r>
              <a:rPr lang="en-IN" sz="2000" dirty="0" err="1">
                <a:latin typeface="Calibri" panose="020F0502020204030204" pitchFamily="34" charset="0"/>
                <a:cs typeface="Calibri" panose="020F0502020204030204" pitchFamily="34" charset="0"/>
              </a:rPr>
              <a:t>Highsmith</a:t>
            </a:r>
            <a:r>
              <a:rPr lang="en-IN" sz="2000" dirty="0">
                <a:latin typeface="Calibri" panose="020F0502020204030204" pitchFamily="34" charset="0"/>
                <a:cs typeface="Calibri" panose="020F0502020204030204" pitchFamily="34" charset="0"/>
              </a:rPr>
              <a:t>, 2002</a:t>
            </a:r>
          </a:p>
        </p:txBody>
      </p:sp>
      <p:sp>
        <p:nvSpPr>
          <p:cNvPr id="4" name="Slide Number Placeholder 3">
            <a:extLst>
              <a:ext uri="{FF2B5EF4-FFF2-40B4-BE49-F238E27FC236}">
                <a16:creationId xmlns:a16="http://schemas.microsoft.com/office/drawing/2014/main" id="{FB3B2A0A-3EEE-A3DA-EC90-828CF0AB3389}"/>
              </a:ext>
            </a:extLst>
          </p:cNvPr>
          <p:cNvSpPr>
            <a:spLocks noGrp="1"/>
          </p:cNvSpPr>
          <p:nvPr>
            <p:ph type="sldNum" sz="quarter" idx="12"/>
          </p:nvPr>
        </p:nvSpPr>
        <p:spPr/>
        <p:txBody>
          <a:bodyPr/>
          <a:lstStyle/>
          <a:p>
            <a:pPr>
              <a:defRPr/>
            </a:pPr>
            <a:fld id="{AC73F1D3-B4B8-4AEF-90B2-F6B713CA2A81}" type="slidenum">
              <a:rPr lang="en-US" smtClean="0"/>
              <a:pPr>
                <a:defRPr/>
              </a:pPr>
              <a:t>21</a:t>
            </a:fld>
            <a:endParaRPr lang="en-US" dirty="0"/>
          </a:p>
        </p:txBody>
      </p:sp>
    </p:spTree>
    <p:extLst>
      <p:ext uri="{BB962C8B-B14F-4D97-AF65-F5344CB8AC3E}">
        <p14:creationId xmlns:p14="http://schemas.microsoft.com/office/powerpoint/2010/main" val="115597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 name="Rectangle 4"/>
          <p:cNvSpPr/>
          <p:nvPr/>
        </p:nvSpPr>
        <p:spPr>
          <a:xfrm>
            <a:off x="1026707" y="6245423"/>
            <a:ext cx="6785768"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6-8: Incorporating Changes in Portfolio and Program; Page 116 SBOK® Guide</a:t>
            </a:r>
          </a:p>
        </p:txBody>
      </p:sp>
      <p:sp>
        <p:nvSpPr>
          <p:cNvPr id="2" name="Title 1"/>
          <p:cNvSpPr>
            <a:spLocks noGrp="1"/>
          </p:cNvSpPr>
          <p:nvPr>
            <p:ph type="title"/>
          </p:nvPr>
        </p:nvSpPr>
        <p:spPr>
          <a:xfrm>
            <a:off x="1165590" y="304800"/>
            <a:ext cx="7978410" cy="715963"/>
          </a:xfrm>
        </p:spPr>
        <p:txBody>
          <a:bodyPr/>
          <a:lstStyle/>
          <a:p>
            <a:r>
              <a:rPr lang="en-US" dirty="0"/>
              <a:t>Change - Incorporating Changes in Portfolio and Program</a:t>
            </a:r>
          </a:p>
        </p:txBody>
      </p:sp>
      <p:sp>
        <p:nvSpPr>
          <p:cNvPr id="3" name="Slide Number Placeholder 2"/>
          <p:cNvSpPr>
            <a:spLocks noGrp="1"/>
          </p:cNvSpPr>
          <p:nvPr>
            <p:ph type="sldNum" sz="quarter" idx="12"/>
          </p:nvPr>
        </p:nvSpPr>
        <p:spPr/>
        <p:txBody>
          <a:bodyPr/>
          <a:lstStyle/>
          <a:p>
            <a:pPr>
              <a:defRPr/>
            </a:pPr>
            <a:fld id="{AC73F1D3-B4B8-4AEF-90B2-F6B713CA2A81}" type="slidenum">
              <a:rPr lang="en-US" smtClean="0"/>
              <a:pPr>
                <a:defRPr/>
              </a:pPr>
              <a:t>210</a:t>
            </a:fld>
            <a:endParaRPr lang="en-US" dirty="0"/>
          </a:p>
        </p:txBody>
      </p:sp>
      <p:pic>
        <p:nvPicPr>
          <p:cNvPr id="7" name="Picture 6">
            <a:extLst>
              <a:ext uri="{FF2B5EF4-FFF2-40B4-BE49-F238E27FC236}">
                <a16:creationId xmlns:a16="http://schemas.microsoft.com/office/drawing/2014/main" id="{7DE5AC85-811C-379E-A4FF-9EFFC1392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07" t="21913" r="10411" b="22453"/>
          <a:stretch/>
        </p:blipFill>
        <p:spPr bwMode="auto">
          <a:xfrm>
            <a:off x="1981200" y="1153656"/>
            <a:ext cx="5105400" cy="5015872"/>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0820784"/>
      </p:ext>
    </p:extLst>
  </p:cSld>
  <p:clrMapOvr>
    <a:masterClrMapping/>
  </p:clrMapOvr>
  <p:transition spd="med">
    <p:pull/>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Who is responsible for ensuring that requirements and User Stories pertaining to an agreed Sprint are not changed?</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Scrum Team</a:t>
            </a:r>
          </a:p>
          <a:p>
            <a:pPr lvl="0">
              <a:buFont typeface="+mj-lt"/>
              <a:buAutoNum type="alphaUcPeriod"/>
            </a:pPr>
            <a:r>
              <a:rPr lang="en-IN" sz="1800" dirty="0">
                <a:latin typeface="Calibri" panose="020F0502020204030204" pitchFamily="34" charset="0"/>
              </a:rPr>
              <a:t>Product Owner </a:t>
            </a:r>
          </a:p>
          <a:p>
            <a:pPr lvl="0">
              <a:buFont typeface="+mj-lt"/>
              <a:buAutoNum type="alphaUcPeriod"/>
            </a:pPr>
            <a:r>
              <a:rPr lang="en-IN" sz="1800" dirty="0">
                <a:latin typeface="Calibri" panose="020F0502020204030204" pitchFamily="34" charset="0"/>
              </a:rPr>
              <a:t>Scrum Master </a:t>
            </a:r>
          </a:p>
          <a:p>
            <a:pPr lvl="0">
              <a:buFont typeface="+mj-lt"/>
              <a:buAutoNum type="alphaUcPeriod"/>
            </a:pPr>
            <a:r>
              <a:rPr lang="en-IN" sz="1800" dirty="0">
                <a:latin typeface="Calibri" panose="020F0502020204030204" pitchFamily="34" charset="0"/>
              </a:rPr>
              <a:t>Sponsor</a:t>
            </a:r>
          </a:p>
        </p:txBody>
      </p:sp>
      <p:sp>
        <p:nvSpPr>
          <p:cNvPr id="8" name="TextBox 7"/>
          <p:cNvSpPr txBox="1"/>
          <p:nvPr/>
        </p:nvSpPr>
        <p:spPr>
          <a:xfrm>
            <a:off x="152400" y="38100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211</a:t>
            </a:fld>
            <a:endParaRPr lang="en-US" dirty="0"/>
          </a:p>
        </p:txBody>
      </p:sp>
      <p:sp>
        <p:nvSpPr>
          <p:cNvPr id="4" name="Footer Placeholder 3">
            <a:extLst>
              <a:ext uri="{FF2B5EF4-FFF2-40B4-BE49-F238E27FC236}">
                <a16:creationId xmlns:a16="http://schemas.microsoft.com/office/drawing/2014/main" id="{273BD273-CB01-7BC5-8A06-0FA26C36DE7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693412"/>
      </p:ext>
    </p:extLst>
  </p:cSld>
  <p:clrMapOvr>
    <a:masterClrMapping/>
  </p:clrMapOvr>
  <p:transition spd="med">
    <p:pull/>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212</a:t>
            </a:fld>
            <a:endParaRPr lang="en-US" dirty="0"/>
          </a:p>
        </p:txBody>
      </p:sp>
      <p:sp>
        <p:nvSpPr>
          <p:cNvPr id="2" name="Footer Placeholder 1">
            <a:extLst>
              <a:ext uri="{FF2B5EF4-FFF2-40B4-BE49-F238E27FC236}">
                <a16:creationId xmlns:a16="http://schemas.microsoft.com/office/drawing/2014/main" id="{8C115A53-7DD3-FD93-C2A0-3C7BB5673FC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526129"/>
      </p:ext>
    </p:extLst>
  </p:cSld>
  <p:clrMapOvr>
    <a:masterClrMapping/>
  </p:clrMapOvr>
  <p:transition spd="med">
    <p:pull/>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Which of the following statements on integrating change requests in Prioritized Product Backlog is INCORRECT?</a:t>
            </a:r>
          </a:p>
          <a:p>
            <a:pPr lvl="0"/>
            <a:endParaRPr lang="en-IN" sz="1800" dirty="0">
              <a:latin typeface="Calibri" panose="020F0502020204030204" pitchFamily="34" charset="0"/>
            </a:endParaRPr>
          </a:p>
          <a:p>
            <a:pPr lvl="0"/>
            <a:endParaRPr lang="en-IN" sz="1800" dirty="0">
              <a:latin typeface="Calibri" panose="020F0502020204030204" pitchFamily="34" charset="0"/>
            </a:endParaRPr>
          </a:p>
          <a:p>
            <a:pPr lvl="0">
              <a:buFont typeface="+mj-lt"/>
              <a:buAutoNum type="alphaUcPeriod"/>
            </a:pPr>
            <a:r>
              <a:rPr lang="en-IN" sz="1800" dirty="0"/>
              <a:t>If project requirements are generally stable, there are typically only minor changes made to the Prioritized Product Backlog throughout development.</a:t>
            </a:r>
          </a:p>
          <a:p>
            <a:pPr lvl="0">
              <a:buFont typeface="+mj-lt"/>
              <a:buAutoNum type="alphaUcPeriod"/>
            </a:pPr>
            <a:r>
              <a:rPr lang="en-IN" sz="1800" dirty="0"/>
              <a:t>Before beginning a Sprint during the Create Prioritized Product Backlog or Refine Prioritized Product Backlog processes the highest priority requirements in the Prioritized Product Backlog are typically selected to be completed in that Sprint.</a:t>
            </a:r>
          </a:p>
          <a:p>
            <a:pPr lvl="0">
              <a:buFont typeface="+mj-lt"/>
              <a:buAutoNum type="alphaUcPeriod"/>
            </a:pPr>
            <a:r>
              <a:rPr lang="en-IN" sz="1800" dirty="0"/>
              <a:t>Change management is executed in the </a:t>
            </a:r>
            <a:r>
              <a:rPr lang="en-IN" sz="1800" dirty="0" err="1"/>
              <a:t>ongoing</a:t>
            </a:r>
            <a:r>
              <a:rPr lang="en-IN" sz="1800" dirty="0"/>
              <a:t> processes of prioritizing and adding tasks to the Prioritized Product Backlog.</a:t>
            </a:r>
          </a:p>
          <a:p>
            <a:pPr lvl="0">
              <a:buFont typeface="+mj-lt"/>
              <a:buAutoNum type="alphaUcPeriod"/>
            </a:pPr>
            <a:r>
              <a:rPr lang="en-IN" sz="1800" dirty="0"/>
              <a:t>None of the above</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8100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213</a:t>
            </a:fld>
            <a:endParaRPr lang="en-US" dirty="0"/>
          </a:p>
        </p:txBody>
      </p:sp>
      <p:sp>
        <p:nvSpPr>
          <p:cNvPr id="4" name="Footer Placeholder 3">
            <a:extLst>
              <a:ext uri="{FF2B5EF4-FFF2-40B4-BE49-F238E27FC236}">
                <a16:creationId xmlns:a16="http://schemas.microsoft.com/office/drawing/2014/main" id="{A78BD668-48E2-5712-6FBC-B3B8FAC1A5C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9510487"/>
      </p:ext>
    </p:extLst>
  </p:cSld>
  <p:clrMapOvr>
    <a:masterClrMapping/>
  </p:clrMapOvr>
  <p:transition spd="med">
    <p:pull/>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214</a:t>
            </a:fld>
            <a:endParaRPr lang="en-US" dirty="0"/>
          </a:p>
        </p:txBody>
      </p:sp>
      <p:sp>
        <p:nvSpPr>
          <p:cNvPr id="2" name="Footer Placeholder 1">
            <a:extLst>
              <a:ext uri="{FF2B5EF4-FFF2-40B4-BE49-F238E27FC236}">
                <a16:creationId xmlns:a16="http://schemas.microsoft.com/office/drawing/2014/main" id="{DAFD6C50-529D-66D2-C26B-8444FCA1CF0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4642819"/>
      </p:ext>
    </p:extLst>
  </p:cSld>
  <p:clrMapOvr>
    <a:masterClrMapping/>
  </p:clrMapOvr>
  <p:transition spd="med">
    <p:pull/>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215</a:t>
            </a:fld>
            <a:endParaRPr lang="en-US" dirty="0"/>
          </a:p>
        </p:txBody>
      </p:sp>
      <p:sp>
        <p:nvSpPr>
          <p:cNvPr id="5" name="Title 2"/>
          <p:cNvSpPr txBox="1">
            <a:spLocks/>
          </p:cNvSpPr>
          <p:nvPr/>
        </p:nvSpPr>
        <p:spPr bwMode="auto">
          <a:xfrm>
            <a:off x="152400" y="17526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​If you are using Scrum, is your Product Owner empowered to make business decisions? Please type your answer in the Question window.</a:t>
            </a:r>
          </a:p>
        </p:txBody>
      </p:sp>
      <p:sp>
        <p:nvSpPr>
          <p:cNvPr id="6" name="TextBox 5"/>
          <p:cNvSpPr txBox="1"/>
          <p:nvPr/>
        </p:nvSpPr>
        <p:spPr>
          <a:xfrm>
            <a:off x="152400" y="381000"/>
            <a:ext cx="89154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2113178275"/>
      </p:ext>
    </p:extLst>
  </p:cSld>
  <p:clrMapOvr>
    <a:masterClrMapping/>
  </p:clrMapOvr>
  <p:transition spd="med">
    <p:pull/>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Aspects - Risk</a:t>
            </a:r>
            <a:endParaRPr lang="en-IN" dirty="0"/>
          </a:p>
        </p:txBody>
      </p:sp>
      <p:sp>
        <p:nvSpPr>
          <p:cNvPr id="2" name="Slide Number Placeholder 1">
            <a:extLst>
              <a:ext uri="{FF2B5EF4-FFF2-40B4-BE49-F238E27FC236}">
                <a16:creationId xmlns:a16="http://schemas.microsoft.com/office/drawing/2014/main" id="{87EB0355-8CCC-D96C-FE19-CCCAF5BD8524}"/>
              </a:ext>
            </a:extLst>
          </p:cNvPr>
          <p:cNvSpPr>
            <a:spLocks noGrp="1"/>
          </p:cNvSpPr>
          <p:nvPr>
            <p:ph type="sldNum" sz="quarter" idx="12"/>
          </p:nvPr>
        </p:nvSpPr>
        <p:spPr/>
        <p:txBody>
          <a:bodyPr/>
          <a:lstStyle/>
          <a:p>
            <a:pPr>
              <a:defRPr/>
            </a:pPr>
            <a:fld id="{AC73F1D3-B4B8-4AEF-90B2-F6B713CA2A81}" type="slidenum">
              <a:rPr lang="en-US" smtClean="0"/>
              <a:pPr>
                <a:defRPr/>
              </a:pPr>
              <a:t>216</a:t>
            </a:fld>
            <a:endParaRPr lang="en-US" dirty="0"/>
          </a:p>
        </p:txBody>
      </p:sp>
    </p:spTree>
    <p:extLst>
      <p:ext uri="{BB962C8B-B14F-4D97-AF65-F5344CB8AC3E}">
        <p14:creationId xmlns:p14="http://schemas.microsoft.com/office/powerpoint/2010/main" val="246616550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33562" y="3004265"/>
            <a:ext cx="5527343" cy="1295868"/>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Risk is defined as an uncertain event or set of events that can affect the objectives of a project and may contribute to its success or failure.</a:t>
            </a:r>
            <a:endParaRPr lang="en-GB" dirty="0">
              <a:latin typeface="Calibri" panose="020F0502020204030204" pitchFamily="34" charset="0"/>
              <a:cs typeface="Calibri" panose="020F0502020204030204" pitchFamily="34" charset="0"/>
            </a:endParaRPr>
          </a:p>
          <a:p>
            <a:pPr algn="ctr">
              <a:lnSpc>
                <a:spcPct val="150000"/>
              </a:lnSpc>
            </a:pPr>
            <a:r>
              <a:rPr lang="en-US" dirty="0">
                <a:latin typeface="Calibri" panose="020F0502020204030204" pitchFamily="34"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srcRect t="-1872" b="10313"/>
          <a:stretch/>
        </p:blipFill>
        <p:spPr>
          <a:xfrm>
            <a:off x="7347035" y="1451980"/>
            <a:ext cx="1143362" cy="2249962"/>
          </a:xfrm>
          <a:prstGeom prst="rect">
            <a:avLst/>
          </a:prstGeom>
        </p:spPr>
      </p:pic>
      <p:sp>
        <p:nvSpPr>
          <p:cNvPr id="7" name="Rectangle 6"/>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Scrum Aspects - Risk</a:t>
            </a:r>
          </a:p>
        </p:txBody>
      </p:sp>
      <p:sp>
        <p:nvSpPr>
          <p:cNvPr id="2" name="Slide Number Placeholder 1"/>
          <p:cNvSpPr>
            <a:spLocks noGrp="1"/>
          </p:cNvSpPr>
          <p:nvPr>
            <p:ph type="sldNum" sz="quarter" idx="12"/>
          </p:nvPr>
        </p:nvSpPr>
        <p:spPr/>
        <p:txBody>
          <a:bodyPr/>
          <a:lstStyle/>
          <a:p>
            <a:fld id="{7CBCC52C-CE0E-4A77-AE88-E639344518EB}" type="slidenum">
              <a:rPr lang="en-US" smtClean="0"/>
              <a:t>217</a:t>
            </a:fld>
            <a:endParaRPr lang="en-US" dirty="0"/>
          </a:p>
        </p:txBody>
      </p:sp>
      <p:sp>
        <p:nvSpPr>
          <p:cNvPr id="4" name="Footer Placeholder 3">
            <a:extLst>
              <a:ext uri="{FF2B5EF4-FFF2-40B4-BE49-F238E27FC236}">
                <a16:creationId xmlns:a16="http://schemas.microsoft.com/office/drawing/2014/main" id="{43096DD2-1CBA-6E13-30C1-1F64FB43C84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3653381"/>
      </p:ext>
    </p:extLst>
  </p:cSld>
  <p:clrMapOvr>
    <a:masterClrMapping/>
  </p:clrMapOvr>
  <p:transition spd="med">
    <p:pull/>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4591" y="3150944"/>
            <a:ext cx="240772" cy="369332"/>
          </a:xfrm>
          <a:prstGeom prst="rect">
            <a:avLst/>
          </a:prstGeom>
        </p:spPr>
        <p:txBody>
          <a:bodyPr wrap="none">
            <a:spAutoFit/>
          </a:bodyPr>
          <a:lstStyle/>
          <a:p>
            <a:r>
              <a:rPr lang="en-US"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 </a:t>
            </a:r>
            <a:endParaRPr lang="en-GB"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6"/>
          <p:cNvSpPr/>
          <p:nvPr/>
        </p:nvSpPr>
        <p:spPr>
          <a:xfrm>
            <a:off x="990600" y="1758194"/>
            <a:ext cx="3285272" cy="2928803"/>
          </a:xfrm>
          <a:prstGeom prst="ellipse">
            <a:avLst/>
          </a:prstGeom>
          <a:noFill/>
          <a:ln w="57150">
            <a:solidFill>
              <a:srgbClr val="B57D9E"/>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Calibri" panose="020F0502020204030204" pitchFamily="34" charset="0"/>
              </a:rPr>
              <a:t>Positive impact </a:t>
            </a:r>
          </a:p>
          <a:p>
            <a:pPr algn="ctr"/>
            <a:endParaRPr lang="en-US" sz="2100" dirty="0">
              <a:solidFill>
                <a:srgbClr val="B57D97"/>
              </a:solidFill>
              <a:latin typeface="Calibri" panose="020F0502020204030204" pitchFamily="34" charset="0"/>
            </a:endParaRPr>
          </a:p>
          <a:p>
            <a:pPr algn="ctr"/>
            <a:r>
              <a:rPr lang="en-US" sz="2100" dirty="0">
                <a:solidFill>
                  <a:srgbClr val="B57D97"/>
                </a:solidFill>
                <a:latin typeface="Calibri" panose="020F0502020204030204" pitchFamily="34" charset="0"/>
              </a:rPr>
              <a:t>Opportunities </a:t>
            </a:r>
            <a:endParaRPr lang="en-GB" sz="2100" dirty="0">
              <a:solidFill>
                <a:srgbClr val="B57D97"/>
              </a:solidFill>
              <a:latin typeface="Calibri" panose="020F0502020204030204" pitchFamily="34" charset="0"/>
            </a:endParaRPr>
          </a:p>
          <a:p>
            <a:pPr algn="ctr"/>
            <a:endParaRPr lang="en-US" sz="2700" dirty="0">
              <a:latin typeface="Calibri" panose="020F0502020204030204" pitchFamily="34" charset="0"/>
            </a:endParaRPr>
          </a:p>
        </p:txBody>
      </p:sp>
      <p:sp>
        <p:nvSpPr>
          <p:cNvPr id="8" name="Oval 7"/>
          <p:cNvSpPr/>
          <p:nvPr/>
        </p:nvSpPr>
        <p:spPr>
          <a:xfrm>
            <a:off x="4485648" y="2484745"/>
            <a:ext cx="3232161" cy="3028372"/>
          </a:xfrm>
          <a:prstGeom prst="ellipse">
            <a:avLst/>
          </a:prstGeom>
          <a:noFill/>
          <a:ln w="57150">
            <a:solidFill>
              <a:srgbClr val="545D7B"/>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Calibri" panose="020F0502020204030204" pitchFamily="34" charset="0"/>
              </a:rPr>
              <a:t>Negative impact </a:t>
            </a:r>
          </a:p>
          <a:p>
            <a:pPr algn="ctr"/>
            <a:endParaRPr lang="en-US" sz="2100" dirty="0">
              <a:solidFill>
                <a:srgbClr val="B57D97"/>
              </a:solidFill>
              <a:latin typeface="Calibri" panose="020F0502020204030204" pitchFamily="34" charset="0"/>
            </a:endParaRPr>
          </a:p>
          <a:p>
            <a:pPr algn="ctr"/>
            <a:r>
              <a:rPr lang="en-US" sz="2100" dirty="0">
                <a:solidFill>
                  <a:srgbClr val="B57D97"/>
                </a:solidFill>
                <a:latin typeface="Calibri" panose="020F0502020204030204" pitchFamily="34" charset="0"/>
              </a:rPr>
              <a:t>Threats</a:t>
            </a:r>
            <a:endParaRPr lang="en-GB" sz="2100" dirty="0">
              <a:solidFill>
                <a:srgbClr val="B57D97"/>
              </a:solidFill>
              <a:latin typeface="Calibri" panose="020F0502020204030204" pitchFamily="34" charset="0"/>
            </a:endParaRPr>
          </a:p>
          <a:p>
            <a:pPr algn="ctr"/>
            <a:endParaRPr lang="en-US" sz="2100" dirty="0">
              <a:solidFill>
                <a:srgbClr val="B57D97"/>
              </a:solidFill>
              <a:latin typeface="Calibri" panose="020F0502020204030204" pitchFamily="34" charset="0"/>
            </a:endParaRPr>
          </a:p>
        </p:txBody>
      </p:sp>
      <p:sp>
        <p:nvSpPr>
          <p:cNvPr id="5" name="Rectangle 4"/>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Scrum Aspects - Risk</a:t>
            </a:r>
          </a:p>
        </p:txBody>
      </p:sp>
      <p:sp>
        <p:nvSpPr>
          <p:cNvPr id="2" name="Slide Number Placeholder 1"/>
          <p:cNvSpPr>
            <a:spLocks noGrp="1"/>
          </p:cNvSpPr>
          <p:nvPr>
            <p:ph type="sldNum" sz="quarter" idx="12"/>
          </p:nvPr>
        </p:nvSpPr>
        <p:spPr/>
        <p:txBody>
          <a:bodyPr/>
          <a:lstStyle/>
          <a:p>
            <a:fld id="{7CBCC52C-CE0E-4A77-AE88-E639344518EB}" type="slidenum">
              <a:rPr lang="en-US" smtClean="0"/>
              <a:t>218</a:t>
            </a:fld>
            <a:endParaRPr lang="en-US" dirty="0"/>
          </a:p>
        </p:txBody>
      </p:sp>
      <p:sp>
        <p:nvSpPr>
          <p:cNvPr id="3" name="Footer Placeholder 2">
            <a:extLst>
              <a:ext uri="{FF2B5EF4-FFF2-40B4-BE49-F238E27FC236}">
                <a16:creationId xmlns:a16="http://schemas.microsoft.com/office/drawing/2014/main" id="{F0E54B4A-0E59-5ED4-12E4-770966272E7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1626840"/>
      </p:ext>
    </p:extLst>
  </p:cSld>
  <p:clrMapOvr>
    <a:masterClrMapping/>
  </p:clrMapOvr>
  <p:transition spd="med">
    <p:pull/>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0" y="30480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US" kern="0"/>
              <a:t>Scrum Aspects - Risk</a:t>
            </a:r>
            <a:endParaRPr lang="en-IN" kern="0" dirty="0"/>
          </a:p>
        </p:txBody>
      </p:sp>
      <p:sp>
        <p:nvSpPr>
          <p:cNvPr id="2" name="Rectangle 1"/>
          <p:cNvSpPr/>
          <p:nvPr/>
        </p:nvSpPr>
        <p:spPr>
          <a:xfrm>
            <a:off x="381000" y="1397000"/>
            <a:ext cx="8077200" cy="4699000"/>
          </a:xfrm>
          <a:prstGeom prst="rect">
            <a:avLst/>
          </a:prstGeom>
        </p:spPr>
        <p:txBody>
          <a:bodyPr/>
          <a:lstStyle/>
          <a:p>
            <a:pPr lvl="0"/>
            <a:r>
              <a:rPr lang="en-IN" dirty="0">
                <a:latin typeface="Calibri" panose="020F0502020204030204" pitchFamily="34" charset="0"/>
                <a:cs typeface="Calibri" panose="020F0502020204030204" pitchFamily="34" charset="0"/>
              </a:rPr>
              <a:t>Risks should be identified, assessed, and responded to based primarily on two factors: </a:t>
            </a:r>
          </a:p>
          <a:p>
            <a:pPr lvl="0"/>
            <a:endParaRPr lang="en-IN"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IN" dirty="0">
                <a:latin typeface="Calibri" panose="020F0502020204030204" pitchFamily="34" charset="0"/>
                <a:cs typeface="Calibri" panose="020F0502020204030204" pitchFamily="34" charset="0"/>
              </a:rPr>
              <a:t>the probability of an occurrence </a:t>
            </a:r>
          </a:p>
          <a:p>
            <a:pPr marL="342900" lvl="0" indent="-34290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IN" dirty="0">
                <a:latin typeface="Calibri" panose="020F0502020204030204" pitchFamily="34" charset="0"/>
                <a:cs typeface="Calibri" panose="020F0502020204030204" pitchFamily="34" charset="0"/>
              </a:rPr>
              <a:t>the probable impact in the event of the occurrence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Risks with high probability and high impact rating should be addressed before those with a lower rating.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Once a risk is identified, it is important to understand the basic aspects of the risk with regard to the possible causes, the area of uncertainty, and the potential impact if the risk occurs.</a:t>
            </a:r>
          </a:p>
        </p:txBody>
      </p:sp>
      <p:sp>
        <p:nvSpPr>
          <p:cNvPr id="3" name="Slide Number Placeholder 2">
            <a:extLst>
              <a:ext uri="{FF2B5EF4-FFF2-40B4-BE49-F238E27FC236}">
                <a16:creationId xmlns:a16="http://schemas.microsoft.com/office/drawing/2014/main" id="{0035D32C-5045-4F7B-D5F1-8F885002D738}"/>
              </a:ext>
            </a:extLst>
          </p:cNvPr>
          <p:cNvSpPr>
            <a:spLocks noGrp="1"/>
          </p:cNvSpPr>
          <p:nvPr>
            <p:ph type="sldNum" sz="quarter" idx="12"/>
          </p:nvPr>
        </p:nvSpPr>
        <p:spPr/>
        <p:txBody>
          <a:bodyPr/>
          <a:lstStyle/>
          <a:p>
            <a:pPr>
              <a:defRPr/>
            </a:pPr>
            <a:fld id="{AC73F1D3-B4B8-4AEF-90B2-F6B713CA2A81}" type="slidenum">
              <a:rPr lang="en-US" smtClean="0"/>
              <a:pPr>
                <a:defRPr/>
              </a:pPr>
              <a:t>219</a:t>
            </a:fld>
            <a:endParaRPr lang="en-US" dirty="0"/>
          </a:p>
        </p:txBody>
      </p:sp>
    </p:spTree>
    <p:extLst>
      <p:ext uri="{BB962C8B-B14F-4D97-AF65-F5344CB8AC3E}">
        <p14:creationId xmlns:p14="http://schemas.microsoft.com/office/powerpoint/2010/main" val="403471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Need for Agile?</a:t>
            </a:r>
            <a:endParaRPr lang="en-IN" dirty="0"/>
          </a:p>
        </p:txBody>
      </p:sp>
      <p:graphicFrame>
        <p:nvGraphicFramePr>
          <p:cNvPr id="5" name="Diagram 4"/>
          <p:cNvGraphicFramePr>
            <a:graphicFrameLocks/>
          </p:cNvGraphicFramePr>
          <p:nvPr>
            <p:extLst>
              <p:ext uri="{D42A27DB-BD31-4B8C-83A1-F6EECF244321}">
                <p14:modId xmlns:p14="http://schemas.microsoft.com/office/powerpoint/2010/main" val="372072342"/>
              </p:ext>
            </p:extLst>
          </p:nvPr>
        </p:nvGraphicFramePr>
        <p:xfrm>
          <a:off x="838201" y="1371600"/>
          <a:ext cx="7543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7B27DCA7-1331-3C8A-E7DF-64FA0EA6D53B}"/>
              </a:ext>
            </a:extLst>
          </p:cNvPr>
          <p:cNvSpPr>
            <a:spLocks noGrp="1"/>
          </p:cNvSpPr>
          <p:nvPr>
            <p:ph type="sldNum" sz="quarter" idx="12"/>
          </p:nvPr>
        </p:nvSpPr>
        <p:spPr/>
        <p:txBody>
          <a:bodyPr/>
          <a:lstStyle/>
          <a:p>
            <a:pPr>
              <a:defRPr/>
            </a:pPr>
            <a:fld id="{AC73F1D3-B4B8-4AEF-90B2-F6B713CA2A81}" type="slidenum">
              <a:rPr lang="en-US" smtClean="0"/>
              <a:pPr>
                <a:defRPr/>
              </a:pPr>
              <a:t>22</a:t>
            </a:fld>
            <a:endParaRPr lang="en-US" dirty="0"/>
          </a:p>
        </p:txBody>
      </p:sp>
    </p:spTree>
    <p:extLst>
      <p:ext uri="{BB962C8B-B14F-4D97-AF65-F5344CB8AC3E}">
        <p14:creationId xmlns:p14="http://schemas.microsoft.com/office/powerpoint/2010/main" val="27570101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0" y="30480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kern="0" dirty="0"/>
              <a:t>Difference between Risks and Issues</a:t>
            </a:r>
          </a:p>
        </p:txBody>
      </p:sp>
      <p:sp>
        <p:nvSpPr>
          <p:cNvPr id="2" name="Rectangle 1"/>
          <p:cNvSpPr/>
          <p:nvPr/>
        </p:nvSpPr>
        <p:spPr>
          <a:xfrm>
            <a:off x="381000" y="1397000"/>
            <a:ext cx="8077200" cy="4699000"/>
          </a:xfrm>
          <a:prstGeom prst="rect">
            <a:avLst/>
          </a:prstGeom>
        </p:spPr>
        <p:txBody>
          <a:bodyPr/>
          <a:lstStyle/>
          <a:p>
            <a:pPr lvl="0"/>
            <a:r>
              <a:rPr lang="en-IN" dirty="0">
                <a:latin typeface="Calibri" panose="020F0502020204030204" pitchFamily="34" charset="0"/>
                <a:cs typeface="Calibri" panose="020F0502020204030204" pitchFamily="34" charset="0"/>
              </a:rPr>
              <a:t>Risks are future uncertainties and have no current impact on the project, but could have a potential impact on the future. </a:t>
            </a:r>
          </a:p>
          <a:p>
            <a:pPr lvl="0"/>
            <a:r>
              <a:rPr lang="en-IN" dirty="0">
                <a:latin typeface="Calibri" panose="020F0502020204030204" pitchFamily="34" charset="0"/>
                <a:cs typeface="Calibri" panose="020F0502020204030204" pitchFamily="34" charset="0"/>
              </a:rPr>
              <a:t> </a:t>
            </a:r>
          </a:p>
          <a:p>
            <a:pPr lvl="0"/>
            <a:r>
              <a:rPr lang="en-IN" dirty="0">
                <a:latin typeface="Calibri" panose="020F0502020204030204" pitchFamily="34" charset="0"/>
                <a:cs typeface="Calibri" panose="020F0502020204030204" pitchFamily="34" charset="0"/>
              </a:rPr>
              <a:t>Issues are generally well-defined certainties that are currently happening on the project: so there is no need for conducting a probability assessment as we would for a risk. Issues must be dealt with.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Risks, if not addressed in time, may become issues.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goal of risk management is to be prepared, with plans in place to deal with any risks that may occur. </a:t>
            </a: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E6192BC-D6C5-5ACE-7C96-C20999D9D839}"/>
              </a:ext>
            </a:extLst>
          </p:cNvPr>
          <p:cNvSpPr>
            <a:spLocks noGrp="1"/>
          </p:cNvSpPr>
          <p:nvPr>
            <p:ph type="sldNum" sz="quarter" idx="12"/>
          </p:nvPr>
        </p:nvSpPr>
        <p:spPr/>
        <p:txBody>
          <a:bodyPr/>
          <a:lstStyle/>
          <a:p>
            <a:pPr>
              <a:defRPr/>
            </a:pPr>
            <a:fld id="{AC73F1D3-B4B8-4AEF-90B2-F6B713CA2A81}" type="slidenum">
              <a:rPr lang="en-US" smtClean="0"/>
              <a:pPr>
                <a:defRPr/>
              </a:pPr>
              <a:t>220</a:t>
            </a:fld>
            <a:endParaRPr lang="en-US" dirty="0"/>
          </a:p>
        </p:txBody>
      </p:sp>
    </p:spTree>
    <p:extLst>
      <p:ext uri="{BB962C8B-B14F-4D97-AF65-F5344CB8AC3E}">
        <p14:creationId xmlns:p14="http://schemas.microsoft.com/office/powerpoint/2010/main" val="28383398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0" y="30480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kern="0" dirty="0"/>
              <a:t>Difference between Risks and Issues</a:t>
            </a:r>
          </a:p>
        </p:txBody>
      </p:sp>
      <p:sp>
        <p:nvSpPr>
          <p:cNvPr id="2" name="Rectangle 1"/>
          <p:cNvSpPr/>
          <p:nvPr/>
        </p:nvSpPr>
        <p:spPr>
          <a:xfrm>
            <a:off x="381000" y="1397000"/>
            <a:ext cx="8077200" cy="4699000"/>
          </a:xfrm>
          <a:prstGeom prst="rect">
            <a:avLst/>
          </a:prstGeom>
        </p:spPr>
        <p:txBody>
          <a:bodyPr/>
          <a:lstStyle/>
          <a:p>
            <a:pPr lvl="0"/>
            <a:r>
              <a:rPr lang="en-IN" dirty="0">
                <a:latin typeface="Calibri" panose="020F0502020204030204" pitchFamily="34" charset="0"/>
                <a:cs typeface="Calibri" panose="020F0502020204030204" pitchFamily="34" charset="0"/>
              </a:rPr>
              <a:t>Examples of risks:</a:t>
            </a:r>
          </a:p>
          <a:p>
            <a:pPr lvl="0"/>
            <a:endParaRPr lang="en-IN"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IN" dirty="0">
                <a:latin typeface="Calibri" panose="020F0502020204030204" pitchFamily="34" charset="0"/>
                <a:cs typeface="Calibri" panose="020F0502020204030204" pitchFamily="34" charset="0"/>
              </a:rPr>
              <a:t>Even after extensive training, the customer service representatives might not be ready to take orders on the go-live date.</a:t>
            </a:r>
          </a:p>
          <a:p>
            <a:pPr marL="342900" lvl="0" indent="-342900">
              <a:buFont typeface="Arial" panose="020B0604020202020204" pitchFamily="34" charset="0"/>
              <a:buChar char="•"/>
            </a:pPr>
            <a:r>
              <a:rPr lang="en-IN" dirty="0">
                <a:latin typeface="Calibri" panose="020F0502020204030204" pitchFamily="34" charset="0"/>
                <a:cs typeface="Calibri" panose="020F0502020204030204" pitchFamily="34" charset="0"/>
              </a:rPr>
              <a:t>The painting crew might be delayed due to heavy rain, which could negatively impact the project schedule.</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Examples of issues:</a:t>
            </a:r>
          </a:p>
          <a:p>
            <a:pPr lvl="0"/>
            <a:r>
              <a:rPr lang="en-IN" dirty="0">
                <a:latin typeface="Calibri" panose="020F0502020204030204" pitchFamily="34" charset="0"/>
                <a:cs typeface="Calibri" panose="020F0502020204030204" pitchFamily="34" charset="0"/>
              </a:rPr>
              <a:t> </a:t>
            </a:r>
          </a:p>
          <a:p>
            <a:pPr marL="342900" lvl="0" indent="-342900">
              <a:buFont typeface="Arial" panose="020B0604020202020204" pitchFamily="34" charset="0"/>
              <a:buChar char="•"/>
            </a:pPr>
            <a:r>
              <a:rPr lang="en-IN" dirty="0">
                <a:latin typeface="Calibri" panose="020F0502020204030204" pitchFamily="34" charset="0"/>
                <a:cs typeface="Calibri" panose="020F0502020204030204" pitchFamily="34" charset="0"/>
              </a:rPr>
              <a:t>Funding is not approved.</a:t>
            </a:r>
          </a:p>
          <a:p>
            <a:pPr marL="342900" lvl="0" indent="-342900">
              <a:buFont typeface="Arial" panose="020B0604020202020204" pitchFamily="34" charset="0"/>
              <a:buChar char="•"/>
            </a:pPr>
            <a:r>
              <a:rPr lang="en-IN" dirty="0">
                <a:latin typeface="Calibri" panose="020F0502020204030204" pitchFamily="34" charset="0"/>
                <a:cs typeface="Calibri" panose="020F0502020204030204" pitchFamily="34" charset="0"/>
              </a:rPr>
              <a:t>Requirements are unclear.</a:t>
            </a:r>
          </a:p>
        </p:txBody>
      </p:sp>
      <p:sp>
        <p:nvSpPr>
          <p:cNvPr id="3" name="Slide Number Placeholder 2">
            <a:extLst>
              <a:ext uri="{FF2B5EF4-FFF2-40B4-BE49-F238E27FC236}">
                <a16:creationId xmlns:a16="http://schemas.microsoft.com/office/drawing/2014/main" id="{52BA50E3-1DE4-E9E0-24ED-DB6694D3CBF8}"/>
              </a:ext>
            </a:extLst>
          </p:cNvPr>
          <p:cNvSpPr>
            <a:spLocks noGrp="1"/>
          </p:cNvSpPr>
          <p:nvPr>
            <p:ph type="sldNum" sz="quarter" idx="12"/>
          </p:nvPr>
        </p:nvSpPr>
        <p:spPr/>
        <p:txBody>
          <a:bodyPr/>
          <a:lstStyle/>
          <a:p>
            <a:pPr>
              <a:defRPr/>
            </a:pPr>
            <a:fld id="{AC73F1D3-B4B8-4AEF-90B2-F6B713CA2A81}" type="slidenum">
              <a:rPr lang="en-US" smtClean="0"/>
              <a:pPr>
                <a:defRPr/>
              </a:pPr>
              <a:t>221</a:t>
            </a:fld>
            <a:endParaRPr lang="en-US" dirty="0"/>
          </a:p>
        </p:txBody>
      </p:sp>
    </p:spTree>
    <p:extLst>
      <p:ext uri="{BB962C8B-B14F-4D97-AF65-F5344CB8AC3E}">
        <p14:creationId xmlns:p14="http://schemas.microsoft.com/office/powerpoint/2010/main" val="162030049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98170057"/>
              </p:ext>
            </p:extLst>
          </p:nvPr>
        </p:nvGraphicFramePr>
        <p:xfrm>
          <a:off x="838200" y="990600"/>
          <a:ext cx="7696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0" y="38100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a:t>
            </a:r>
            <a:endParaRPr lang="en-GB" sz="2800" b="1" dirty="0">
              <a:solidFill>
                <a:srgbClr val="0050AD"/>
              </a:solidFill>
              <a:latin typeface="Calibri" panose="020F0502020204030204" pitchFamily="34" charset="0"/>
              <a:cs typeface="Calibri" panose="020F0502020204030204" pitchFamily="34" charset="0"/>
            </a:endParaRPr>
          </a:p>
        </p:txBody>
      </p:sp>
      <p:sp>
        <p:nvSpPr>
          <p:cNvPr id="5" name="TextBox 4"/>
          <p:cNvSpPr txBox="1"/>
          <p:nvPr/>
        </p:nvSpPr>
        <p:spPr>
          <a:xfrm>
            <a:off x="4114800" y="3090446"/>
            <a:ext cx="1371600"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Communicate</a:t>
            </a:r>
            <a:endParaRPr lang="en-US" sz="2000" b="1"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908B6A3-1507-6A36-FDFF-34E70A770F60}"/>
              </a:ext>
            </a:extLst>
          </p:cNvPr>
          <p:cNvSpPr>
            <a:spLocks noGrp="1"/>
          </p:cNvSpPr>
          <p:nvPr>
            <p:ph type="sldNum" sz="quarter" idx="12"/>
          </p:nvPr>
        </p:nvSpPr>
        <p:spPr/>
        <p:txBody>
          <a:bodyPr/>
          <a:lstStyle/>
          <a:p>
            <a:pPr>
              <a:defRPr/>
            </a:pPr>
            <a:fld id="{AC73F1D3-B4B8-4AEF-90B2-F6B713CA2A81}" type="slidenum">
              <a:rPr lang="en-US" smtClean="0"/>
              <a:pPr>
                <a:defRPr/>
              </a:pPr>
              <a:t>222</a:t>
            </a:fld>
            <a:endParaRPr lang="en-US" dirty="0"/>
          </a:p>
        </p:txBody>
      </p:sp>
    </p:spTree>
    <p:extLst>
      <p:ext uri="{BB962C8B-B14F-4D97-AF65-F5344CB8AC3E}">
        <p14:creationId xmlns:p14="http://schemas.microsoft.com/office/powerpoint/2010/main" val="96562775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1940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 - Identification</a:t>
            </a:r>
            <a:endParaRPr lang="en-GB"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40D8795-D0FF-CB6C-B5B1-517CFE1739BB}"/>
              </a:ext>
            </a:extLst>
          </p:cNvPr>
          <p:cNvSpPr>
            <a:spLocks noGrp="1"/>
          </p:cNvSpPr>
          <p:nvPr>
            <p:ph type="sldNum" sz="quarter" idx="12"/>
          </p:nvPr>
        </p:nvSpPr>
        <p:spPr/>
        <p:txBody>
          <a:bodyPr/>
          <a:lstStyle/>
          <a:p>
            <a:pPr>
              <a:defRPr/>
            </a:pPr>
            <a:fld id="{AC73F1D3-B4B8-4AEF-90B2-F6B713CA2A81}" type="slidenum">
              <a:rPr lang="en-US" smtClean="0"/>
              <a:pPr>
                <a:defRPr/>
              </a:pPr>
              <a:t>223</a:t>
            </a:fld>
            <a:endParaRPr lang="en-US" dirty="0"/>
          </a:p>
        </p:txBody>
      </p:sp>
    </p:spTree>
    <p:extLst>
      <p:ext uri="{BB962C8B-B14F-4D97-AF65-F5344CB8AC3E}">
        <p14:creationId xmlns:p14="http://schemas.microsoft.com/office/powerpoint/2010/main" val="238103352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524000"/>
            <a:ext cx="7848600" cy="2438400"/>
          </a:xfrm>
        </p:spPr>
        <p:txBody>
          <a:bodyPr/>
          <a:lstStyle/>
          <a:p>
            <a:pPr lvl="0"/>
            <a:r>
              <a:rPr lang="en-IN" sz="1800" dirty="0"/>
              <a:t>The Scrum Team members should attempt to identify all risks that could potentially impact the project. </a:t>
            </a:r>
          </a:p>
          <a:p>
            <a:pPr lvl="0"/>
            <a:endParaRPr lang="en-IN" sz="1800" dirty="0"/>
          </a:p>
          <a:p>
            <a:pPr lvl="0"/>
            <a:r>
              <a:rPr lang="en-IN" sz="1800" dirty="0"/>
              <a:t>Risk Identification is done throughout the project and Identified Risks become inputs to several Scrum processes.</a:t>
            </a:r>
          </a:p>
        </p:txBody>
      </p:sp>
      <p:sp>
        <p:nvSpPr>
          <p:cNvPr id="5" name="Rectangle 4"/>
          <p:cNvSpPr/>
          <p:nvPr/>
        </p:nvSpPr>
        <p:spPr>
          <a:xfrm>
            <a:off x="0" y="38100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 - Identification</a:t>
            </a:r>
            <a:endParaRPr lang="en-GB"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71A9506-E0B6-1B36-C15F-F615B29C4F0D}"/>
              </a:ext>
            </a:extLst>
          </p:cNvPr>
          <p:cNvSpPr>
            <a:spLocks noGrp="1"/>
          </p:cNvSpPr>
          <p:nvPr>
            <p:ph type="sldNum" sz="quarter" idx="12"/>
          </p:nvPr>
        </p:nvSpPr>
        <p:spPr/>
        <p:txBody>
          <a:bodyPr/>
          <a:lstStyle/>
          <a:p>
            <a:pPr>
              <a:defRPr/>
            </a:pPr>
            <a:fld id="{AC73F1D3-B4B8-4AEF-90B2-F6B713CA2A81}" type="slidenum">
              <a:rPr lang="en-US" smtClean="0"/>
              <a:pPr>
                <a:defRPr/>
              </a:pPr>
              <a:t>224</a:t>
            </a:fld>
            <a:endParaRPr lang="en-US" dirty="0"/>
          </a:p>
        </p:txBody>
      </p:sp>
    </p:spTree>
    <p:extLst>
      <p:ext uri="{BB962C8B-B14F-4D97-AF65-F5344CB8AC3E}">
        <p14:creationId xmlns:p14="http://schemas.microsoft.com/office/powerpoint/2010/main" val="33129545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9560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 - Assessment</a:t>
            </a:r>
            <a:endParaRPr lang="en-GB"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B70702B-BAA2-ACBF-56AB-48EDD664B947}"/>
              </a:ext>
            </a:extLst>
          </p:cNvPr>
          <p:cNvSpPr>
            <a:spLocks noGrp="1"/>
          </p:cNvSpPr>
          <p:nvPr>
            <p:ph type="sldNum" sz="quarter" idx="12"/>
          </p:nvPr>
        </p:nvSpPr>
        <p:spPr/>
        <p:txBody>
          <a:bodyPr/>
          <a:lstStyle/>
          <a:p>
            <a:pPr>
              <a:defRPr/>
            </a:pPr>
            <a:fld id="{AC73F1D3-B4B8-4AEF-90B2-F6B713CA2A81}" type="slidenum">
              <a:rPr lang="en-US" smtClean="0"/>
              <a:pPr>
                <a:defRPr/>
              </a:pPr>
              <a:t>225</a:t>
            </a:fld>
            <a:endParaRPr lang="en-US" dirty="0"/>
          </a:p>
        </p:txBody>
      </p:sp>
    </p:spTree>
    <p:extLst>
      <p:ext uri="{BB962C8B-B14F-4D97-AF65-F5344CB8AC3E}">
        <p14:creationId xmlns:p14="http://schemas.microsoft.com/office/powerpoint/2010/main" val="73039813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7848600" cy="4876800"/>
          </a:xfrm>
        </p:spPr>
        <p:txBody>
          <a:bodyPr/>
          <a:lstStyle/>
          <a:p>
            <a:pPr marL="0" lvl="0" indent="0">
              <a:buNone/>
            </a:pPr>
            <a:r>
              <a:rPr lang="en-IN" sz="1800" dirty="0"/>
              <a:t>The assessment of risk helps in understanding the potential impact of a risk, how likely it is to occur, and when the risk could materialize. </a:t>
            </a:r>
          </a:p>
          <a:p>
            <a:pPr marL="0" lvl="0" indent="0">
              <a:buNone/>
            </a:pPr>
            <a:endParaRPr lang="en-IN" sz="1800" dirty="0"/>
          </a:p>
          <a:p>
            <a:pPr marL="0" lvl="0" indent="0">
              <a:buNone/>
            </a:pPr>
            <a:r>
              <a:rPr lang="en-IN" sz="1800" dirty="0"/>
              <a:t>The overall effect on business value should be estimated; if that impact is significant enough to outweigh the business justification, a decision must be made whether to continue with the project. </a:t>
            </a:r>
          </a:p>
          <a:p>
            <a:pPr marL="0" lvl="0" indent="0">
              <a:buNone/>
            </a:pPr>
            <a:endParaRPr lang="en-IN" sz="1800" dirty="0"/>
          </a:p>
          <a:p>
            <a:pPr marL="0" lvl="0" indent="0">
              <a:buNone/>
            </a:pPr>
            <a:r>
              <a:rPr lang="en-IN" sz="1800" dirty="0"/>
              <a:t>The assessment of risks is done with regard to probability, proximity, and impact. </a:t>
            </a:r>
          </a:p>
          <a:p>
            <a:pPr marL="0" lvl="0" indent="0">
              <a:buNone/>
            </a:pPr>
            <a:endParaRPr lang="en-IN" sz="1800" dirty="0"/>
          </a:p>
          <a:p>
            <a:pPr marL="0" lvl="0" indent="0">
              <a:buNone/>
            </a:pPr>
            <a:r>
              <a:rPr lang="en-IN" sz="1800" dirty="0"/>
              <a:t>Probability of risks refers to the likelihood of the risks occurring. Proximity refers to when the risk might occur. Impact refers to the probable effect of the risks on the project or the organization. </a:t>
            </a:r>
          </a:p>
          <a:p>
            <a:pPr marL="0" lvl="0" indent="0">
              <a:buNone/>
            </a:pPr>
            <a:endParaRPr lang="en-IN" sz="1800" dirty="0"/>
          </a:p>
          <a:p>
            <a:pPr marL="0" lvl="0" indent="0">
              <a:buNone/>
            </a:pPr>
            <a:r>
              <a:rPr lang="en-IN" sz="1800" dirty="0"/>
              <a:t>Risk assessment also evaluates the potential net effect of risks on the project or organization as a whole. </a:t>
            </a:r>
          </a:p>
        </p:txBody>
      </p:sp>
      <p:sp>
        <p:nvSpPr>
          <p:cNvPr id="5" name="Rectangle 4"/>
          <p:cNvSpPr/>
          <p:nvPr/>
        </p:nvSpPr>
        <p:spPr>
          <a:xfrm>
            <a:off x="0" y="38100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Assessment</a:t>
            </a:r>
            <a:endParaRPr lang="en-GB"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769EF6B-F81B-47EB-FFCB-B1B748A5B39D}"/>
              </a:ext>
            </a:extLst>
          </p:cNvPr>
          <p:cNvSpPr>
            <a:spLocks noGrp="1"/>
          </p:cNvSpPr>
          <p:nvPr>
            <p:ph type="sldNum" sz="quarter" idx="12"/>
          </p:nvPr>
        </p:nvSpPr>
        <p:spPr/>
        <p:txBody>
          <a:bodyPr/>
          <a:lstStyle/>
          <a:p>
            <a:pPr>
              <a:defRPr/>
            </a:pPr>
            <a:fld id="{AC73F1D3-B4B8-4AEF-90B2-F6B713CA2A81}" type="slidenum">
              <a:rPr lang="en-US" smtClean="0"/>
              <a:pPr>
                <a:defRPr/>
              </a:pPr>
              <a:t>226</a:t>
            </a:fld>
            <a:endParaRPr lang="en-US" dirty="0"/>
          </a:p>
        </p:txBody>
      </p:sp>
    </p:spTree>
    <p:extLst>
      <p:ext uri="{BB962C8B-B14F-4D97-AF65-F5344CB8AC3E}">
        <p14:creationId xmlns:p14="http://schemas.microsoft.com/office/powerpoint/2010/main" val="388689742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16739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 - Prioritization</a:t>
            </a:r>
            <a:endParaRPr lang="en-GB"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093C834-CA3B-09E1-1F51-9C321A61FCFC}"/>
              </a:ext>
            </a:extLst>
          </p:cNvPr>
          <p:cNvSpPr>
            <a:spLocks noGrp="1"/>
          </p:cNvSpPr>
          <p:nvPr>
            <p:ph type="sldNum" sz="quarter" idx="12"/>
          </p:nvPr>
        </p:nvSpPr>
        <p:spPr/>
        <p:txBody>
          <a:bodyPr/>
          <a:lstStyle/>
          <a:p>
            <a:pPr>
              <a:defRPr/>
            </a:pPr>
            <a:fld id="{AC73F1D3-B4B8-4AEF-90B2-F6B713CA2A81}" type="slidenum">
              <a:rPr lang="en-US" smtClean="0"/>
              <a:pPr>
                <a:defRPr/>
              </a:pPr>
              <a:t>227</a:t>
            </a:fld>
            <a:endParaRPr lang="en-US" dirty="0"/>
          </a:p>
        </p:txBody>
      </p:sp>
    </p:spTree>
    <p:extLst>
      <p:ext uri="{BB962C8B-B14F-4D97-AF65-F5344CB8AC3E}">
        <p14:creationId xmlns:p14="http://schemas.microsoft.com/office/powerpoint/2010/main" val="29980035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buNone/>
            </a:pPr>
            <a:r>
              <a:rPr lang="en-IN" sz="1800" dirty="0"/>
              <a:t>Identified Risks are taken into account when creating or updating Prioritized Product Backlog.</a:t>
            </a:r>
          </a:p>
          <a:p>
            <a:pPr marL="0" lvl="0" indent="0">
              <a:buNone/>
            </a:pPr>
            <a:endParaRPr lang="en-IN" sz="1800" dirty="0"/>
          </a:p>
          <a:p>
            <a:pPr marL="0" lvl="0" indent="0">
              <a:buNone/>
            </a:pPr>
            <a:r>
              <a:rPr lang="en-IN" sz="1800" dirty="0"/>
              <a:t>A Prioritized Product Backlog could also be referred to as a Risk Adjusted Prioritized Product Backlog. </a:t>
            </a:r>
          </a:p>
          <a:p>
            <a:pPr marL="0" lvl="0" indent="0">
              <a:buNone/>
            </a:pPr>
            <a:endParaRPr lang="en-IN" sz="1800" dirty="0"/>
          </a:p>
          <a:p>
            <a:pPr marL="0" lvl="0" indent="0">
              <a:buNone/>
            </a:pPr>
            <a:r>
              <a:rPr lang="en-IN" sz="1800" dirty="0"/>
              <a:t>Prioritized User Stories from the existing Prioritized Product Backlog and the prioritized list of risks are combined to create an updated Prioritized Product Backlog which includes the Identified Risks: </a:t>
            </a:r>
          </a:p>
        </p:txBody>
      </p:sp>
      <p:sp>
        <p:nvSpPr>
          <p:cNvPr id="5" name="Rectangle 4"/>
          <p:cNvSpPr/>
          <p:nvPr/>
        </p:nvSpPr>
        <p:spPr>
          <a:xfrm>
            <a:off x="0" y="38100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 - Prioritization</a:t>
            </a:r>
            <a:endParaRPr lang="en-GB"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995A518-C6BD-50AE-0026-0FB8764E5267}"/>
              </a:ext>
            </a:extLst>
          </p:cNvPr>
          <p:cNvSpPr>
            <a:spLocks noGrp="1"/>
          </p:cNvSpPr>
          <p:nvPr>
            <p:ph type="sldNum" sz="quarter" idx="12"/>
          </p:nvPr>
        </p:nvSpPr>
        <p:spPr/>
        <p:txBody>
          <a:bodyPr/>
          <a:lstStyle/>
          <a:p>
            <a:pPr>
              <a:defRPr/>
            </a:pPr>
            <a:fld id="{AC73F1D3-B4B8-4AEF-90B2-F6B713CA2A81}" type="slidenum">
              <a:rPr lang="en-US" smtClean="0"/>
              <a:pPr>
                <a:defRPr/>
              </a:pPr>
              <a:t>228</a:t>
            </a:fld>
            <a:endParaRPr lang="en-US" dirty="0"/>
          </a:p>
        </p:txBody>
      </p:sp>
    </p:spTree>
    <p:extLst>
      <p:ext uri="{BB962C8B-B14F-4D97-AF65-F5344CB8AC3E}">
        <p14:creationId xmlns:p14="http://schemas.microsoft.com/office/powerpoint/2010/main" val="104385786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381000"/>
            <a:ext cx="8229600" cy="954107"/>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Calibri" panose="020F0502020204030204" pitchFamily="34" charset="0"/>
              </a:rPr>
              <a:t>Steps for updating a Prioritized Product Backlog with Identified Risks</a:t>
            </a:r>
            <a:endParaRPr lang="en-GB" sz="2800" b="1" dirty="0">
              <a:solidFill>
                <a:srgbClr val="0050AD"/>
              </a:solidFill>
              <a:latin typeface="Calibri" panose="020F0502020204030204" pitchFamily="34" charset="0"/>
              <a:cs typeface="Calibri" panose="020F0502020204030204" pitchFamily="34" charset="0"/>
            </a:endParaRPr>
          </a:p>
        </p:txBody>
      </p:sp>
      <p:sp>
        <p:nvSpPr>
          <p:cNvPr id="2" name="Rectangle 1"/>
          <p:cNvSpPr/>
          <p:nvPr/>
        </p:nvSpPr>
        <p:spPr>
          <a:xfrm>
            <a:off x="533400" y="1651000"/>
            <a:ext cx="8077200" cy="4064000"/>
          </a:xfrm>
          <a:prstGeom prst="rect">
            <a:avLst/>
          </a:prstGeom>
        </p:spPr>
        <p:txBody>
          <a:bodyPr/>
          <a:lstStyle/>
          <a:p>
            <a:pPr marL="457200" lvl="0" indent="-457200">
              <a:buFont typeface="+mj-lt"/>
              <a:buAutoNum type="arabicPeriod"/>
            </a:pPr>
            <a:r>
              <a:rPr lang="en-US" dirty="0">
                <a:latin typeface="Calibri" panose="020F0502020204030204" pitchFamily="34" charset="0"/>
                <a:cs typeface="Calibri" panose="020F0502020204030204" pitchFamily="34" charset="0"/>
              </a:rPr>
              <a:t>Create a list of prioritized risks. (e.g., the risks can be prioritized by value using Expected Monetary Value technique).</a:t>
            </a:r>
            <a:endParaRPr lang="en-IN" dirty="0">
              <a:latin typeface="Calibri" panose="020F0502020204030204" pitchFamily="34" charset="0"/>
              <a:cs typeface="Calibri" panose="020F0502020204030204" pitchFamily="34" charset="0"/>
            </a:endParaRPr>
          </a:p>
          <a:p>
            <a:pPr marL="914400" lvl="1" indent="-457200">
              <a:buFont typeface="+mj-lt"/>
              <a:buAutoNum type="arabicPeriod"/>
            </a:pPr>
            <a:endParaRPr lang="en-IN" dirty="0">
              <a:latin typeface="Calibri" panose="020F0502020204030204" pitchFamily="34" charset="0"/>
              <a:cs typeface="Calibri" panose="020F0502020204030204" pitchFamily="34" charset="0"/>
            </a:endParaRPr>
          </a:p>
          <a:p>
            <a:pPr marL="457200" lvl="0" indent="-457200">
              <a:buFont typeface="+mj-lt"/>
              <a:buAutoNum type="arabicPeriod"/>
            </a:pPr>
            <a:r>
              <a:rPr lang="en-US" dirty="0">
                <a:latin typeface="Calibri" panose="020F0502020204030204" pitchFamily="34" charset="0"/>
                <a:cs typeface="Calibri" panose="020F0502020204030204" pitchFamily="34" charset="0"/>
              </a:rPr>
              <a:t>Select those Identified Risks that can be mitigated; and for which the team decides to take specific risk action during the Sprint to mitigate such risks. </a:t>
            </a:r>
            <a:endParaRPr lang="en-IN" dirty="0">
              <a:latin typeface="Calibri" panose="020F0502020204030204" pitchFamily="34" charset="0"/>
              <a:cs typeface="Calibri" panose="020F0502020204030204" pitchFamily="34" charset="0"/>
            </a:endParaRPr>
          </a:p>
          <a:p>
            <a:pPr marL="914400" lvl="1" indent="-457200">
              <a:buFont typeface="+mj-lt"/>
              <a:buAutoNum type="arabicPeriod"/>
            </a:pPr>
            <a:endParaRPr lang="en-IN" dirty="0">
              <a:latin typeface="Calibri" panose="020F0502020204030204" pitchFamily="34" charset="0"/>
              <a:cs typeface="Calibri" panose="020F0502020204030204" pitchFamily="34" charset="0"/>
            </a:endParaRPr>
          </a:p>
          <a:p>
            <a:pPr marL="457200" lvl="0" indent="-457200">
              <a:buFont typeface="+mj-lt"/>
              <a:buAutoNum type="arabicPeriod"/>
            </a:pPr>
            <a:r>
              <a:rPr lang="en-US" dirty="0">
                <a:latin typeface="Calibri" panose="020F0502020204030204" pitchFamily="34" charset="0"/>
                <a:cs typeface="Calibri" panose="020F0502020204030204" pitchFamily="34" charset="0"/>
              </a:rPr>
              <a:t>Create a list of User Stories in the Prioritized Product Backlog, which are prioritized by value (e.g., the value of each User Story may be evaluated based on its expected Return on Investment).</a:t>
            </a:r>
            <a:endParaRPr lang="en-IN" dirty="0">
              <a:latin typeface="Calibri" panose="020F0502020204030204" pitchFamily="34" charset="0"/>
              <a:cs typeface="Calibri" panose="020F0502020204030204" pitchFamily="34" charset="0"/>
            </a:endParaRPr>
          </a:p>
          <a:p>
            <a:pPr marL="914400" lvl="1" indent="-457200">
              <a:buFont typeface="+mj-lt"/>
              <a:buAutoNum type="arabicPeriod"/>
            </a:pPr>
            <a:endParaRPr lang="en-IN" dirty="0">
              <a:latin typeface="Calibri" panose="020F0502020204030204" pitchFamily="34" charset="0"/>
              <a:cs typeface="Calibri" panose="020F0502020204030204" pitchFamily="34" charset="0"/>
            </a:endParaRPr>
          </a:p>
          <a:p>
            <a:pPr marL="457200" lvl="0" indent="-457200">
              <a:buFont typeface="+mj-lt"/>
              <a:buAutoNum type="arabicPeriod"/>
            </a:pPr>
            <a:r>
              <a:rPr lang="en-US" dirty="0">
                <a:latin typeface="Calibri" panose="020F0502020204030204" pitchFamily="34" charset="0"/>
                <a:cs typeface="Calibri" panose="020F0502020204030204" pitchFamily="34" charset="0"/>
              </a:rPr>
              <a:t>Combine lists in step 2 and step 3 and prioritize them by value to arrive at the Updated Prioritized Product Backlog.</a:t>
            </a:r>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AD26186-D04A-E61D-2E74-310E30441FF3}"/>
              </a:ext>
            </a:extLst>
          </p:cNvPr>
          <p:cNvSpPr>
            <a:spLocks noGrp="1"/>
          </p:cNvSpPr>
          <p:nvPr>
            <p:ph type="sldNum" sz="quarter" idx="12"/>
          </p:nvPr>
        </p:nvSpPr>
        <p:spPr/>
        <p:txBody>
          <a:bodyPr/>
          <a:lstStyle/>
          <a:p>
            <a:pPr>
              <a:defRPr/>
            </a:pPr>
            <a:fld id="{AC73F1D3-B4B8-4AEF-90B2-F6B713CA2A81}" type="slidenum">
              <a:rPr lang="en-US" smtClean="0"/>
              <a:pPr>
                <a:defRPr/>
              </a:pPr>
              <a:t>229</a:t>
            </a:fld>
            <a:endParaRPr lang="en-US" dirty="0"/>
          </a:p>
        </p:txBody>
      </p:sp>
    </p:spTree>
    <p:extLst>
      <p:ext uri="{BB962C8B-B14F-4D97-AF65-F5344CB8AC3E}">
        <p14:creationId xmlns:p14="http://schemas.microsoft.com/office/powerpoint/2010/main" val="373326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Adaptive Project Management</a:t>
            </a:r>
            <a:endParaRPr lang="en-IN" dirty="0"/>
          </a:p>
        </p:txBody>
      </p:sp>
      <p:sp>
        <p:nvSpPr>
          <p:cNvPr id="2" name="Rectangle 1"/>
          <p:cNvSpPr/>
          <p:nvPr/>
        </p:nvSpPr>
        <p:spPr>
          <a:xfrm>
            <a:off x="228600" y="2690336"/>
            <a:ext cx="8610600" cy="1200329"/>
          </a:xfrm>
          <a:prstGeom prst="rect">
            <a:avLst/>
          </a:prstGeom>
        </p:spPr>
        <p:txBody>
          <a:bodyPr wrap="square">
            <a:spAutoFit/>
          </a:bodyPr>
          <a:lstStyle/>
          <a:p>
            <a:pPr algn="just"/>
            <a:r>
              <a:rPr lang="en-IN" dirty="0">
                <a:latin typeface="Calibri" panose="020F0502020204030204" pitchFamily="34" charset="0"/>
                <a:cs typeface="Calibri" panose="020F0502020204030204" pitchFamily="34" charset="0"/>
              </a:rPr>
              <a:t>Unlike Waterfall methods Adaptive project management focuses on less upfront planning. This creates a fairly adaptable environment for teams where they focus on only the immediate tasks at hand, complete them, and then move to the next tasks. If there are any changes in requirements, then they are incorporated into the next iteration.</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228C5D4-6CC1-24D9-CA5F-3240FD0E0512}"/>
              </a:ext>
            </a:extLst>
          </p:cNvPr>
          <p:cNvSpPr>
            <a:spLocks noGrp="1"/>
          </p:cNvSpPr>
          <p:nvPr>
            <p:ph type="sldNum" sz="quarter" idx="12"/>
          </p:nvPr>
        </p:nvSpPr>
        <p:spPr/>
        <p:txBody>
          <a:bodyPr/>
          <a:lstStyle/>
          <a:p>
            <a:pPr>
              <a:defRPr/>
            </a:pPr>
            <a:fld id="{AC73F1D3-B4B8-4AEF-90B2-F6B713CA2A81}" type="slidenum">
              <a:rPr lang="en-US" smtClean="0"/>
              <a:pPr>
                <a:defRPr/>
              </a:pPr>
              <a:t>23</a:t>
            </a:fld>
            <a:endParaRPr lang="en-US" dirty="0"/>
          </a:p>
        </p:txBody>
      </p:sp>
    </p:spTree>
    <p:extLst>
      <p:ext uri="{BB962C8B-B14F-4D97-AF65-F5344CB8AC3E}">
        <p14:creationId xmlns:p14="http://schemas.microsoft.com/office/powerpoint/2010/main" val="156526426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990600" y="1295400"/>
            <a:ext cx="7213600" cy="4416623"/>
          </a:xfrm>
          <a:prstGeom prst="rect">
            <a:avLst/>
          </a:prstGeom>
          <a:ln w="19050">
            <a:solidFill>
              <a:schemeClr val="tx1"/>
            </a:solidFill>
          </a:ln>
        </p:spPr>
      </p:pic>
      <p:sp>
        <p:nvSpPr>
          <p:cNvPr id="6" name="Rectangle 5"/>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p:cNvSpPr>
            <a:spLocks noGrp="1"/>
          </p:cNvSpPr>
          <p:nvPr>
            <p:ph type="title"/>
          </p:nvPr>
        </p:nvSpPr>
        <p:spPr/>
        <p:txBody>
          <a:bodyPr/>
          <a:lstStyle/>
          <a:p>
            <a:r>
              <a:rPr lang="en-US" dirty="0"/>
              <a:t>Process for Risk Prioritization</a:t>
            </a:r>
          </a:p>
        </p:txBody>
      </p:sp>
      <p:sp>
        <p:nvSpPr>
          <p:cNvPr id="7" name="Rectangle 6"/>
          <p:cNvSpPr/>
          <p:nvPr/>
        </p:nvSpPr>
        <p:spPr>
          <a:xfrm>
            <a:off x="1524000" y="5940623"/>
            <a:ext cx="5437322"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7-4: Process for Risk Prioritization; Page 127 SBOK® Guide</a:t>
            </a:r>
          </a:p>
        </p:txBody>
      </p:sp>
      <p:sp>
        <p:nvSpPr>
          <p:cNvPr id="3" name="Slide Number Placeholder 2"/>
          <p:cNvSpPr>
            <a:spLocks noGrp="1"/>
          </p:cNvSpPr>
          <p:nvPr>
            <p:ph type="sldNum" sz="quarter" idx="12"/>
          </p:nvPr>
        </p:nvSpPr>
        <p:spPr/>
        <p:txBody>
          <a:bodyPr/>
          <a:lstStyle/>
          <a:p>
            <a:pPr>
              <a:defRPr/>
            </a:pPr>
            <a:fld id="{AC73F1D3-B4B8-4AEF-90B2-F6B713CA2A81}" type="slidenum">
              <a:rPr lang="en-US" smtClean="0"/>
              <a:pPr>
                <a:defRPr/>
              </a:pPr>
              <a:t>230</a:t>
            </a:fld>
            <a:endParaRPr lang="en-US" dirty="0"/>
          </a:p>
        </p:txBody>
      </p:sp>
    </p:spTree>
    <p:extLst>
      <p:ext uri="{BB962C8B-B14F-4D97-AF65-F5344CB8AC3E}">
        <p14:creationId xmlns:p14="http://schemas.microsoft.com/office/powerpoint/2010/main" val="1498450136"/>
      </p:ext>
    </p:extLst>
  </p:cSld>
  <p:clrMapOvr>
    <a:masterClrMapping/>
  </p:clrMapOvr>
  <p:transition spd="med">
    <p:pull/>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6739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 - Mitigation</a:t>
            </a:r>
            <a:endParaRPr lang="en-GB"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D46C118-BF50-BEFB-6AD6-AAC76BE63C8C}"/>
              </a:ext>
            </a:extLst>
          </p:cNvPr>
          <p:cNvSpPr>
            <a:spLocks noGrp="1"/>
          </p:cNvSpPr>
          <p:nvPr>
            <p:ph type="sldNum" sz="quarter" idx="12"/>
          </p:nvPr>
        </p:nvSpPr>
        <p:spPr/>
        <p:txBody>
          <a:bodyPr/>
          <a:lstStyle/>
          <a:p>
            <a:pPr>
              <a:defRPr/>
            </a:pPr>
            <a:fld id="{AC73F1D3-B4B8-4AEF-90B2-F6B713CA2A81}" type="slidenum">
              <a:rPr lang="en-US" smtClean="0"/>
              <a:pPr>
                <a:defRPr/>
              </a:pPr>
              <a:t>231</a:t>
            </a:fld>
            <a:endParaRPr lang="en-US" dirty="0"/>
          </a:p>
        </p:txBody>
      </p:sp>
    </p:spTree>
    <p:extLst>
      <p:ext uri="{BB962C8B-B14F-4D97-AF65-F5344CB8AC3E}">
        <p14:creationId xmlns:p14="http://schemas.microsoft.com/office/powerpoint/2010/main" val="340102158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381000"/>
            <a:ext cx="8229600" cy="523220"/>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Calibri" panose="020F0502020204030204" pitchFamily="34" charset="0"/>
              </a:rPr>
              <a:t>Risk Management Procedure - Mitigation</a:t>
            </a:r>
            <a:endParaRPr lang="en-GB" sz="2800" b="1" dirty="0">
              <a:solidFill>
                <a:srgbClr val="0050AD"/>
              </a:solidFill>
              <a:latin typeface="Calibri" panose="020F0502020204030204" pitchFamily="34" charset="0"/>
              <a:cs typeface="Calibri" panose="020F0502020204030204" pitchFamily="34" charset="0"/>
            </a:endParaRPr>
          </a:p>
        </p:txBody>
      </p:sp>
      <p:sp>
        <p:nvSpPr>
          <p:cNvPr id="2" name="Rectangle 1"/>
          <p:cNvSpPr/>
          <p:nvPr/>
        </p:nvSpPr>
        <p:spPr>
          <a:xfrm>
            <a:off x="533400" y="1447800"/>
            <a:ext cx="8077200" cy="4724400"/>
          </a:xfrm>
          <a:prstGeom prst="rect">
            <a:avLst/>
          </a:prstGeom>
        </p:spPr>
        <p:txBody>
          <a:bodyPr/>
          <a:lstStyle/>
          <a:p>
            <a:pPr lvl="0"/>
            <a:r>
              <a:rPr lang="en-IN" dirty="0">
                <a:latin typeface="Calibri" panose="020F0502020204030204" pitchFamily="34" charset="0"/>
                <a:cs typeface="Calibri" panose="020F0502020204030204" pitchFamily="34" charset="0"/>
              </a:rPr>
              <a:t>The response to each risk will depend on the probability and impact of the risk.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Risk can be mitigated by implementing a number of responses.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In most situations, responses are proactive or reactive.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In the case of a risk, a plan B may be formulated, which can be used as a fall-back in case the risk materializes—such a plan B is a reactive response.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Risks can be accepted which is an example of a risk response which is neither proactive nor reactive. </a:t>
            </a:r>
          </a:p>
        </p:txBody>
      </p:sp>
      <p:sp>
        <p:nvSpPr>
          <p:cNvPr id="3" name="Slide Number Placeholder 2">
            <a:extLst>
              <a:ext uri="{FF2B5EF4-FFF2-40B4-BE49-F238E27FC236}">
                <a16:creationId xmlns:a16="http://schemas.microsoft.com/office/drawing/2014/main" id="{CD9421F0-C1A1-A2EA-03F4-DC3CCD48440E}"/>
              </a:ext>
            </a:extLst>
          </p:cNvPr>
          <p:cNvSpPr>
            <a:spLocks noGrp="1"/>
          </p:cNvSpPr>
          <p:nvPr>
            <p:ph type="sldNum" sz="quarter" idx="12"/>
          </p:nvPr>
        </p:nvSpPr>
        <p:spPr/>
        <p:txBody>
          <a:bodyPr/>
          <a:lstStyle/>
          <a:p>
            <a:pPr>
              <a:defRPr/>
            </a:pPr>
            <a:fld id="{AC73F1D3-B4B8-4AEF-90B2-F6B713CA2A81}" type="slidenum">
              <a:rPr lang="en-US" smtClean="0"/>
              <a:pPr>
                <a:defRPr/>
              </a:pPr>
              <a:t>232</a:t>
            </a:fld>
            <a:endParaRPr lang="en-US" dirty="0"/>
          </a:p>
        </p:txBody>
      </p:sp>
    </p:spTree>
    <p:extLst>
      <p:ext uri="{BB962C8B-B14F-4D97-AF65-F5344CB8AC3E}">
        <p14:creationId xmlns:p14="http://schemas.microsoft.com/office/powerpoint/2010/main" val="11489650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6739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Risk Management Procedure - Communication</a:t>
            </a:r>
            <a:endParaRPr lang="en-GB"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DBE88B0E-38C5-69E7-7390-213DEEC5DC2D}"/>
              </a:ext>
            </a:extLst>
          </p:cNvPr>
          <p:cNvSpPr>
            <a:spLocks noGrp="1"/>
          </p:cNvSpPr>
          <p:nvPr>
            <p:ph type="sldNum" sz="quarter" idx="12"/>
          </p:nvPr>
        </p:nvSpPr>
        <p:spPr/>
        <p:txBody>
          <a:bodyPr/>
          <a:lstStyle/>
          <a:p>
            <a:pPr>
              <a:defRPr/>
            </a:pPr>
            <a:fld id="{AC73F1D3-B4B8-4AEF-90B2-F6B713CA2A81}" type="slidenum">
              <a:rPr lang="en-US" smtClean="0"/>
              <a:pPr>
                <a:defRPr/>
              </a:pPr>
              <a:t>233</a:t>
            </a:fld>
            <a:endParaRPr lang="en-US" dirty="0"/>
          </a:p>
        </p:txBody>
      </p:sp>
    </p:spTree>
    <p:extLst>
      <p:ext uri="{BB962C8B-B14F-4D97-AF65-F5344CB8AC3E}">
        <p14:creationId xmlns:p14="http://schemas.microsoft.com/office/powerpoint/2010/main" val="53519155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71600"/>
            <a:ext cx="7848600" cy="4876800"/>
          </a:xfrm>
        </p:spPr>
        <p:txBody>
          <a:bodyPr/>
          <a:lstStyle/>
          <a:p>
            <a:pPr marL="0" indent="0">
              <a:buNone/>
            </a:pPr>
            <a:r>
              <a:rPr lang="en-US" sz="1800" dirty="0"/>
              <a:t>Because business stakeholders have an interest in the project, it is important to communicate with them regarding risks. </a:t>
            </a:r>
          </a:p>
          <a:p>
            <a:pPr marL="0" indent="0">
              <a:buNone/>
            </a:pPr>
            <a:endParaRPr lang="en-US" sz="1800" dirty="0"/>
          </a:p>
          <a:p>
            <a:pPr marL="0" indent="0">
              <a:buNone/>
            </a:pPr>
            <a:r>
              <a:rPr lang="en-US" sz="1800" dirty="0"/>
              <a:t>Information provided to business stakeholders related to risk should include potential impact and the plans for responding to each risk. </a:t>
            </a:r>
          </a:p>
          <a:p>
            <a:pPr marL="0" indent="0">
              <a:buNone/>
            </a:pPr>
            <a:endParaRPr lang="en-US" sz="1800" dirty="0"/>
          </a:p>
          <a:p>
            <a:pPr marL="0" indent="0">
              <a:buNone/>
            </a:pPr>
            <a:r>
              <a:rPr lang="en-US" sz="1800" dirty="0"/>
              <a:t>This communication is on-going and should occur in parallel with the four sequential steps discussed thus far—risk identification, assessment, prioritization and mitigation. </a:t>
            </a:r>
          </a:p>
          <a:p>
            <a:pPr marL="0" indent="0">
              <a:buNone/>
            </a:pPr>
            <a:endParaRPr lang="en-US" sz="1800" dirty="0"/>
          </a:p>
          <a:p>
            <a:pPr marL="0" indent="0">
              <a:buNone/>
            </a:pPr>
            <a:r>
              <a:rPr lang="en-US" sz="1800" dirty="0"/>
              <a:t>The Scrum Team may also discuss specific risks related to their Tasks with the Scrum Master during Daily Standup Meetings. </a:t>
            </a:r>
          </a:p>
          <a:p>
            <a:pPr marL="0" indent="0">
              <a:buNone/>
            </a:pPr>
            <a:endParaRPr lang="en-US" sz="1800" dirty="0"/>
          </a:p>
          <a:p>
            <a:pPr marL="0" indent="0">
              <a:buNone/>
            </a:pPr>
            <a:r>
              <a:rPr lang="en-US" sz="1800" dirty="0"/>
              <a:t>The Product Owner is responsible for the prioritization of risks and for communicating the prioritized list to the Scrum Team.</a:t>
            </a:r>
            <a:endParaRPr lang="en-IN" sz="1800" dirty="0"/>
          </a:p>
        </p:txBody>
      </p:sp>
      <p:sp>
        <p:nvSpPr>
          <p:cNvPr id="4" name="Title 3"/>
          <p:cNvSpPr>
            <a:spLocks noGrp="1"/>
          </p:cNvSpPr>
          <p:nvPr>
            <p:ph type="title"/>
          </p:nvPr>
        </p:nvSpPr>
        <p:spPr/>
        <p:txBody>
          <a:bodyPr/>
          <a:lstStyle/>
          <a:p>
            <a:r>
              <a:rPr lang="en-US" dirty="0"/>
              <a:t>Risk Management Procedure - Communication</a:t>
            </a:r>
            <a:endParaRPr lang="en-IN" dirty="0"/>
          </a:p>
        </p:txBody>
      </p:sp>
      <p:sp>
        <p:nvSpPr>
          <p:cNvPr id="3" name="Slide Number Placeholder 2">
            <a:extLst>
              <a:ext uri="{FF2B5EF4-FFF2-40B4-BE49-F238E27FC236}">
                <a16:creationId xmlns:a16="http://schemas.microsoft.com/office/drawing/2014/main" id="{FEB8DAE1-FE04-B2FD-296D-3A6434257BDD}"/>
              </a:ext>
            </a:extLst>
          </p:cNvPr>
          <p:cNvSpPr>
            <a:spLocks noGrp="1"/>
          </p:cNvSpPr>
          <p:nvPr>
            <p:ph type="sldNum" sz="quarter" idx="12"/>
          </p:nvPr>
        </p:nvSpPr>
        <p:spPr/>
        <p:txBody>
          <a:bodyPr/>
          <a:lstStyle/>
          <a:p>
            <a:pPr>
              <a:defRPr/>
            </a:pPr>
            <a:fld id="{AC73F1D3-B4B8-4AEF-90B2-F6B713CA2A81}" type="slidenum">
              <a:rPr lang="en-US" smtClean="0"/>
              <a:pPr>
                <a:defRPr/>
              </a:pPr>
              <a:t>234</a:t>
            </a:fld>
            <a:endParaRPr lang="en-US" dirty="0"/>
          </a:p>
        </p:txBody>
      </p:sp>
    </p:spTree>
    <p:extLst>
      <p:ext uri="{BB962C8B-B14F-4D97-AF65-F5344CB8AC3E}">
        <p14:creationId xmlns:p14="http://schemas.microsoft.com/office/powerpoint/2010/main" val="67344750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98437"/>
            <a:ext cx="7924800" cy="715963"/>
          </a:xfrm>
        </p:spPr>
        <p:txBody>
          <a:bodyPr/>
          <a:lstStyle/>
          <a:p>
            <a:r>
              <a:rPr lang="en-US" sz="2800" dirty="0">
                <a:solidFill>
                  <a:srgbClr val="0055AF"/>
                </a:solidFill>
              </a:rPr>
              <a:t>Scrum Aspects - Risk</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00636147"/>
              </p:ext>
            </p:extLst>
          </p:nvPr>
        </p:nvGraphicFramePr>
        <p:xfrm>
          <a:off x="609600" y="1371600"/>
          <a:ext cx="7848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95FA4459-A11F-32C8-5C71-75D1D1E1DD26}"/>
              </a:ext>
            </a:extLst>
          </p:cNvPr>
          <p:cNvSpPr>
            <a:spLocks noGrp="1"/>
          </p:cNvSpPr>
          <p:nvPr>
            <p:ph type="sldNum" sz="quarter" idx="12"/>
          </p:nvPr>
        </p:nvSpPr>
        <p:spPr/>
        <p:txBody>
          <a:bodyPr/>
          <a:lstStyle/>
          <a:p>
            <a:pPr>
              <a:defRPr/>
            </a:pPr>
            <a:fld id="{AC73F1D3-B4B8-4AEF-90B2-F6B713CA2A81}" type="slidenum">
              <a:rPr lang="en-US" smtClean="0"/>
              <a:pPr>
                <a:defRPr/>
              </a:pPr>
              <a:t>235</a:t>
            </a:fld>
            <a:endParaRPr lang="en-US" dirty="0"/>
          </a:p>
        </p:txBody>
      </p:sp>
    </p:spTree>
    <p:extLst>
      <p:ext uri="{BB962C8B-B14F-4D97-AF65-F5344CB8AC3E}">
        <p14:creationId xmlns:p14="http://schemas.microsoft.com/office/powerpoint/2010/main" val="191190284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 Handling Risks in Portfolios and Programs</a:t>
            </a:r>
          </a:p>
        </p:txBody>
      </p:sp>
      <p:sp>
        <p:nvSpPr>
          <p:cNvPr id="6" name="Rectangle 5"/>
          <p:cNvSpPr/>
          <p:nvPr/>
        </p:nvSpPr>
        <p:spPr>
          <a:xfrm>
            <a:off x="1119259" y="5940623"/>
            <a:ext cx="6348341"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7-6: Handling Risks in Portfolios and Programs; Page 132 SBOK® Guide</a:t>
            </a:r>
          </a:p>
        </p:txBody>
      </p:sp>
      <p:sp>
        <p:nvSpPr>
          <p:cNvPr id="3" name="Slide Number Placeholder 2"/>
          <p:cNvSpPr>
            <a:spLocks noGrp="1"/>
          </p:cNvSpPr>
          <p:nvPr>
            <p:ph type="sldNum" sz="quarter" idx="12"/>
          </p:nvPr>
        </p:nvSpPr>
        <p:spPr/>
        <p:txBody>
          <a:bodyPr/>
          <a:lstStyle/>
          <a:p>
            <a:pPr>
              <a:defRPr/>
            </a:pPr>
            <a:fld id="{AC73F1D3-B4B8-4AEF-90B2-F6B713CA2A81}" type="slidenum">
              <a:rPr lang="en-US" smtClean="0"/>
              <a:pPr>
                <a:defRPr/>
              </a:pPr>
              <a:t>236</a:t>
            </a:fld>
            <a:endParaRPr lang="en-US" dirty="0"/>
          </a:p>
        </p:txBody>
      </p:sp>
      <p:pic>
        <p:nvPicPr>
          <p:cNvPr id="5" name="Picture 4">
            <a:extLst>
              <a:ext uri="{FF2B5EF4-FFF2-40B4-BE49-F238E27FC236}">
                <a16:creationId xmlns:a16="http://schemas.microsoft.com/office/drawing/2014/main" id="{3F2F3DDA-6C66-2E45-390C-D74863C66E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21" t="20016" r="7548" b="23952"/>
          <a:stretch/>
        </p:blipFill>
        <p:spPr bwMode="auto">
          <a:xfrm>
            <a:off x="2057400" y="973038"/>
            <a:ext cx="4953000" cy="4837500"/>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6819660"/>
      </p:ext>
    </p:extLst>
  </p:cSld>
  <p:clrMapOvr>
    <a:masterClrMapping/>
  </p:clrMapOvr>
  <p:transition spd="med">
    <p:pull/>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Which of the following </a:t>
            </a:r>
            <a:r>
              <a:rPr lang="en-IN" sz="1800" b="1" dirty="0">
                <a:latin typeface="Calibri" panose="020F0502020204030204" pitchFamily="34" charset="0"/>
              </a:rPr>
              <a:t>cannot</a:t>
            </a:r>
            <a:r>
              <a:rPr lang="en-IN" sz="1800" dirty="0">
                <a:latin typeface="Calibri" panose="020F0502020204030204" pitchFamily="34" charset="0"/>
              </a:rPr>
              <a:t> be identified as a risk for a given project?</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Funding for the project may not be made available in time for project completion without going beyond the agreed schedule.</a:t>
            </a:r>
          </a:p>
          <a:p>
            <a:pPr lvl="0">
              <a:buFont typeface="+mj-lt"/>
              <a:buAutoNum type="alphaUcPeriod"/>
            </a:pPr>
            <a:r>
              <a:rPr lang="en-IN" sz="1800" dirty="0">
                <a:latin typeface="Calibri" panose="020F0502020204030204" pitchFamily="34" charset="0"/>
              </a:rPr>
              <a:t>The requirements given by the Product Owner are unclear to the development team.</a:t>
            </a:r>
          </a:p>
          <a:p>
            <a:pPr lvl="0">
              <a:buFont typeface="+mj-lt"/>
              <a:buAutoNum type="alphaUcPeriod"/>
            </a:pPr>
            <a:r>
              <a:rPr lang="en-IN" sz="1800" dirty="0">
                <a:latin typeface="Calibri" panose="020F0502020204030204" pitchFamily="34" charset="0"/>
              </a:rPr>
              <a:t>The development team may not possess the required skills to develop the project’s products. </a:t>
            </a:r>
          </a:p>
          <a:p>
            <a:pPr lvl="0">
              <a:buFont typeface="+mj-lt"/>
              <a:buAutoNum type="alphaUcPeriod"/>
            </a:pPr>
            <a:r>
              <a:rPr lang="en-IN" sz="1800" dirty="0">
                <a:latin typeface="Calibri" panose="020F0502020204030204" pitchFamily="34" charset="0"/>
              </a:rPr>
              <a:t>The Product Owner believes that the User Stories for product A may not accurately reflect the needs of the end users.</a:t>
            </a:r>
          </a:p>
        </p:txBody>
      </p:sp>
      <p:sp>
        <p:nvSpPr>
          <p:cNvPr id="8" name="TextBox 7"/>
          <p:cNvSpPr txBox="1"/>
          <p:nvPr/>
        </p:nvSpPr>
        <p:spPr>
          <a:xfrm>
            <a:off x="2286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237</a:t>
            </a:fld>
            <a:endParaRPr lang="en-US" dirty="0"/>
          </a:p>
        </p:txBody>
      </p:sp>
      <p:sp>
        <p:nvSpPr>
          <p:cNvPr id="4" name="Footer Placeholder 3">
            <a:extLst>
              <a:ext uri="{FF2B5EF4-FFF2-40B4-BE49-F238E27FC236}">
                <a16:creationId xmlns:a16="http://schemas.microsoft.com/office/drawing/2014/main" id="{ADE74D08-9FB4-9F69-C75C-8BDC9C651F4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257662"/>
      </p:ext>
    </p:extLst>
  </p:cSld>
  <p:clrMapOvr>
    <a:masterClrMapping/>
  </p:clrMapOvr>
  <p:transition spd="med">
    <p:pull/>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238</a:t>
            </a:fld>
            <a:endParaRPr lang="en-US" dirty="0"/>
          </a:p>
        </p:txBody>
      </p:sp>
      <p:sp>
        <p:nvSpPr>
          <p:cNvPr id="2" name="Footer Placeholder 1">
            <a:extLst>
              <a:ext uri="{FF2B5EF4-FFF2-40B4-BE49-F238E27FC236}">
                <a16:creationId xmlns:a16="http://schemas.microsoft.com/office/drawing/2014/main" id="{E0F0589D-0637-C103-FE92-FBB8430BD14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6455270"/>
      </p:ext>
    </p:extLst>
  </p:cSld>
  <p:clrMapOvr>
    <a:masterClrMapping/>
  </p:clrMapOvr>
  <p:transition spd="med">
    <p:pull/>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What are ‘issues’?</a:t>
            </a:r>
          </a:p>
          <a:p>
            <a:pPr lvl="0"/>
            <a:endParaRPr lang="en-IN" sz="1800" dirty="0">
              <a:latin typeface="Calibri" panose="020F0502020204030204" pitchFamily="34" charset="0"/>
            </a:endParaRPr>
          </a:p>
          <a:p>
            <a:pPr lvl="0">
              <a:buFont typeface="+mj-lt"/>
              <a:buAutoNum type="alphaUcPeriod"/>
            </a:pPr>
            <a:r>
              <a:rPr lang="en-IN" sz="1800" dirty="0"/>
              <a:t>Issues are unprecedented events that can happen in any stage of a given process/project.</a:t>
            </a:r>
          </a:p>
          <a:p>
            <a:pPr lvl="0">
              <a:buFont typeface="+mj-lt"/>
              <a:buAutoNum type="alphaUcPeriod"/>
            </a:pPr>
            <a:r>
              <a:rPr lang="en-IN" sz="1800" dirty="0"/>
              <a:t>Issues are generally well-defined certainties that are currently happening on the project.</a:t>
            </a:r>
          </a:p>
          <a:p>
            <a:pPr lvl="0">
              <a:buFont typeface="+mj-lt"/>
              <a:buAutoNum type="alphaUcPeriod"/>
            </a:pPr>
            <a:r>
              <a:rPr lang="en-IN" sz="1800" dirty="0"/>
              <a:t>Issues are a series of events that affects the productivity of the individual processes in a project at a given point of time.</a:t>
            </a:r>
          </a:p>
          <a:p>
            <a:pPr lvl="0">
              <a:buFont typeface="+mj-lt"/>
              <a:buAutoNum type="alphaUcPeriod"/>
            </a:pPr>
            <a:r>
              <a:rPr lang="en-IN" sz="1800" dirty="0"/>
              <a:t>Issues are uncertain events that may occur and affect the achievement of the project objectives.</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239</a:t>
            </a:fld>
            <a:endParaRPr lang="en-US" dirty="0"/>
          </a:p>
        </p:txBody>
      </p:sp>
      <p:sp>
        <p:nvSpPr>
          <p:cNvPr id="4" name="Footer Placeholder 3">
            <a:extLst>
              <a:ext uri="{FF2B5EF4-FFF2-40B4-BE49-F238E27FC236}">
                <a16:creationId xmlns:a16="http://schemas.microsoft.com/office/drawing/2014/main" id="{724DD8D8-15F1-C06D-1C10-3CF372CB3D7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1345707"/>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Adaptive Project Management</a:t>
            </a:r>
            <a:endParaRPr lang="en-IN" dirty="0"/>
          </a:p>
        </p:txBody>
      </p:sp>
      <p:graphicFrame>
        <p:nvGraphicFramePr>
          <p:cNvPr id="4" name="Diagram 3"/>
          <p:cNvGraphicFramePr>
            <a:graphicFrameLocks/>
          </p:cNvGraphicFramePr>
          <p:nvPr>
            <p:extLst>
              <p:ext uri="{D42A27DB-BD31-4B8C-83A1-F6EECF244321}">
                <p14:modId xmlns:p14="http://schemas.microsoft.com/office/powerpoint/2010/main" val="2902826674"/>
              </p:ext>
            </p:extLst>
          </p:nvPr>
        </p:nvGraphicFramePr>
        <p:xfrm>
          <a:off x="457200" y="1905000"/>
          <a:ext cx="8458200" cy="304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28600" y="5020270"/>
            <a:ext cx="8610600" cy="923330"/>
          </a:xfrm>
          <a:prstGeom prst="rect">
            <a:avLst/>
          </a:prstGeom>
        </p:spPr>
        <p:txBody>
          <a:bodyPr wrap="square">
            <a:spAutoFit/>
          </a:bodyPr>
          <a:lstStyle/>
          <a:p>
            <a:pPr algn="just"/>
            <a:r>
              <a:rPr lang="en-US" dirty="0">
                <a:latin typeface="Calibri" panose="020F0502020204030204" pitchFamily="34" charset="0"/>
                <a:cs typeface="Calibri" panose="020F0502020204030204" pitchFamily="34" charset="0"/>
              </a:rPr>
              <a:t>Agile was not developed in one day. People across the globe felt the need for adaptive project management because they saw that traditional Waterfall methods were lacking flexibility.</a:t>
            </a:r>
          </a:p>
        </p:txBody>
      </p:sp>
      <p:sp>
        <p:nvSpPr>
          <p:cNvPr id="2" name="Slide Number Placeholder 1">
            <a:extLst>
              <a:ext uri="{FF2B5EF4-FFF2-40B4-BE49-F238E27FC236}">
                <a16:creationId xmlns:a16="http://schemas.microsoft.com/office/drawing/2014/main" id="{A4D5B94A-FB1E-AA25-5A2E-E16FDC6A3EF2}"/>
              </a:ext>
            </a:extLst>
          </p:cNvPr>
          <p:cNvSpPr>
            <a:spLocks noGrp="1"/>
          </p:cNvSpPr>
          <p:nvPr>
            <p:ph type="sldNum" sz="quarter" idx="12"/>
          </p:nvPr>
        </p:nvSpPr>
        <p:spPr/>
        <p:txBody>
          <a:bodyPr/>
          <a:lstStyle/>
          <a:p>
            <a:pPr>
              <a:defRPr/>
            </a:pPr>
            <a:fld id="{AC73F1D3-B4B8-4AEF-90B2-F6B713CA2A81}" type="slidenum">
              <a:rPr lang="en-US" smtClean="0"/>
              <a:pPr>
                <a:defRPr/>
              </a:pPr>
              <a:t>24</a:t>
            </a:fld>
            <a:endParaRPr lang="en-US" dirty="0"/>
          </a:p>
        </p:txBody>
      </p:sp>
    </p:spTree>
    <p:extLst>
      <p:ext uri="{BB962C8B-B14F-4D97-AF65-F5344CB8AC3E}">
        <p14:creationId xmlns:p14="http://schemas.microsoft.com/office/powerpoint/2010/main" val="158620180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240</a:t>
            </a:fld>
            <a:endParaRPr lang="en-US" dirty="0"/>
          </a:p>
        </p:txBody>
      </p:sp>
      <p:sp>
        <p:nvSpPr>
          <p:cNvPr id="2" name="Footer Placeholder 1">
            <a:extLst>
              <a:ext uri="{FF2B5EF4-FFF2-40B4-BE49-F238E27FC236}">
                <a16:creationId xmlns:a16="http://schemas.microsoft.com/office/drawing/2014/main" id="{950274C8-4045-C6A9-9224-963408A7E8B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0063633"/>
      </p:ext>
    </p:extLst>
  </p:cSld>
  <p:clrMapOvr>
    <a:masterClrMapping/>
  </p:clrMapOvr>
  <p:transition spd="med">
    <p:pull/>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241</a:t>
            </a:fld>
            <a:endParaRPr lang="en-US" dirty="0"/>
          </a:p>
        </p:txBody>
      </p:sp>
      <p:sp>
        <p:nvSpPr>
          <p:cNvPr id="5" name="Title 2"/>
          <p:cNvSpPr txBox="1">
            <a:spLocks/>
          </p:cNvSpPr>
          <p:nvPr/>
        </p:nvSpPr>
        <p:spPr bwMode="auto">
          <a:xfrm>
            <a:off x="228600" y="1752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What Risk Management process do you use in your projects? Please type your answer in the Question window.</a:t>
            </a:r>
          </a:p>
        </p:txBody>
      </p:sp>
      <p:sp>
        <p:nvSpPr>
          <p:cNvPr id="6" name="TextBox 5"/>
          <p:cNvSpPr txBox="1"/>
          <p:nvPr/>
        </p:nvSpPr>
        <p:spPr>
          <a:xfrm>
            <a:off x="228600" y="381000"/>
            <a:ext cx="8686800" cy="523220"/>
          </a:xfrm>
          <a:prstGeom prst="rect">
            <a:avLst/>
          </a:prstGeom>
          <a:noFill/>
        </p:spPr>
        <p:txBody>
          <a:bodyPr wrap="square" rtlCol="0">
            <a:spAutoFit/>
          </a:bodyPr>
          <a:lstStyle/>
          <a:p>
            <a:pPr algn="ctr"/>
            <a:r>
              <a:rPr lang="en-US" sz="2800" b="1" dirty="0">
                <a:solidFill>
                  <a:srgbClr val="095AB1"/>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2621404454"/>
      </p:ext>
    </p:extLst>
  </p:cSld>
  <p:clrMapOvr>
    <a:masterClrMapping/>
  </p:clrMapOvr>
  <p:transition spd="med">
    <p:pull/>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67390"/>
            <a:ext cx="9144000"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Scrum Phases and Processes</a:t>
            </a:r>
            <a:endParaRPr lang="en-GB" sz="2800" b="1" dirty="0">
              <a:solidFill>
                <a:srgbClr val="0050AD"/>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4267200"/>
            <a:ext cx="2286000" cy="1815765"/>
          </a:xfrm>
          <a:prstGeom prst="rect">
            <a:avLst/>
          </a:prstGeom>
        </p:spPr>
      </p:pic>
      <p:sp>
        <p:nvSpPr>
          <p:cNvPr id="2" name="Slide Number Placeholder 1">
            <a:extLst>
              <a:ext uri="{FF2B5EF4-FFF2-40B4-BE49-F238E27FC236}">
                <a16:creationId xmlns:a16="http://schemas.microsoft.com/office/drawing/2014/main" id="{A1202949-935F-31EB-64CD-4C3C87B827EB}"/>
              </a:ext>
            </a:extLst>
          </p:cNvPr>
          <p:cNvSpPr>
            <a:spLocks noGrp="1"/>
          </p:cNvSpPr>
          <p:nvPr>
            <p:ph type="sldNum" sz="quarter" idx="12"/>
          </p:nvPr>
        </p:nvSpPr>
        <p:spPr/>
        <p:txBody>
          <a:bodyPr/>
          <a:lstStyle/>
          <a:p>
            <a:pPr>
              <a:defRPr/>
            </a:pPr>
            <a:fld id="{AC73F1D3-B4B8-4AEF-90B2-F6B713CA2A81}" type="slidenum">
              <a:rPr lang="en-US" smtClean="0"/>
              <a:pPr>
                <a:defRPr/>
              </a:pPr>
              <a:t>242</a:t>
            </a:fld>
            <a:endParaRPr lang="en-US" dirty="0"/>
          </a:p>
        </p:txBody>
      </p:sp>
    </p:spTree>
    <p:extLst>
      <p:ext uri="{BB962C8B-B14F-4D97-AF65-F5344CB8AC3E}">
        <p14:creationId xmlns:p14="http://schemas.microsoft.com/office/powerpoint/2010/main" val="382389270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91180"/>
            <a:ext cx="9144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Scrum Phases and Processes</a:t>
            </a:r>
          </a:p>
        </p:txBody>
      </p:sp>
      <p:sp>
        <p:nvSpPr>
          <p:cNvPr id="2" name="Slide Number Placeholder 1"/>
          <p:cNvSpPr>
            <a:spLocks noGrp="1"/>
          </p:cNvSpPr>
          <p:nvPr>
            <p:ph type="sldNum" sz="quarter" idx="12"/>
          </p:nvPr>
        </p:nvSpPr>
        <p:spPr/>
        <p:txBody>
          <a:bodyPr/>
          <a:lstStyle/>
          <a:p>
            <a:fld id="{7CBCC52C-CE0E-4A77-AE88-E639344518EB}" type="slidenum">
              <a:rPr lang="en-US" smtClean="0"/>
              <a:t>243</a:t>
            </a:fld>
            <a:endParaRPr lang="en-US" dirty="0"/>
          </a:p>
        </p:txBody>
      </p:sp>
      <p:sp>
        <p:nvSpPr>
          <p:cNvPr id="4" name="Rectangle 3"/>
          <p:cNvSpPr/>
          <p:nvPr/>
        </p:nvSpPr>
        <p:spPr>
          <a:xfrm>
            <a:off x="390525" y="2828836"/>
            <a:ext cx="8362950" cy="923330"/>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Scrum processes address the specific activities and flow of a Scrum project.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total, there are 19 processes which are grouped into 5 phases</a:t>
            </a:r>
          </a:p>
        </p:txBody>
      </p:sp>
      <p:sp>
        <p:nvSpPr>
          <p:cNvPr id="5" name="Footer Placeholder 4">
            <a:extLst>
              <a:ext uri="{FF2B5EF4-FFF2-40B4-BE49-F238E27FC236}">
                <a16:creationId xmlns:a16="http://schemas.microsoft.com/office/drawing/2014/main" id="{59A75F2B-AAC3-CC08-A5C5-BCEBEF99332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192980"/>
      </p:ext>
    </p:extLst>
  </p:cSld>
  <p:clrMapOvr>
    <a:masterClrMapping/>
  </p:clrMapOvr>
  <p:transition spd="med">
    <p:pull/>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685800"/>
          </a:xfrm>
        </p:spPr>
        <p:txBody>
          <a:bodyPr/>
          <a:lstStyle/>
          <a:p>
            <a:r>
              <a:rPr lang="en-US" dirty="0">
                <a:solidFill>
                  <a:srgbClr val="0050AD"/>
                </a:solidFill>
              </a:rPr>
              <a:t>Scrum Phases and Processes</a:t>
            </a:r>
          </a:p>
        </p:txBody>
      </p:sp>
      <p:sp>
        <p:nvSpPr>
          <p:cNvPr id="6" name="TextBox 5"/>
          <p:cNvSpPr txBox="1"/>
          <p:nvPr/>
        </p:nvSpPr>
        <p:spPr>
          <a:xfrm>
            <a:off x="1371600" y="6047601"/>
            <a:ext cx="6324600" cy="276999"/>
          </a:xfrm>
          <a:prstGeom prst="rect">
            <a:avLst/>
          </a:prstGeom>
          <a:noFill/>
        </p:spPr>
        <p:txBody>
          <a:bodyPr wrap="square" rtlCol="0">
            <a:spAutoFit/>
          </a:bodyPr>
          <a:lstStyle/>
          <a:p>
            <a:pPr algn="ctr"/>
            <a:r>
              <a:rPr lang="en-IN" sz="1200" dirty="0">
                <a:latin typeface="Calibri" panose="020F0502020204030204" pitchFamily="34" charset="0"/>
                <a:cs typeface="Calibri" panose="020F0502020204030204" pitchFamily="34" charset="0"/>
              </a:rPr>
              <a:t>Table 1‑1: Summary of Fundamental Scrum Processes; Page 15 SBOK® Guide </a:t>
            </a:r>
            <a:endParaRPr lang="en-US" sz="1200"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244</a:t>
            </a:fld>
            <a:endParaRPr lang="en-US" dirty="0"/>
          </a:p>
        </p:txBody>
      </p:sp>
      <p:graphicFrame>
        <p:nvGraphicFramePr>
          <p:cNvPr id="4" name="Table 3">
            <a:extLst>
              <a:ext uri="{FF2B5EF4-FFF2-40B4-BE49-F238E27FC236}">
                <a16:creationId xmlns:a16="http://schemas.microsoft.com/office/drawing/2014/main" id="{7CCDA504-C2F7-EB82-E1D7-03708D872263}"/>
              </a:ext>
            </a:extLst>
          </p:cNvPr>
          <p:cNvGraphicFramePr>
            <a:graphicFrameLocks noGrp="1"/>
          </p:cNvGraphicFramePr>
          <p:nvPr>
            <p:extLst>
              <p:ext uri="{D42A27DB-BD31-4B8C-83A1-F6EECF244321}">
                <p14:modId xmlns:p14="http://schemas.microsoft.com/office/powerpoint/2010/main" val="1761135499"/>
              </p:ext>
            </p:extLst>
          </p:nvPr>
        </p:nvGraphicFramePr>
        <p:xfrm>
          <a:off x="1524000" y="838200"/>
          <a:ext cx="6172200" cy="5130303"/>
        </p:xfrm>
        <a:graphic>
          <a:graphicData uri="http://schemas.openxmlformats.org/drawingml/2006/table">
            <a:tbl>
              <a:tblPr firstRow="1" firstCol="1" bandRow="1"/>
              <a:tblGrid>
                <a:gridCol w="691047">
                  <a:extLst>
                    <a:ext uri="{9D8B030D-6E8A-4147-A177-3AD203B41FA5}">
                      <a16:colId xmlns:a16="http://schemas.microsoft.com/office/drawing/2014/main" val="20000"/>
                    </a:ext>
                  </a:extLst>
                </a:gridCol>
                <a:gridCol w="1675406">
                  <a:extLst>
                    <a:ext uri="{9D8B030D-6E8A-4147-A177-3AD203B41FA5}">
                      <a16:colId xmlns:a16="http://schemas.microsoft.com/office/drawing/2014/main" val="20001"/>
                    </a:ext>
                  </a:extLst>
                </a:gridCol>
                <a:gridCol w="3805747">
                  <a:extLst>
                    <a:ext uri="{9D8B030D-6E8A-4147-A177-3AD203B41FA5}">
                      <a16:colId xmlns:a16="http://schemas.microsoft.com/office/drawing/2014/main" val="20002"/>
                    </a:ext>
                  </a:extLst>
                </a:gridCol>
              </a:tblGrid>
              <a:tr h="352549">
                <a:tc>
                  <a:txBody>
                    <a:bodyPr/>
                    <a:lstStyle/>
                    <a:p>
                      <a:pPr algn="ctr">
                        <a:lnSpc>
                          <a:spcPct val="115000"/>
                        </a:lnSpc>
                        <a:spcAft>
                          <a:spcPts val="0"/>
                        </a:spcAft>
                      </a:pPr>
                      <a:r>
                        <a:rPr lang="en-US" sz="1200" b="1" dirty="0">
                          <a:effectLst/>
                          <a:latin typeface="Arial Narrow" panose="020B0606020202030204" pitchFamily="34" charset="0"/>
                          <a:ea typeface="Times New Roman" panose="02020603050405020304" pitchFamily="18" charset="0"/>
                          <a:cs typeface="Calibri" panose="020F0502020204030204" pitchFamily="34" charset="0"/>
                        </a:rPr>
                        <a:t>Chapter </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200" b="1" dirty="0">
                          <a:effectLst/>
                          <a:latin typeface="Arial Narrow" panose="020B0606020202030204" pitchFamily="34" charset="0"/>
                          <a:ea typeface="Times New Roman" panose="02020603050405020304" pitchFamily="18" charset="0"/>
                          <a:cs typeface="Calibri" panose="020F0502020204030204" pitchFamily="34" charset="0"/>
                        </a:rPr>
                        <a:t>Phase</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200" b="1" dirty="0">
                          <a:effectLst/>
                          <a:latin typeface="Arial Narrow" panose="020B0606020202030204" pitchFamily="34" charset="0"/>
                          <a:ea typeface="Times New Roman" panose="02020603050405020304" pitchFamily="18" charset="0"/>
                          <a:cs typeface="Calibri" panose="020F0502020204030204" pitchFamily="34" charset="0"/>
                        </a:rPr>
                        <a:t>Fundamental Scrum Processes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439815">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8</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Initiate</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Project Vision</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Identify Scrum Master and Business Stakeholder(s)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Form Scrum Team</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Develop Epic(s)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Prioritized Product Backlog </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Conduct Release Planning</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39815">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9</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Plan and Estimate</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User Stories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Estimate User Stories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Commit User Stories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Identify Tasks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Estimate Tasks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Update Sprint Backlog</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79454">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10</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Implement</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Deliverables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Conduct Daily Standup</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Refine Prioritized Product Backlog </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9335">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11</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Review and Retrospect</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Demonstrate and Validate Sprint</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Retrospect Sprint</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9335">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12</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Release</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Ship Deliverables</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Retrospect Release</a:t>
                      </a:r>
                      <a:endParaRPr lang="en-IN" sz="16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Footer Placeholder 4">
            <a:extLst>
              <a:ext uri="{FF2B5EF4-FFF2-40B4-BE49-F238E27FC236}">
                <a16:creationId xmlns:a16="http://schemas.microsoft.com/office/drawing/2014/main" id="{69A36AE9-108E-1AA0-4DF0-2102BBDE35E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9355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9806758"/>
              </p:ext>
            </p:extLst>
          </p:nvPr>
        </p:nvGraphicFramePr>
        <p:xfrm>
          <a:off x="381000" y="4495800"/>
          <a:ext cx="8305800" cy="762000"/>
        </p:xfrm>
        <a:graphic>
          <a:graphicData uri="http://schemas.openxmlformats.org/drawingml/2006/table">
            <a:tbl>
              <a:tblPr firstRow="1" firstCol="1" bandRow="1">
                <a:tableStyleId>{5C22544A-7EE6-4342-B048-85BDC9FD1C3A}</a:tableStyleId>
              </a:tblPr>
              <a:tblGrid>
                <a:gridCol w="1448901">
                  <a:extLst>
                    <a:ext uri="{9D8B030D-6E8A-4147-A177-3AD203B41FA5}">
                      <a16:colId xmlns:a16="http://schemas.microsoft.com/office/drawing/2014/main" val="20000"/>
                    </a:ext>
                  </a:extLst>
                </a:gridCol>
                <a:gridCol w="1333666">
                  <a:extLst>
                    <a:ext uri="{9D8B030D-6E8A-4147-A177-3AD203B41FA5}">
                      <a16:colId xmlns:a16="http://schemas.microsoft.com/office/drawing/2014/main" val="20001"/>
                    </a:ext>
                  </a:extLst>
                </a:gridCol>
                <a:gridCol w="1934018">
                  <a:extLst>
                    <a:ext uri="{9D8B030D-6E8A-4147-A177-3AD203B41FA5}">
                      <a16:colId xmlns:a16="http://schemas.microsoft.com/office/drawing/2014/main" val="20002"/>
                    </a:ext>
                  </a:extLst>
                </a:gridCol>
                <a:gridCol w="2158042">
                  <a:extLst>
                    <a:ext uri="{9D8B030D-6E8A-4147-A177-3AD203B41FA5}">
                      <a16:colId xmlns:a16="http://schemas.microsoft.com/office/drawing/2014/main" val="20003"/>
                    </a:ext>
                  </a:extLst>
                </a:gridCol>
                <a:gridCol w="1431173">
                  <a:extLst>
                    <a:ext uri="{9D8B030D-6E8A-4147-A177-3AD203B41FA5}">
                      <a16:colId xmlns:a16="http://schemas.microsoft.com/office/drawing/2014/main" val="20004"/>
                    </a:ext>
                  </a:extLst>
                </a:gridCol>
              </a:tblGrid>
              <a:tr h="762000">
                <a:tc>
                  <a:txBody>
                    <a:bodyPr/>
                    <a:lstStyle/>
                    <a:p>
                      <a:pPr marL="0" marR="0" indent="255905">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Project Business Case</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110490" marR="0" indent="-11049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Project Vision Statement</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243840" marR="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Prioritized</a:t>
                      </a:r>
                    </a:p>
                    <a:p>
                      <a:pPr marL="40005" marR="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Product Backlog</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0" marR="745490" indent="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  Sprint </a:t>
                      </a:r>
                    </a:p>
                    <a:p>
                      <a:pPr marL="0" marR="745490" indent="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Backlog</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412115" marR="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Accepted</a:t>
                      </a:r>
                    </a:p>
                    <a:p>
                      <a:pPr marL="0" marR="40005" algn="r">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Deliverables </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extLst>
                  <a:ext uri="{0D108BD9-81ED-4DB2-BD59-A6C34878D82A}">
                    <a16:rowId xmlns:a16="http://schemas.microsoft.com/office/drawing/2014/main" val="10000"/>
                  </a:ext>
                </a:extLst>
              </a:tr>
            </a:tbl>
          </a:graphicData>
        </a:graphic>
      </p:graphicFrame>
      <p:grpSp>
        <p:nvGrpSpPr>
          <p:cNvPr id="7" name="Group 6"/>
          <p:cNvGrpSpPr/>
          <p:nvPr/>
        </p:nvGrpSpPr>
        <p:grpSpPr>
          <a:xfrm>
            <a:off x="762000" y="1600200"/>
            <a:ext cx="7611525" cy="2819400"/>
            <a:chOff x="0" y="-122400"/>
            <a:chExt cx="6111367" cy="2264390"/>
          </a:xfrm>
        </p:grpSpPr>
        <p:sp>
          <p:nvSpPr>
            <p:cNvPr id="8" name="Shape 120"/>
            <p:cNvSpPr/>
            <p:nvPr/>
          </p:nvSpPr>
          <p:spPr>
            <a:xfrm>
              <a:off x="516203" y="1839427"/>
              <a:ext cx="432599" cy="0"/>
            </a:xfrm>
            <a:custGeom>
              <a:avLst/>
              <a:gdLst/>
              <a:ahLst/>
              <a:cxnLst/>
              <a:rect l="0" t="0" r="0" b="0"/>
              <a:pathLst>
                <a:path w="432599">
                  <a:moveTo>
                    <a:pt x="0" y="0"/>
                  </a:moveTo>
                  <a:lnTo>
                    <a:pt x="432599"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 name="Shape 121"/>
            <p:cNvSpPr/>
            <p:nvPr/>
          </p:nvSpPr>
          <p:spPr>
            <a:xfrm>
              <a:off x="938779" y="1764802"/>
              <a:ext cx="74602" cy="149249"/>
            </a:xfrm>
            <a:custGeom>
              <a:avLst/>
              <a:gdLst/>
              <a:ahLst/>
              <a:cxnLst/>
              <a:rect l="0" t="0" r="0" b="0"/>
              <a:pathLst>
                <a:path w="74602" h="149249">
                  <a:moveTo>
                    <a:pt x="0" y="0"/>
                  </a:moveTo>
                  <a:lnTo>
                    <a:pt x="74602" y="74614"/>
                  </a:lnTo>
                  <a:lnTo>
                    <a:pt x="0" y="149249"/>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 name="Shape 122"/>
            <p:cNvSpPr/>
            <p:nvPr/>
          </p:nvSpPr>
          <p:spPr>
            <a:xfrm>
              <a:off x="1631200" y="1839427"/>
              <a:ext cx="432582" cy="0"/>
            </a:xfrm>
            <a:custGeom>
              <a:avLst/>
              <a:gdLst/>
              <a:ahLst/>
              <a:cxnLst/>
              <a:rect l="0" t="0" r="0" b="0"/>
              <a:pathLst>
                <a:path w="432582">
                  <a:moveTo>
                    <a:pt x="0" y="0"/>
                  </a:moveTo>
                  <a:lnTo>
                    <a:pt x="432582"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 name="Shape 123"/>
            <p:cNvSpPr/>
            <p:nvPr/>
          </p:nvSpPr>
          <p:spPr>
            <a:xfrm>
              <a:off x="2053782" y="1764802"/>
              <a:ext cx="74602" cy="149249"/>
            </a:xfrm>
            <a:custGeom>
              <a:avLst/>
              <a:gdLst/>
              <a:ahLst/>
              <a:cxnLst/>
              <a:rect l="0" t="0" r="0" b="0"/>
              <a:pathLst>
                <a:path w="74602" h="149249">
                  <a:moveTo>
                    <a:pt x="0" y="0"/>
                  </a:moveTo>
                  <a:lnTo>
                    <a:pt x="74602" y="74614"/>
                  </a:lnTo>
                  <a:lnTo>
                    <a:pt x="0" y="149249"/>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 name="Shape 124"/>
            <p:cNvSpPr/>
            <p:nvPr/>
          </p:nvSpPr>
          <p:spPr>
            <a:xfrm>
              <a:off x="2855328" y="1839427"/>
              <a:ext cx="432584" cy="0"/>
            </a:xfrm>
            <a:custGeom>
              <a:avLst/>
              <a:gdLst/>
              <a:ahLst/>
              <a:cxnLst/>
              <a:rect l="0" t="0" r="0" b="0"/>
              <a:pathLst>
                <a:path w="432584">
                  <a:moveTo>
                    <a:pt x="0" y="0"/>
                  </a:moveTo>
                  <a:lnTo>
                    <a:pt x="432584"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3" name="Shape 125"/>
            <p:cNvSpPr/>
            <p:nvPr/>
          </p:nvSpPr>
          <p:spPr>
            <a:xfrm>
              <a:off x="3277909" y="1764802"/>
              <a:ext cx="74606" cy="149249"/>
            </a:xfrm>
            <a:custGeom>
              <a:avLst/>
              <a:gdLst/>
              <a:ahLst/>
              <a:cxnLst/>
              <a:rect l="0" t="0" r="0" b="0"/>
              <a:pathLst>
                <a:path w="74606" h="149249">
                  <a:moveTo>
                    <a:pt x="0" y="0"/>
                  </a:moveTo>
                  <a:lnTo>
                    <a:pt x="74606" y="74614"/>
                  </a:lnTo>
                  <a:lnTo>
                    <a:pt x="0" y="149249"/>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4" name="Shape 126"/>
            <p:cNvSpPr/>
            <p:nvPr/>
          </p:nvSpPr>
          <p:spPr>
            <a:xfrm>
              <a:off x="2497180" y="1048972"/>
              <a:ext cx="0" cy="432582"/>
            </a:xfrm>
            <a:custGeom>
              <a:avLst/>
              <a:gdLst/>
              <a:ahLst/>
              <a:cxnLst/>
              <a:rect l="0" t="0" r="0" b="0"/>
              <a:pathLst>
                <a:path h="432582">
                  <a:moveTo>
                    <a:pt x="0" y="432582"/>
                  </a:moveTo>
                  <a:lnTo>
                    <a:pt x="0" y="0"/>
                  </a:lnTo>
                </a:path>
              </a:pathLst>
            </a:custGeom>
            <a:ln w="50800" cap="flat">
              <a:solidFill>
                <a:schemeClr val="bg1">
                  <a:lumMod val="75000"/>
                </a:schemeClr>
              </a:solidFill>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5" name="Shape 127"/>
            <p:cNvSpPr/>
            <p:nvPr/>
          </p:nvSpPr>
          <p:spPr>
            <a:xfrm>
              <a:off x="2422552" y="984373"/>
              <a:ext cx="149255" cy="74599"/>
            </a:xfrm>
            <a:custGeom>
              <a:avLst/>
              <a:gdLst/>
              <a:ahLst/>
              <a:cxnLst/>
              <a:rect l="0" t="0" r="0" b="0"/>
              <a:pathLst>
                <a:path w="149255" h="74599">
                  <a:moveTo>
                    <a:pt x="74620" y="0"/>
                  </a:moveTo>
                  <a:lnTo>
                    <a:pt x="149255" y="74599"/>
                  </a:lnTo>
                  <a:lnTo>
                    <a:pt x="0" y="74599"/>
                  </a:lnTo>
                  <a:lnTo>
                    <a:pt x="74620" y="0"/>
                  </a:lnTo>
                  <a:close/>
                </a:path>
              </a:pathLst>
            </a:custGeom>
            <a:solidFill>
              <a:schemeClr val="bg1">
                <a:lumMod val="75000"/>
              </a:schemeClr>
            </a:solidFill>
            <a:ln w="0" cap="flat">
              <a:solidFill>
                <a:schemeClr val="bg1">
                  <a:lumMod val="75000"/>
                </a:schemeClr>
              </a:solidFill>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6" name="Rectangle 15"/>
            <p:cNvSpPr/>
            <p:nvPr/>
          </p:nvSpPr>
          <p:spPr>
            <a:xfrm>
              <a:off x="1957815" y="550797"/>
              <a:ext cx="1498747" cy="179383"/>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dirty="0">
                  <a:solidFill>
                    <a:srgbClr val="221F20"/>
                  </a:solidFill>
                  <a:effectLst/>
                  <a:latin typeface="Calibri" panose="020F0502020204030204" pitchFamily="34" charset="0"/>
                  <a:ea typeface="Arial" panose="020B0604020202020204" pitchFamily="34" charset="0"/>
                  <a:cs typeface="Calibri" panose="020F0502020204030204" pitchFamily="34" charset="0"/>
                </a:rPr>
                <a:t>Release Schedule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Shape 5786"/>
            <p:cNvSpPr/>
            <p:nvPr/>
          </p:nvSpPr>
          <p:spPr>
            <a:xfrm>
              <a:off x="2417641" y="237106"/>
              <a:ext cx="77659" cy="46253"/>
            </a:xfrm>
            <a:custGeom>
              <a:avLst/>
              <a:gdLst/>
              <a:ahLst/>
              <a:cxnLst/>
              <a:rect l="0" t="0" r="0" b="0"/>
              <a:pathLst>
                <a:path w="77659" h="46253">
                  <a:moveTo>
                    <a:pt x="0" y="0"/>
                  </a:moveTo>
                  <a:lnTo>
                    <a:pt x="77659" y="0"/>
                  </a:lnTo>
                  <a:lnTo>
                    <a:pt x="77659" y="46253"/>
                  </a:lnTo>
                  <a:lnTo>
                    <a:pt x="0" y="46253"/>
                  </a:lnTo>
                  <a:lnTo>
                    <a:pt x="0" y="0"/>
                  </a:lnTo>
                </a:path>
              </a:pathLst>
            </a:custGeom>
            <a:ln w="0" cap="flat">
              <a:miter lim="127000"/>
            </a:ln>
          </p:spPr>
          <p:style>
            <a:lnRef idx="0">
              <a:srgbClr val="000000">
                <a:alpha val="0"/>
              </a:srgbClr>
            </a:lnRef>
            <a:fillRef idx="1">
              <a:srgbClr val="57585A"/>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8" name="Shape 133"/>
            <p:cNvSpPr/>
            <p:nvPr/>
          </p:nvSpPr>
          <p:spPr>
            <a:xfrm>
              <a:off x="2417648" y="143146"/>
              <a:ext cx="0" cy="243943"/>
            </a:xfrm>
            <a:custGeom>
              <a:avLst/>
              <a:gdLst/>
              <a:ahLst/>
              <a:cxnLst/>
              <a:rect l="0" t="0" r="0" b="0"/>
              <a:pathLst>
                <a:path h="243943">
                  <a:moveTo>
                    <a:pt x="0" y="0"/>
                  </a:moveTo>
                  <a:lnTo>
                    <a:pt x="0" y="243943"/>
                  </a:lnTo>
                </a:path>
              </a:pathLst>
            </a:custGeom>
            <a:ln w="6527"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9" name="Shape 134"/>
            <p:cNvSpPr/>
            <p:nvPr/>
          </p:nvSpPr>
          <p:spPr>
            <a:xfrm>
              <a:off x="2497492" y="143311"/>
              <a:ext cx="0" cy="243925"/>
            </a:xfrm>
            <a:custGeom>
              <a:avLst/>
              <a:gdLst/>
              <a:ahLst/>
              <a:cxnLst/>
              <a:rect l="0" t="0" r="0" b="0"/>
              <a:pathLst>
                <a:path h="243925">
                  <a:moveTo>
                    <a:pt x="0" y="0"/>
                  </a:moveTo>
                  <a:lnTo>
                    <a:pt x="0" y="243925"/>
                  </a:lnTo>
                </a:path>
              </a:pathLst>
            </a:custGeom>
            <a:ln w="6527"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0" name="Shape 135"/>
            <p:cNvSpPr/>
            <p:nvPr/>
          </p:nvSpPr>
          <p:spPr>
            <a:xfrm>
              <a:off x="2580904" y="143146"/>
              <a:ext cx="0" cy="243943"/>
            </a:xfrm>
            <a:custGeom>
              <a:avLst/>
              <a:gdLst/>
              <a:ahLst/>
              <a:cxnLst/>
              <a:rect l="0" t="0" r="0" b="0"/>
              <a:pathLst>
                <a:path h="243943">
                  <a:moveTo>
                    <a:pt x="0" y="0"/>
                  </a:moveTo>
                  <a:lnTo>
                    <a:pt x="0" y="243943"/>
                  </a:lnTo>
                </a:path>
              </a:pathLst>
            </a:custGeom>
            <a:ln w="6527"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1" name="Shape 136"/>
            <p:cNvSpPr/>
            <p:nvPr/>
          </p:nvSpPr>
          <p:spPr>
            <a:xfrm>
              <a:off x="2331583" y="335214"/>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2" name="Shape 137"/>
            <p:cNvSpPr/>
            <p:nvPr/>
          </p:nvSpPr>
          <p:spPr>
            <a:xfrm>
              <a:off x="2331583" y="285724"/>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3" name="Shape 138"/>
            <p:cNvSpPr/>
            <p:nvPr/>
          </p:nvSpPr>
          <p:spPr>
            <a:xfrm>
              <a:off x="2331583" y="234738"/>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4" name="Shape 5787"/>
            <p:cNvSpPr/>
            <p:nvPr/>
          </p:nvSpPr>
          <p:spPr>
            <a:xfrm>
              <a:off x="0" y="1553071"/>
              <a:ext cx="439481" cy="574435"/>
            </a:xfrm>
            <a:custGeom>
              <a:avLst/>
              <a:gdLst/>
              <a:ahLst/>
              <a:cxnLst/>
              <a:rect l="0" t="0" r="0" b="0"/>
              <a:pathLst>
                <a:path w="439481" h="574435">
                  <a:moveTo>
                    <a:pt x="0" y="0"/>
                  </a:moveTo>
                  <a:lnTo>
                    <a:pt x="439481" y="0"/>
                  </a:lnTo>
                  <a:lnTo>
                    <a:pt x="439481" y="574435"/>
                  </a:lnTo>
                  <a:lnTo>
                    <a:pt x="0" y="574435"/>
                  </a:lnTo>
                  <a:lnTo>
                    <a:pt x="0" y="0"/>
                  </a:lnTo>
                </a:path>
              </a:pathLst>
            </a:custGeom>
            <a:ln w="12701" cap="flat">
              <a:miter lim="127000"/>
            </a:ln>
          </p:spPr>
          <p:style>
            <a:lnRef idx="1">
              <a:srgbClr val="2C5EAC"/>
            </a:lnRef>
            <a:fillRef idx="1">
              <a:srgbClr val="DEF2F8"/>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5" name="Shape 140"/>
            <p:cNvSpPr/>
            <p:nvPr/>
          </p:nvSpPr>
          <p:spPr>
            <a:xfrm>
              <a:off x="2331583" y="186116"/>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6" name="Shape 142"/>
            <p:cNvSpPr/>
            <p:nvPr/>
          </p:nvSpPr>
          <p:spPr>
            <a:xfrm>
              <a:off x="2276028" y="3"/>
              <a:ext cx="442274" cy="442292"/>
            </a:xfrm>
            <a:custGeom>
              <a:avLst/>
              <a:gdLst/>
              <a:ahLst/>
              <a:cxnLst/>
              <a:rect l="0" t="0" r="0" b="0"/>
              <a:pathLst>
                <a:path w="442274" h="442292">
                  <a:moveTo>
                    <a:pt x="442274" y="401768"/>
                  </a:moveTo>
                  <a:cubicBezTo>
                    <a:pt x="442274" y="424141"/>
                    <a:pt x="424137" y="442292"/>
                    <a:pt x="401763" y="442292"/>
                  </a:cubicBezTo>
                  <a:lnTo>
                    <a:pt x="40514" y="442292"/>
                  </a:lnTo>
                  <a:cubicBezTo>
                    <a:pt x="18151" y="442292"/>
                    <a:pt x="0" y="424141"/>
                    <a:pt x="0" y="401768"/>
                  </a:cubicBezTo>
                  <a:lnTo>
                    <a:pt x="0" y="40529"/>
                  </a:lnTo>
                  <a:cubicBezTo>
                    <a:pt x="0" y="18140"/>
                    <a:pt x="18151" y="0"/>
                    <a:pt x="40514" y="0"/>
                  </a:cubicBezTo>
                  <a:lnTo>
                    <a:pt x="401763" y="0"/>
                  </a:lnTo>
                  <a:cubicBezTo>
                    <a:pt x="424137" y="0"/>
                    <a:pt x="442274" y="18140"/>
                    <a:pt x="442274" y="40529"/>
                  </a:cubicBezTo>
                  <a:close/>
                </a:path>
              </a:pathLst>
            </a:custGeom>
            <a:ln w="12701" cap="flat">
              <a:miter lim="127000"/>
            </a:ln>
          </p:spPr>
          <p:style>
            <a:lnRef idx="1">
              <a:srgbClr val="2E72A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7" name="Shape 143"/>
            <p:cNvSpPr/>
            <p:nvPr/>
          </p:nvSpPr>
          <p:spPr>
            <a:xfrm>
              <a:off x="2276028" y="0"/>
              <a:ext cx="442274" cy="100605"/>
            </a:xfrm>
            <a:custGeom>
              <a:avLst/>
              <a:gdLst/>
              <a:ahLst/>
              <a:cxnLst/>
              <a:rect l="0" t="0" r="0" b="0"/>
              <a:pathLst>
                <a:path w="442274" h="100605">
                  <a:moveTo>
                    <a:pt x="36918" y="0"/>
                  </a:moveTo>
                  <a:lnTo>
                    <a:pt x="405374" y="0"/>
                  </a:lnTo>
                  <a:cubicBezTo>
                    <a:pt x="425753" y="0"/>
                    <a:pt x="442274" y="16524"/>
                    <a:pt x="442274" y="36917"/>
                  </a:cubicBezTo>
                  <a:lnTo>
                    <a:pt x="442274" y="100605"/>
                  </a:lnTo>
                  <a:lnTo>
                    <a:pt x="405374" y="100605"/>
                  </a:lnTo>
                  <a:lnTo>
                    <a:pt x="36918" y="100605"/>
                  </a:lnTo>
                  <a:lnTo>
                    <a:pt x="0" y="100605"/>
                  </a:lnTo>
                  <a:lnTo>
                    <a:pt x="0" y="36917"/>
                  </a:lnTo>
                  <a:cubicBezTo>
                    <a:pt x="0" y="16524"/>
                    <a:pt x="16524" y="0"/>
                    <a:pt x="36918" y="0"/>
                  </a:cubicBezTo>
                  <a:close/>
                </a:path>
              </a:pathLst>
            </a:custGeom>
            <a:ln w="0" cap="flat">
              <a:miter lim="127000"/>
            </a:ln>
          </p:spPr>
          <p:style>
            <a:lnRef idx="0">
              <a:srgbClr val="000000">
                <a:alpha val="0"/>
              </a:srgbClr>
            </a:lnRef>
            <a:fillRef idx="1">
              <a:srgbClr val="2E72AB"/>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8" name="Shape 146"/>
            <p:cNvSpPr/>
            <p:nvPr/>
          </p:nvSpPr>
          <p:spPr>
            <a:xfrm>
              <a:off x="77601" y="1952365"/>
              <a:ext cx="294160" cy="103396"/>
            </a:xfrm>
            <a:custGeom>
              <a:avLst/>
              <a:gdLst/>
              <a:ahLst/>
              <a:cxnLst/>
              <a:rect l="0" t="0" r="0" b="0"/>
              <a:pathLst>
                <a:path w="294160" h="103396">
                  <a:moveTo>
                    <a:pt x="248307" y="0"/>
                  </a:moveTo>
                  <a:lnTo>
                    <a:pt x="294160" y="0"/>
                  </a:lnTo>
                  <a:lnTo>
                    <a:pt x="294160" y="58555"/>
                  </a:lnTo>
                  <a:lnTo>
                    <a:pt x="277885" y="37746"/>
                  </a:lnTo>
                  <a:lnTo>
                    <a:pt x="154200" y="103396"/>
                  </a:lnTo>
                  <a:lnTo>
                    <a:pt x="70107" y="44137"/>
                  </a:lnTo>
                  <a:lnTo>
                    <a:pt x="0" y="99695"/>
                  </a:lnTo>
                  <a:lnTo>
                    <a:pt x="0" y="75511"/>
                  </a:lnTo>
                  <a:lnTo>
                    <a:pt x="70107" y="19948"/>
                  </a:lnTo>
                  <a:lnTo>
                    <a:pt x="154200" y="79229"/>
                  </a:lnTo>
                  <a:lnTo>
                    <a:pt x="267780" y="24830"/>
                  </a:lnTo>
                  <a:lnTo>
                    <a:pt x="248307" y="0"/>
                  </a:lnTo>
                  <a:close/>
                </a:path>
              </a:pathLst>
            </a:custGeom>
            <a:ln w="0" cap="flat">
              <a:miter lim="127000"/>
            </a:ln>
          </p:spPr>
          <p:style>
            <a:lnRef idx="0">
              <a:srgbClr val="000000">
                <a:alpha val="0"/>
              </a:srgbClr>
            </a:lnRef>
            <a:fillRef idx="1">
              <a:srgbClr val="2C5EAC"/>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9" name="Shape 147"/>
            <p:cNvSpPr/>
            <p:nvPr/>
          </p:nvSpPr>
          <p:spPr>
            <a:xfrm>
              <a:off x="73735" y="1946069"/>
              <a:ext cx="0" cy="125816"/>
            </a:xfrm>
            <a:custGeom>
              <a:avLst/>
              <a:gdLst/>
              <a:ahLst/>
              <a:cxnLst/>
              <a:rect l="0" t="0" r="0" b="0"/>
              <a:pathLst>
                <a:path h="125816">
                  <a:moveTo>
                    <a:pt x="0" y="0"/>
                  </a:moveTo>
                  <a:lnTo>
                    <a:pt x="0" y="125816"/>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0" name="Shape 148"/>
            <p:cNvSpPr/>
            <p:nvPr/>
          </p:nvSpPr>
          <p:spPr>
            <a:xfrm>
              <a:off x="69310" y="2071889"/>
              <a:ext cx="302666" cy="0"/>
            </a:xfrm>
            <a:custGeom>
              <a:avLst/>
              <a:gdLst/>
              <a:ahLst/>
              <a:cxnLst/>
              <a:rect l="0" t="0" r="0" b="0"/>
              <a:pathLst>
                <a:path w="302666">
                  <a:moveTo>
                    <a:pt x="0" y="0"/>
                  </a:moveTo>
                  <a:lnTo>
                    <a:pt x="302666"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1" name="Shape 149"/>
            <p:cNvSpPr/>
            <p:nvPr/>
          </p:nvSpPr>
          <p:spPr>
            <a:xfrm>
              <a:off x="69879" y="1656493"/>
              <a:ext cx="302101" cy="0"/>
            </a:xfrm>
            <a:custGeom>
              <a:avLst/>
              <a:gdLst/>
              <a:ahLst/>
              <a:cxnLst/>
              <a:rect l="0" t="0" r="0" b="0"/>
              <a:pathLst>
                <a:path w="302101">
                  <a:moveTo>
                    <a:pt x="0" y="0"/>
                  </a:moveTo>
                  <a:lnTo>
                    <a:pt x="302101"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2" name="Shape 5788"/>
            <p:cNvSpPr/>
            <p:nvPr/>
          </p:nvSpPr>
          <p:spPr>
            <a:xfrm>
              <a:off x="1100969" y="1553071"/>
              <a:ext cx="439495" cy="574435"/>
            </a:xfrm>
            <a:custGeom>
              <a:avLst/>
              <a:gdLst/>
              <a:ahLst/>
              <a:cxnLst/>
              <a:rect l="0" t="0" r="0" b="0"/>
              <a:pathLst>
                <a:path w="439495" h="574435">
                  <a:moveTo>
                    <a:pt x="0" y="0"/>
                  </a:moveTo>
                  <a:lnTo>
                    <a:pt x="439495" y="0"/>
                  </a:lnTo>
                  <a:lnTo>
                    <a:pt x="439495" y="574435"/>
                  </a:lnTo>
                  <a:lnTo>
                    <a:pt x="0" y="574435"/>
                  </a:lnTo>
                  <a:lnTo>
                    <a:pt x="0" y="0"/>
                  </a:lnTo>
                </a:path>
              </a:pathLst>
            </a:custGeom>
            <a:ln w="12701" cap="flat">
              <a:miter lim="127000"/>
            </a:ln>
          </p:spPr>
          <p:style>
            <a:lnRef idx="1">
              <a:srgbClr val="938B4A"/>
            </a:lnRef>
            <a:fillRef idx="1">
              <a:srgbClr val="D6CB6F"/>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3" name="Shape 151"/>
            <p:cNvSpPr/>
            <p:nvPr/>
          </p:nvSpPr>
          <p:spPr>
            <a:xfrm>
              <a:off x="68457" y="1718402"/>
              <a:ext cx="302095" cy="0"/>
            </a:xfrm>
            <a:custGeom>
              <a:avLst/>
              <a:gdLst/>
              <a:ahLst/>
              <a:cxnLst/>
              <a:rect l="0" t="0" r="0" b="0"/>
              <a:pathLst>
                <a:path w="302095">
                  <a:moveTo>
                    <a:pt x="0" y="0"/>
                  </a:moveTo>
                  <a:lnTo>
                    <a:pt x="302095"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4" name="Shape 152"/>
            <p:cNvSpPr/>
            <p:nvPr/>
          </p:nvSpPr>
          <p:spPr>
            <a:xfrm>
              <a:off x="68457" y="1782302"/>
              <a:ext cx="302095" cy="0"/>
            </a:xfrm>
            <a:custGeom>
              <a:avLst/>
              <a:gdLst/>
              <a:ahLst/>
              <a:cxnLst/>
              <a:rect l="0" t="0" r="0" b="0"/>
              <a:pathLst>
                <a:path w="302095">
                  <a:moveTo>
                    <a:pt x="0" y="0"/>
                  </a:moveTo>
                  <a:lnTo>
                    <a:pt x="302095"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5" name="Shape 153"/>
            <p:cNvSpPr/>
            <p:nvPr/>
          </p:nvSpPr>
          <p:spPr>
            <a:xfrm>
              <a:off x="68457" y="1852203"/>
              <a:ext cx="239029" cy="0"/>
            </a:xfrm>
            <a:custGeom>
              <a:avLst/>
              <a:gdLst/>
              <a:ahLst/>
              <a:cxnLst/>
              <a:rect l="0" t="0" r="0" b="0"/>
              <a:pathLst>
                <a:path w="239029">
                  <a:moveTo>
                    <a:pt x="0" y="0"/>
                  </a:moveTo>
                  <a:lnTo>
                    <a:pt x="239029"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6" name="Shape 156"/>
            <p:cNvSpPr/>
            <p:nvPr/>
          </p:nvSpPr>
          <p:spPr>
            <a:xfrm>
              <a:off x="1170856" y="1656493"/>
              <a:ext cx="302097" cy="0"/>
            </a:xfrm>
            <a:custGeom>
              <a:avLst/>
              <a:gdLst/>
              <a:ahLst/>
              <a:cxnLst/>
              <a:rect l="0" t="0" r="0" b="0"/>
              <a:pathLst>
                <a:path w="302097">
                  <a:moveTo>
                    <a:pt x="0" y="0"/>
                  </a:moveTo>
                  <a:lnTo>
                    <a:pt x="302097"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7" name="Shape 157"/>
            <p:cNvSpPr/>
            <p:nvPr/>
          </p:nvSpPr>
          <p:spPr>
            <a:xfrm>
              <a:off x="1169431" y="1718402"/>
              <a:ext cx="302101" cy="0"/>
            </a:xfrm>
            <a:custGeom>
              <a:avLst/>
              <a:gdLst/>
              <a:ahLst/>
              <a:cxnLst/>
              <a:rect l="0" t="0" r="0" b="0"/>
              <a:pathLst>
                <a:path w="302101">
                  <a:moveTo>
                    <a:pt x="0" y="0"/>
                  </a:moveTo>
                  <a:lnTo>
                    <a:pt x="302101"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8" name="Shape 158"/>
            <p:cNvSpPr/>
            <p:nvPr/>
          </p:nvSpPr>
          <p:spPr>
            <a:xfrm>
              <a:off x="1169431" y="1782302"/>
              <a:ext cx="198842" cy="0"/>
            </a:xfrm>
            <a:custGeom>
              <a:avLst/>
              <a:gdLst/>
              <a:ahLst/>
              <a:cxnLst/>
              <a:rect l="0" t="0" r="0" b="0"/>
              <a:pathLst>
                <a:path w="198842">
                  <a:moveTo>
                    <a:pt x="0" y="0"/>
                  </a:moveTo>
                  <a:lnTo>
                    <a:pt x="198842"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9" name="Shape 159"/>
            <p:cNvSpPr/>
            <p:nvPr/>
          </p:nvSpPr>
          <p:spPr>
            <a:xfrm>
              <a:off x="1186077" y="1906984"/>
              <a:ext cx="256489" cy="119524"/>
            </a:xfrm>
            <a:custGeom>
              <a:avLst/>
              <a:gdLst/>
              <a:ahLst/>
              <a:cxnLst/>
              <a:rect l="0" t="0" r="0" b="0"/>
              <a:pathLst>
                <a:path w="256489" h="119524">
                  <a:moveTo>
                    <a:pt x="0" y="0"/>
                  </a:moveTo>
                  <a:lnTo>
                    <a:pt x="219481" y="0"/>
                  </a:lnTo>
                  <a:lnTo>
                    <a:pt x="256489" y="29869"/>
                  </a:lnTo>
                  <a:lnTo>
                    <a:pt x="256489" y="119524"/>
                  </a:lnTo>
                  <a:lnTo>
                    <a:pt x="36998" y="119524"/>
                  </a:lnTo>
                  <a:lnTo>
                    <a:pt x="0" y="89655"/>
                  </a:lnTo>
                  <a:lnTo>
                    <a:pt x="0" y="0"/>
                  </a:lnTo>
                  <a:close/>
                </a:path>
              </a:pathLst>
            </a:custGeom>
            <a:ln w="0" cap="flat">
              <a:miter lim="127000"/>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0" name="Shape 160"/>
            <p:cNvSpPr/>
            <p:nvPr/>
          </p:nvSpPr>
          <p:spPr>
            <a:xfrm>
              <a:off x="1186077" y="1906984"/>
              <a:ext cx="256489" cy="119524"/>
            </a:xfrm>
            <a:custGeom>
              <a:avLst/>
              <a:gdLst/>
              <a:ahLst/>
              <a:cxnLst/>
              <a:rect l="0" t="0" r="0" b="0"/>
              <a:pathLst>
                <a:path w="256489" h="119524">
                  <a:moveTo>
                    <a:pt x="0" y="0"/>
                  </a:moveTo>
                  <a:lnTo>
                    <a:pt x="219481" y="0"/>
                  </a:lnTo>
                  <a:lnTo>
                    <a:pt x="256489" y="29869"/>
                  </a:lnTo>
                  <a:lnTo>
                    <a:pt x="256489" y="119524"/>
                  </a:lnTo>
                  <a:lnTo>
                    <a:pt x="36998" y="119524"/>
                  </a:lnTo>
                  <a:lnTo>
                    <a:pt x="0" y="89655"/>
                  </a:lnTo>
                  <a:lnTo>
                    <a:pt x="0" y="0"/>
                  </a:lnTo>
                  <a:close/>
                </a:path>
              </a:pathLst>
            </a:custGeom>
            <a:ln w="6350" cap="flat">
              <a:miter lim="127000"/>
            </a:ln>
          </p:spPr>
          <p:style>
            <a:lnRef idx="1">
              <a:srgbClr val="938B4A"/>
            </a:lnRef>
            <a:fillRef idx="1">
              <a:srgbClr val="FFFACD"/>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1" name="Shape 161"/>
            <p:cNvSpPr/>
            <p:nvPr/>
          </p:nvSpPr>
          <p:spPr>
            <a:xfrm>
              <a:off x="1223075" y="1936858"/>
              <a:ext cx="219495" cy="0"/>
            </a:xfrm>
            <a:custGeom>
              <a:avLst/>
              <a:gdLst/>
              <a:ahLst/>
              <a:cxnLst/>
              <a:rect l="0" t="0" r="0" b="0"/>
              <a:pathLst>
                <a:path w="219495">
                  <a:moveTo>
                    <a:pt x="0" y="0"/>
                  </a:moveTo>
                  <a:lnTo>
                    <a:pt x="219495"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2" name="Shape 162"/>
            <p:cNvSpPr/>
            <p:nvPr/>
          </p:nvSpPr>
          <p:spPr>
            <a:xfrm>
              <a:off x="1186081" y="1906991"/>
              <a:ext cx="36994" cy="119521"/>
            </a:xfrm>
            <a:custGeom>
              <a:avLst/>
              <a:gdLst/>
              <a:ahLst/>
              <a:cxnLst/>
              <a:rect l="0" t="0" r="0" b="0"/>
              <a:pathLst>
                <a:path w="36994" h="119521">
                  <a:moveTo>
                    <a:pt x="36994" y="119521"/>
                  </a:moveTo>
                  <a:lnTo>
                    <a:pt x="36994" y="29866"/>
                  </a:lnTo>
                  <a:lnTo>
                    <a:pt x="0"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3" name="Shape 5789"/>
            <p:cNvSpPr/>
            <p:nvPr/>
          </p:nvSpPr>
          <p:spPr>
            <a:xfrm>
              <a:off x="2220754" y="2080040"/>
              <a:ext cx="500381" cy="61950"/>
            </a:xfrm>
            <a:custGeom>
              <a:avLst/>
              <a:gdLst/>
              <a:ahLst/>
              <a:cxnLst/>
              <a:rect l="0" t="0" r="0" b="0"/>
              <a:pathLst>
                <a:path w="500381" h="61950">
                  <a:moveTo>
                    <a:pt x="0" y="0"/>
                  </a:moveTo>
                  <a:lnTo>
                    <a:pt x="500381" y="0"/>
                  </a:lnTo>
                  <a:lnTo>
                    <a:pt x="500381" y="61950"/>
                  </a:lnTo>
                  <a:lnTo>
                    <a:pt x="0" y="61950"/>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4" name="Shape 167"/>
            <p:cNvSpPr/>
            <p:nvPr/>
          </p:nvSpPr>
          <p:spPr>
            <a:xfrm>
              <a:off x="2721139" y="2038900"/>
              <a:ext cx="52459" cy="103090"/>
            </a:xfrm>
            <a:custGeom>
              <a:avLst/>
              <a:gdLst/>
              <a:ahLst/>
              <a:cxnLst/>
              <a:rect l="0" t="0" r="0" b="0"/>
              <a:pathLst>
                <a:path w="52459" h="103090">
                  <a:moveTo>
                    <a:pt x="52459" y="0"/>
                  </a:moveTo>
                  <a:lnTo>
                    <a:pt x="52459" y="61981"/>
                  </a:lnTo>
                  <a:lnTo>
                    <a:pt x="0" y="103090"/>
                  </a:lnTo>
                  <a:lnTo>
                    <a:pt x="0" y="41140"/>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5" name="Shape 168"/>
            <p:cNvSpPr/>
            <p:nvPr/>
          </p:nvSpPr>
          <p:spPr>
            <a:xfrm>
              <a:off x="2220756" y="2038892"/>
              <a:ext cx="552841" cy="41140"/>
            </a:xfrm>
            <a:custGeom>
              <a:avLst/>
              <a:gdLst/>
              <a:ahLst/>
              <a:cxnLst/>
              <a:rect l="0" t="0" r="0" b="0"/>
              <a:pathLst>
                <a:path w="552841" h="41140">
                  <a:moveTo>
                    <a:pt x="52456" y="0"/>
                  </a:moveTo>
                  <a:lnTo>
                    <a:pt x="552841" y="0"/>
                  </a:lnTo>
                  <a:lnTo>
                    <a:pt x="500382" y="41140"/>
                  </a:lnTo>
                  <a:lnTo>
                    <a:pt x="0" y="41140"/>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6" name="Shape 169"/>
            <p:cNvSpPr/>
            <p:nvPr/>
          </p:nvSpPr>
          <p:spPr>
            <a:xfrm>
              <a:off x="2220756" y="2038892"/>
              <a:ext cx="552841" cy="41140"/>
            </a:xfrm>
            <a:custGeom>
              <a:avLst/>
              <a:gdLst/>
              <a:ahLst/>
              <a:cxnLst/>
              <a:rect l="0" t="0" r="0" b="0"/>
              <a:pathLst>
                <a:path w="552841" h="41140">
                  <a:moveTo>
                    <a:pt x="52456" y="0"/>
                  </a:moveTo>
                  <a:lnTo>
                    <a:pt x="552841" y="0"/>
                  </a:lnTo>
                  <a:lnTo>
                    <a:pt x="500382" y="41140"/>
                  </a:lnTo>
                  <a:lnTo>
                    <a:pt x="0" y="41140"/>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7" name="Shape 5790"/>
            <p:cNvSpPr/>
            <p:nvPr/>
          </p:nvSpPr>
          <p:spPr>
            <a:xfrm>
              <a:off x="2220754" y="1991365"/>
              <a:ext cx="500381" cy="61981"/>
            </a:xfrm>
            <a:custGeom>
              <a:avLst/>
              <a:gdLst/>
              <a:ahLst/>
              <a:cxnLst/>
              <a:rect l="0" t="0" r="0" b="0"/>
              <a:pathLst>
                <a:path w="500381" h="61981">
                  <a:moveTo>
                    <a:pt x="0" y="0"/>
                  </a:moveTo>
                  <a:lnTo>
                    <a:pt x="500381" y="0"/>
                  </a:lnTo>
                  <a:lnTo>
                    <a:pt x="500381" y="61981"/>
                  </a:lnTo>
                  <a:lnTo>
                    <a:pt x="0" y="61981"/>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8" name="Shape 171"/>
            <p:cNvSpPr/>
            <p:nvPr/>
          </p:nvSpPr>
          <p:spPr>
            <a:xfrm>
              <a:off x="2721139" y="1950286"/>
              <a:ext cx="52459" cy="103074"/>
            </a:xfrm>
            <a:custGeom>
              <a:avLst/>
              <a:gdLst/>
              <a:ahLst/>
              <a:cxnLst/>
              <a:rect l="0" t="0" r="0" b="0"/>
              <a:pathLst>
                <a:path w="52459" h="103074">
                  <a:moveTo>
                    <a:pt x="52459" y="0"/>
                  </a:moveTo>
                  <a:lnTo>
                    <a:pt x="52459" y="61930"/>
                  </a:lnTo>
                  <a:lnTo>
                    <a:pt x="0" y="103074"/>
                  </a:lnTo>
                  <a:lnTo>
                    <a:pt x="0" y="41093"/>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9" name="Shape 172"/>
            <p:cNvSpPr/>
            <p:nvPr/>
          </p:nvSpPr>
          <p:spPr>
            <a:xfrm>
              <a:off x="2721139" y="1950286"/>
              <a:ext cx="52459" cy="103074"/>
            </a:xfrm>
            <a:custGeom>
              <a:avLst/>
              <a:gdLst/>
              <a:ahLst/>
              <a:cxnLst/>
              <a:rect l="0" t="0" r="0" b="0"/>
              <a:pathLst>
                <a:path w="52459" h="103074">
                  <a:moveTo>
                    <a:pt x="52459" y="0"/>
                  </a:moveTo>
                  <a:lnTo>
                    <a:pt x="52459" y="61930"/>
                  </a:lnTo>
                  <a:lnTo>
                    <a:pt x="0" y="103074"/>
                  </a:lnTo>
                  <a:lnTo>
                    <a:pt x="0" y="41093"/>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0" name="Shape 173"/>
            <p:cNvSpPr/>
            <p:nvPr/>
          </p:nvSpPr>
          <p:spPr>
            <a:xfrm>
              <a:off x="2220756" y="1950278"/>
              <a:ext cx="552841" cy="41094"/>
            </a:xfrm>
            <a:custGeom>
              <a:avLst/>
              <a:gdLst/>
              <a:ahLst/>
              <a:cxnLst/>
              <a:rect l="0" t="0" r="0" b="0"/>
              <a:pathLst>
                <a:path w="552841" h="41094">
                  <a:moveTo>
                    <a:pt x="52456" y="0"/>
                  </a:moveTo>
                  <a:lnTo>
                    <a:pt x="552841" y="0"/>
                  </a:lnTo>
                  <a:lnTo>
                    <a:pt x="500382" y="41094"/>
                  </a:lnTo>
                  <a:lnTo>
                    <a:pt x="0" y="41094"/>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1" name="Shape 174"/>
            <p:cNvSpPr/>
            <p:nvPr/>
          </p:nvSpPr>
          <p:spPr>
            <a:xfrm>
              <a:off x="2220756" y="1950278"/>
              <a:ext cx="552841" cy="41094"/>
            </a:xfrm>
            <a:custGeom>
              <a:avLst/>
              <a:gdLst/>
              <a:ahLst/>
              <a:cxnLst/>
              <a:rect l="0" t="0" r="0" b="0"/>
              <a:pathLst>
                <a:path w="552841" h="41094">
                  <a:moveTo>
                    <a:pt x="52456" y="0"/>
                  </a:moveTo>
                  <a:lnTo>
                    <a:pt x="552841" y="0"/>
                  </a:lnTo>
                  <a:lnTo>
                    <a:pt x="500382" y="41094"/>
                  </a:lnTo>
                  <a:lnTo>
                    <a:pt x="0" y="41094"/>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2" name="Shape 5791"/>
            <p:cNvSpPr/>
            <p:nvPr/>
          </p:nvSpPr>
          <p:spPr>
            <a:xfrm>
              <a:off x="2220754" y="1902741"/>
              <a:ext cx="500381" cy="61956"/>
            </a:xfrm>
            <a:custGeom>
              <a:avLst/>
              <a:gdLst/>
              <a:ahLst/>
              <a:cxnLst/>
              <a:rect l="0" t="0" r="0" b="0"/>
              <a:pathLst>
                <a:path w="500381" h="61956">
                  <a:moveTo>
                    <a:pt x="0" y="0"/>
                  </a:moveTo>
                  <a:lnTo>
                    <a:pt x="500381" y="0"/>
                  </a:lnTo>
                  <a:lnTo>
                    <a:pt x="500381" y="61956"/>
                  </a:lnTo>
                  <a:lnTo>
                    <a:pt x="0" y="61956"/>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3" name="Shape 176"/>
            <p:cNvSpPr/>
            <p:nvPr/>
          </p:nvSpPr>
          <p:spPr>
            <a:xfrm>
              <a:off x="2721139" y="1861621"/>
              <a:ext cx="52459" cy="103079"/>
            </a:xfrm>
            <a:custGeom>
              <a:avLst/>
              <a:gdLst/>
              <a:ahLst/>
              <a:cxnLst/>
              <a:rect l="0" t="0" r="0" b="0"/>
              <a:pathLst>
                <a:path w="52459" h="103079">
                  <a:moveTo>
                    <a:pt x="52459" y="0"/>
                  </a:moveTo>
                  <a:lnTo>
                    <a:pt x="52459" y="61967"/>
                  </a:lnTo>
                  <a:lnTo>
                    <a:pt x="0" y="103079"/>
                  </a:lnTo>
                  <a:lnTo>
                    <a:pt x="0" y="41130"/>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4" name="Shape 177"/>
            <p:cNvSpPr/>
            <p:nvPr/>
          </p:nvSpPr>
          <p:spPr>
            <a:xfrm>
              <a:off x="2721139" y="1861621"/>
              <a:ext cx="52459" cy="103079"/>
            </a:xfrm>
            <a:custGeom>
              <a:avLst/>
              <a:gdLst/>
              <a:ahLst/>
              <a:cxnLst/>
              <a:rect l="0" t="0" r="0" b="0"/>
              <a:pathLst>
                <a:path w="52459" h="103079">
                  <a:moveTo>
                    <a:pt x="52459" y="0"/>
                  </a:moveTo>
                  <a:lnTo>
                    <a:pt x="52459" y="61967"/>
                  </a:lnTo>
                  <a:lnTo>
                    <a:pt x="0" y="103079"/>
                  </a:lnTo>
                  <a:lnTo>
                    <a:pt x="0" y="41130"/>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5" name="Shape 178"/>
            <p:cNvSpPr/>
            <p:nvPr/>
          </p:nvSpPr>
          <p:spPr>
            <a:xfrm>
              <a:off x="2220756" y="1861617"/>
              <a:ext cx="552841" cy="41124"/>
            </a:xfrm>
            <a:custGeom>
              <a:avLst/>
              <a:gdLst/>
              <a:ahLst/>
              <a:cxnLst/>
              <a:rect l="0" t="0" r="0" b="0"/>
              <a:pathLst>
                <a:path w="552841" h="41124">
                  <a:moveTo>
                    <a:pt x="52456" y="0"/>
                  </a:moveTo>
                  <a:lnTo>
                    <a:pt x="552841" y="0"/>
                  </a:lnTo>
                  <a:lnTo>
                    <a:pt x="500382" y="41124"/>
                  </a:lnTo>
                  <a:lnTo>
                    <a:pt x="0" y="41124"/>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6" name="Shape 179"/>
            <p:cNvSpPr/>
            <p:nvPr/>
          </p:nvSpPr>
          <p:spPr>
            <a:xfrm>
              <a:off x="2220756" y="1861617"/>
              <a:ext cx="552841" cy="41124"/>
            </a:xfrm>
            <a:custGeom>
              <a:avLst/>
              <a:gdLst/>
              <a:ahLst/>
              <a:cxnLst/>
              <a:rect l="0" t="0" r="0" b="0"/>
              <a:pathLst>
                <a:path w="552841" h="41124">
                  <a:moveTo>
                    <a:pt x="52456" y="0"/>
                  </a:moveTo>
                  <a:lnTo>
                    <a:pt x="552841" y="0"/>
                  </a:lnTo>
                  <a:lnTo>
                    <a:pt x="500382" y="41124"/>
                  </a:lnTo>
                  <a:lnTo>
                    <a:pt x="0" y="41124"/>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7" name="Shape 5792"/>
            <p:cNvSpPr/>
            <p:nvPr/>
          </p:nvSpPr>
          <p:spPr>
            <a:xfrm>
              <a:off x="2220754" y="1814105"/>
              <a:ext cx="500381" cy="61967"/>
            </a:xfrm>
            <a:custGeom>
              <a:avLst/>
              <a:gdLst/>
              <a:ahLst/>
              <a:cxnLst/>
              <a:rect l="0" t="0" r="0" b="0"/>
              <a:pathLst>
                <a:path w="500381" h="61967">
                  <a:moveTo>
                    <a:pt x="0" y="0"/>
                  </a:moveTo>
                  <a:lnTo>
                    <a:pt x="500381" y="0"/>
                  </a:lnTo>
                  <a:lnTo>
                    <a:pt x="500381" y="61967"/>
                  </a:lnTo>
                  <a:lnTo>
                    <a:pt x="0" y="61967"/>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8" name="Shape 181"/>
            <p:cNvSpPr/>
            <p:nvPr/>
          </p:nvSpPr>
          <p:spPr>
            <a:xfrm>
              <a:off x="2721139" y="1772992"/>
              <a:ext cx="52459" cy="103076"/>
            </a:xfrm>
            <a:custGeom>
              <a:avLst/>
              <a:gdLst/>
              <a:ahLst/>
              <a:cxnLst/>
              <a:rect l="0" t="0" r="0" b="0"/>
              <a:pathLst>
                <a:path w="52459" h="103076">
                  <a:moveTo>
                    <a:pt x="52459" y="0"/>
                  </a:moveTo>
                  <a:lnTo>
                    <a:pt x="52459" y="61964"/>
                  </a:lnTo>
                  <a:lnTo>
                    <a:pt x="0" y="103076"/>
                  </a:lnTo>
                  <a:lnTo>
                    <a:pt x="0" y="41109"/>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9" name="Shape 182"/>
            <p:cNvSpPr/>
            <p:nvPr/>
          </p:nvSpPr>
          <p:spPr>
            <a:xfrm>
              <a:off x="2721139" y="1772992"/>
              <a:ext cx="52459" cy="103076"/>
            </a:xfrm>
            <a:custGeom>
              <a:avLst/>
              <a:gdLst/>
              <a:ahLst/>
              <a:cxnLst/>
              <a:rect l="0" t="0" r="0" b="0"/>
              <a:pathLst>
                <a:path w="52459" h="103076">
                  <a:moveTo>
                    <a:pt x="52459" y="0"/>
                  </a:moveTo>
                  <a:lnTo>
                    <a:pt x="52459" y="61964"/>
                  </a:lnTo>
                  <a:lnTo>
                    <a:pt x="0" y="103076"/>
                  </a:lnTo>
                  <a:lnTo>
                    <a:pt x="0" y="41109"/>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0" name="Shape 183"/>
            <p:cNvSpPr/>
            <p:nvPr/>
          </p:nvSpPr>
          <p:spPr>
            <a:xfrm>
              <a:off x="2220756" y="1772984"/>
              <a:ext cx="552841" cy="41109"/>
            </a:xfrm>
            <a:custGeom>
              <a:avLst/>
              <a:gdLst/>
              <a:ahLst/>
              <a:cxnLst/>
              <a:rect l="0" t="0" r="0" b="0"/>
              <a:pathLst>
                <a:path w="552841" h="41109">
                  <a:moveTo>
                    <a:pt x="52456" y="0"/>
                  </a:moveTo>
                  <a:lnTo>
                    <a:pt x="552841" y="0"/>
                  </a:lnTo>
                  <a:lnTo>
                    <a:pt x="500382" y="41109"/>
                  </a:lnTo>
                  <a:lnTo>
                    <a:pt x="0" y="41109"/>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1" name="Shape 184"/>
            <p:cNvSpPr/>
            <p:nvPr/>
          </p:nvSpPr>
          <p:spPr>
            <a:xfrm>
              <a:off x="2220756" y="1772984"/>
              <a:ext cx="552841" cy="41109"/>
            </a:xfrm>
            <a:custGeom>
              <a:avLst/>
              <a:gdLst/>
              <a:ahLst/>
              <a:cxnLst/>
              <a:rect l="0" t="0" r="0" b="0"/>
              <a:pathLst>
                <a:path w="552841" h="41109">
                  <a:moveTo>
                    <a:pt x="52456" y="0"/>
                  </a:moveTo>
                  <a:lnTo>
                    <a:pt x="552841" y="0"/>
                  </a:lnTo>
                  <a:lnTo>
                    <a:pt x="500382" y="41109"/>
                  </a:lnTo>
                  <a:lnTo>
                    <a:pt x="0" y="41109"/>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2" name="Shape 5793"/>
            <p:cNvSpPr/>
            <p:nvPr/>
          </p:nvSpPr>
          <p:spPr>
            <a:xfrm>
              <a:off x="2220754" y="1722192"/>
              <a:ext cx="500381" cy="61936"/>
            </a:xfrm>
            <a:custGeom>
              <a:avLst/>
              <a:gdLst/>
              <a:ahLst/>
              <a:cxnLst/>
              <a:rect l="0" t="0" r="0" b="0"/>
              <a:pathLst>
                <a:path w="500381" h="61936">
                  <a:moveTo>
                    <a:pt x="0" y="0"/>
                  </a:moveTo>
                  <a:lnTo>
                    <a:pt x="500381" y="0"/>
                  </a:lnTo>
                  <a:lnTo>
                    <a:pt x="500381" y="61936"/>
                  </a:lnTo>
                  <a:lnTo>
                    <a:pt x="0" y="61936"/>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3" name="Shape 186"/>
            <p:cNvSpPr/>
            <p:nvPr/>
          </p:nvSpPr>
          <p:spPr>
            <a:xfrm>
              <a:off x="2721139" y="1681048"/>
              <a:ext cx="52459" cy="103090"/>
            </a:xfrm>
            <a:custGeom>
              <a:avLst/>
              <a:gdLst/>
              <a:ahLst/>
              <a:cxnLst/>
              <a:rect l="0" t="0" r="0" b="0"/>
              <a:pathLst>
                <a:path w="52459" h="103090">
                  <a:moveTo>
                    <a:pt x="52459" y="0"/>
                  </a:moveTo>
                  <a:lnTo>
                    <a:pt x="52459" y="61978"/>
                  </a:lnTo>
                  <a:lnTo>
                    <a:pt x="0" y="103090"/>
                  </a:lnTo>
                  <a:lnTo>
                    <a:pt x="0" y="41152"/>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4" name="Shape 187"/>
            <p:cNvSpPr/>
            <p:nvPr/>
          </p:nvSpPr>
          <p:spPr>
            <a:xfrm>
              <a:off x="2721139" y="1681048"/>
              <a:ext cx="52459" cy="103090"/>
            </a:xfrm>
            <a:custGeom>
              <a:avLst/>
              <a:gdLst/>
              <a:ahLst/>
              <a:cxnLst/>
              <a:rect l="0" t="0" r="0" b="0"/>
              <a:pathLst>
                <a:path w="52459" h="103090">
                  <a:moveTo>
                    <a:pt x="52459" y="0"/>
                  </a:moveTo>
                  <a:lnTo>
                    <a:pt x="52459" y="61978"/>
                  </a:lnTo>
                  <a:lnTo>
                    <a:pt x="0" y="103090"/>
                  </a:lnTo>
                  <a:lnTo>
                    <a:pt x="0" y="41152"/>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5" name="Shape 188"/>
            <p:cNvSpPr/>
            <p:nvPr/>
          </p:nvSpPr>
          <p:spPr>
            <a:xfrm>
              <a:off x="2220756" y="1681038"/>
              <a:ext cx="552841" cy="41154"/>
            </a:xfrm>
            <a:custGeom>
              <a:avLst/>
              <a:gdLst/>
              <a:ahLst/>
              <a:cxnLst/>
              <a:rect l="0" t="0" r="0" b="0"/>
              <a:pathLst>
                <a:path w="552841" h="41154">
                  <a:moveTo>
                    <a:pt x="52456" y="0"/>
                  </a:moveTo>
                  <a:lnTo>
                    <a:pt x="552841" y="0"/>
                  </a:lnTo>
                  <a:lnTo>
                    <a:pt x="500382" y="41154"/>
                  </a:lnTo>
                  <a:lnTo>
                    <a:pt x="0" y="41154"/>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6" name="Shape 189"/>
            <p:cNvSpPr/>
            <p:nvPr/>
          </p:nvSpPr>
          <p:spPr>
            <a:xfrm>
              <a:off x="2220756" y="1681038"/>
              <a:ext cx="552841" cy="41154"/>
            </a:xfrm>
            <a:custGeom>
              <a:avLst/>
              <a:gdLst/>
              <a:ahLst/>
              <a:cxnLst/>
              <a:rect l="0" t="0" r="0" b="0"/>
              <a:pathLst>
                <a:path w="552841" h="41154">
                  <a:moveTo>
                    <a:pt x="52456" y="0"/>
                  </a:moveTo>
                  <a:lnTo>
                    <a:pt x="552841" y="0"/>
                  </a:lnTo>
                  <a:lnTo>
                    <a:pt x="500382" y="41154"/>
                  </a:lnTo>
                  <a:lnTo>
                    <a:pt x="0" y="41154"/>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7" name="Shape 5794"/>
            <p:cNvSpPr/>
            <p:nvPr/>
          </p:nvSpPr>
          <p:spPr>
            <a:xfrm>
              <a:off x="2220754" y="1630267"/>
              <a:ext cx="500381" cy="61967"/>
            </a:xfrm>
            <a:custGeom>
              <a:avLst/>
              <a:gdLst/>
              <a:ahLst/>
              <a:cxnLst/>
              <a:rect l="0" t="0" r="0" b="0"/>
              <a:pathLst>
                <a:path w="500381" h="61967">
                  <a:moveTo>
                    <a:pt x="0" y="0"/>
                  </a:moveTo>
                  <a:lnTo>
                    <a:pt x="500381" y="0"/>
                  </a:lnTo>
                  <a:lnTo>
                    <a:pt x="500381" y="61967"/>
                  </a:lnTo>
                  <a:lnTo>
                    <a:pt x="0" y="61967"/>
                  </a:lnTo>
                  <a:lnTo>
                    <a:pt x="0" y="0"/>
                  </a:lnTo>
                </a:path>
              </a:pathLst>
            </a:custGeom>
            <a:ln w="6350" cap="flat">
              <a:round/>
            </a:ln>
          </p:spPr>
          <p:style>
            <a:lnRef idx="1">
              <a:srgbClr val="105482"/>
            </a:lnRef>
            <a:fillRef idx="1">
              <a:srgbClr val="2E72AB"/>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8" name="Shape 191"/>
            <p:cNvSpPr/>
            <p:nvPr/>
          </p:nvSpPr>
          <p:spPr>
            <a:xfrm>
              <a:off x="2721139" y="1589144"/>
              <a:ext cx="52459" cy="103090"/>
            </a:xfrm>
            <a:custGeom>
              <a:avLst/>
              <a:gdLst/>
              <a:ahLst/>
              <a:cxnLst/>
              <a:rect l="0" t="0" r="0" b="0"/>
              <a:pathLst>
                <a:path w="52459" h="103090">
                  <a:moveTo>
                    <a:pt x="52459" y="0"/>
                  </a:moveTo>
                  <a:lnTo>
                    <a:pt x="52459" y="61938"/>
                  </a:lnTo>
                  <a:lnTo>
                    <a:pt x="0" y="103090"/>
                  </a:lnTo>
                  <a:lnTo>
                    <a:pt x="0" y="41129"/>
                  </a:lnTo>
                  <a:lnTo>
                    <a:pt x="52459" y="0"/>
                  </a:lnTo>
                  <a:close/>
                </a:path>
              </a:pathLst>
            </a:custGeom>
            <a:ln w="0" cap="flat">
              <a:round/>
            </a:ln>
          </p:spPr>
          <p:style>
            <a:lnRef idx="0">
              <a:srgbClr val="000000">
                <a:alpha val="0"/>
              </a:srgbClr>
            </a:lnRef>
            <a:fillRef idx="1">
              <a:srgbClr val="D0D2D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9" name="Shape 192"/>
            <p:cNvSpPr/>
            <p:nvPr/>
          </p:nvSpPr>
          <p:spPr>
            <a:xfrm>
              <a:off x="2721139" y="1589144"/>
              <a:ext cx="52459" cy="103090"/>
            </a:xfrm>
            <a:custGeom>
              <a:avLst/>
              <a:gdLst/>
              <a:ahLst/>
              <a:cxnLst/>
              <a:rect l="0" t="0" r="0" b="0"/>
              <a:pathLst>
                <a:path w="52459" h="103090">
                  <a:moveTo>
                    <a:pt x="52459" y="0"/>
                  </a:moveTo>
                  <a:lnTo>
                    <a:pt x="52459" y="61938"/>
                  </a:lnTo>
                  <a:lnTo>
                    <a:pt x="0" y="103090"/>
                  </a:lnTo>
                  <a:lnTo>
                    <a:pt x="0" y="41129"/>
                  </a:lnTo>
                  <a:lnTo>
                    <a:pt x="52459" y="0"/>
                  </a:lnTo>
                  <a:close/>
                </a:path>
              </a:pathLst>
            </a:custGeom>
            <a:ln w="6350" cap="flat">
              <a:round/>
            </a:ln>
          </p:spPr>
          <p:style>
            <a:lnRef idx="1">
              <a:srgbClr val="105482"/>
            </a:lnRef>
            <a:fillRef idx="1">
              <a:srgbClr val="2E72AB"/>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0" name="Shape 193"/>
            <p:cNvSpPr/>
            <p:nvPr/>
          </p:nvSpPr>
          <p:spPr>
            <a:xfrm>
              <a:off x="2220756" y="1589140"/>
              <a:ext cx="552841" cy="41123"/>
            </a:xfrm>
            <a:custGeom>
              <a:avLst/>
              <a:gdLst/>
              <a:ahLst/>
              <a:cxnLst/>
              <a:rect l="0" t="0" r="0" b="0"/>
              <a:pathLst>
                <a:path w="552841" h="41123">
                  <a:moveTo>
                    <a:pt x="52456" y="0"/>
                  </a:moveTo>
                  <a:lnTo>
                    <a:pt x="552841" y="0"/>
                  </a:lnTo>
                  <a:lnTo>
                    <a:pt x="500382" y="41123"/>
                  </a:lnTo>
                  <a:lnTo>
                    <a:pt x="0" y="41123"/>
                  </a:lnTo>
                  <a:lnTo>
                    <a:pt x="52456" y="0"/>
                  </a:lnTo>
                  <a:close/>
                </a:path>
              </a:pathLst>
            </a:custGeom>
            <a:ln w="0" cap="flat">
              <a:round/>
            </a:ln>
          </p:spPr>
          <p:style>
            <a:lnRef idx="0">
              <a:srgbClr val="000000">
                <a:alpha val="0"/>
              </a:srgbClr>
            </a:lnRef>
            <a:fillRef idx="1">
              <a:srgbClr val="D0D2D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1" name="Shape 194"/>
            <p:cNvSpPr/>
            <p:nvPr/>
          </p:nvSpPr>
          <p:spPr>
            <a:xfrm>
              <a:off x="2220756" y="1589140"/>
              <a:ext cx="552841" cy="41123"/>
            </a:xfrm>
            <a:custGeom>
              <a:avLst/>
              <a:gdLst/>
              <a:ahLst/>
              <a:cxnLst/>
              <a:rect l="0" t="0" r="0" b="0"/>
              <a:pathLst>
                <a:path w="552841" h="41123">
                  <a:moveTo>
                    <a:pt x="52456" y="0"/>
                  </a:moveTo>
                  <a:lnTo>
                    <a:pt x="552841" y="0"/>
                  </a:lnTo>
                  <a:lnTo>
                    <a:pt x="500382" y="41123"/>
                  </a:lnTo>
                  <a:lnTo>
                    <a:pt x="0" y="41123"/>
                  </a:lnTo>
                  <a:lnTo>
                    <a:pt x="52456" y="0"/>
                  </a:lnTo>
                  <a:close/>
                </a:path>
              </a:pathLst>
            </a:custGeom>
            <a:ln w="6350" cap="flat">
              <a:round/>
            </a:ln>
          </p:spPr>
          <p:style>
            <a:lnRef idx="1">
              <a:srgbClr val="105482"/>
            </a:lnRef>
            <a:fillRef idx="1">
              <a:srgbClr val="8ABCE5"/>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2" name="Shape 198"/>
            <p:cNvSpPr/>
            <p:nvPr/>
          </p:nvSpPr>
          <p:spPr>
            <a:xfrm>
              <a:off x="3437168" y="1916358"/>
              <a:ext cx="546300" cy="124957"/>
            </a:xfrm>
            <a:custGeom>
              <a:avLst/>
              <a:gdLst/>
              <a:ahLst/>
              <a:cxnLst/>
              <a:rect l="0" t="0" r="0" b="0"/>
              <a:pathLst>
                <a:path w="546300" h="124957">
                  <a:moveTo>
                    <a:pt x="243846" y="0"/>
                  </a:moveTo>
                  <a:lnTo>
                    <a:pt x="546300" y="46146"/>
                  </a:lnTo>
                  <a:lnTo>
                    <a:pt x="302497" y="124957"/>
                  </a:lnTo>
                  <a:lnTo>
                    <a:pt x="0" y="78808"/>
                  </a:lnTo>
                  <a:lnTo>
                    <a:pt x="243846" y="0"/>
                  </a:lnTo>
                  <a:close/>
                </a:path>
              </a:pathLst>
            </a:custGeom>
            <a:ln w="6350" cap="flat">
              <a:bevel/>
            </a:ln>
          </p:spPr>
          <p:style>
            <a:lnRef idx="1">
              <a:srgbClr val="DE853E"/>
            </a:lnRef>
            <a:fillRef idx="1">
              <a:srgbClr val="DE853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3" name="Shape 199"/>
            <p:cNvSpPr/>
            <p:nvPr/>
          </p:nvSpPr>
          <p:spPr>
            <a:xfrm>
              <a:off x="3436898" y="1995818"/>
              <a:ext cx="300575" cy="56714"/>
            </a:xfrm>
            <a:custGeom>
              <a:avLst/>
              <a:gdLst/>
              <a:ahLst/>
              <a:cxnLst/>
              <a:rect l="0" t="0" r="0" b="0"/>
              <a:pathLst>
                <a:path w="300575" h="56714">
                  <a:moveTo>
                    <a:pt x="1350" y="0"/>
                  </a:moveTo>
                  <a:lnTo>
                    <a:pt x="300575" y="45792"/>
                  </a:lnTo>
                  <a:lnTo>
                    <a:pt x="299225" y="56714"/>
                  </a:lnTo>
                  <a:lnTo>
                    <a:pt x="0" y="11225"/>
                  </a:lnTo>
                  <a:lnTo>
                    <a:pt x="1350"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4" name="Shape 200"/>
            <p:cNvSpPr/>
            <p:nvPr/>
          </p:nvSpPr>
          <p:spPr>
            <a:xfrm>
              <a:off x="3436898" y="1995818"/>
              <a:ext cx="300575" cy="56714"/>
            </a:xfrm>
            <a:custGeom>
              <a:avLst/>
              <a:gdLst/>
              <a:ahLst/>
              <a:cxnLst/>
              <a:rect l="0" t="0" r="0" b="0"/>
              <a:pathLst>
                <a:path w="300575" h="56714">
                  <a:moveTo>
                    <a:pt x="1350" y="0"/>
                  </a:moveTo>
                  <a:lnTo>
                    <a:pt x="300575" y="45792"/>
                  </a:lnTo>
                  <a:lnTo>
                    <a:pt x="299225" y="56714"/>
                  </a:lnTo>
                  <a:lnTo>
                    <a:pt x="0" y="11225"/>
                  </a:lnTo>
                  <a:lnTo>
                    <a:pt x="1350"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5" name="Shape 201"/>
            <p:cNvSpPr/>
            <p:nvPr/>
          </p:nvSpPr>
          <p:spPr>
            <a:xfrm>
              <a:off x="3736123" y="1963724"/>
              <a:ext cx="246017" cy="88808"/>
            </a:xfrm>
            <a:custGeom>
              <a:avLst/>
              <a:gdLst/>
              <a:ahLst/>
              <a:cxnLst/>
              <a:rect l="0" t="0" r="0" b="0"/>
              <a:pathLst>
                <a:path w="246017" h="88808">
                  <a:moveTo>
                    <a:pt x="246017" y="0"/>
                  </a:moveTo>
                  <a:lnTo>
                    <a:pt x="244649" y="11210"/>
                  </a:lnTo>
                  <a:lnTo>
                    <a:pt x="0" y="88808"/>
                  </a:lnTo>
                  <a:lnTo>
                    <a:pt x="1350" y="77885"/>
                  </a:lnTo>
                  <a:lnTo>
                    <a:pt x="246017"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6" name="Shape 202"/>
            <p:cNvSpPr/>
            <p:nvPr/>
          </p:nvSpPr>
          <p:spPr>
            <a:xfrm>
              <a:off x="3736123" y="1963724"/>
              <a:ext cx="246017" cy="88808"/>
            </a:xfrm>
            <a:custGeom>
              <a:avLst/>
              <a:gdLst/>
              <a:ahLst/>
              <a:cxnLst/>
              <a:rect l="0" t="0" r="0" b="0"/>
              <a:pathLst>
                <a:path w="246017" h="88808">
                  <a:moveTo>
                    <a:pt x="246017" y="0"/>
                  </a:moveTo>
                  <a:lnTo>
                    <a:pt x="244649" y="11210"/>
                  </a:lnTo>
                  <a:lnTo>
                    <a:pt x="0" y="88808"/>
                  </a:lnTo>
                  <a:lnTo>
                    <a:pt x="1350" y="77885"/>
                  </a:lnTo>
                  <a:lnTo>
                    <a:pt x="246017"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7" name="Shape 203"/>
            <p:cNvSpPr/>
            <p:nvPr/>
          </p:nvSpPr>
          <p:spPr>
            <a:xfrm>
              <a:off x="3443436" y="1861231"/>
              <a:ext cx="546299" cy="124590"/>
            </a:xfrm>
            <a:custGeom>
              <a:avLst/>
              <a:gdLst/>
              <a:ahLst/>
              <a:cxnLst/>
              <a:rect l="0" t="0" r="0" b="0"/>
              <a:pathLst>
                <a:path w="546299" h="124590">
                  <a:moveTo>
                    <a:pt x="243802" y="0"/>
                  </a:moveTo>
                  <a:lnTo>
                    <a:pt x="546299" y="46083"/>
                  </a:lnTo>
                  <a:lnTo>
                    <a:pt x="302727" y="124590"/>
                  </a:lnTo>
                  <a:lnTo>
                    <a:pt x="0" y="78794"/>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8" name="Shape 204"/>
            <p:cNvSpPr/>
            <p:nvPr/>
          </p:nvSpPr>
          <p:spPr>
            <a:xfrm>
              <a:off x="3443436" y="1861231"/>
              <a:ext cx="546299" cy="124590"/>
            </a:xfrm>
            <a:custGeom>
              <a:avLst/>
              <a:gdLst/>
              <a:ahLst/>
              <a:cxnLst/>
              <a:rect l="0" t="0" r="0" b="0"/>
              <a:pathLst>
                <a:path w="546299" h="124590">
                  <a:moveTo>
                    <a:pt x="243802" y="0"/>
                  </a:moveTo>
                  <a:lnTo>
                    <a:pt x="546299" y="46083"/>
                  </a:lnTo>
                  <a:lnTo>
                    <a:pt x="302727" y="124590"/>
                  </a:lnTo>
                  <a:lnTo>
                    <a:pt x="0" y="78794"/>
                  </a:lnTo>
                  <a:lnTo>
                    <a:pt x="243802" y="0"/>
                  </a:lnTo>
                  <a:close/>
                </a:path>
              </a:pathLst>
            </a:custGeom>
            <a:ln w="6350" cap="flat">
              <a:bevel/>
            </a:ln>
          </p:spPr>
          <p:style>
            <a:lnRef idx="1">
              <a:srgbClr val="945722"/>
            </a:lnRef>
            <a:fillRef idx="1">
              <a:srgbClr val="F9A569"/>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9" name="Shape 205"/>
            <p:cNvSpPr/>
            <p:nvPr/>
          </p:nvSpPr>
          <p:spPr>
            <a:xfrm>
              <a:off x="3443429" y="1940666"/>
              <a:ext cx="300302" cy="56700"/>
            </a:xfrm>
            <a:custGeom>
              <a:avLst/>
              <a:gdLst/>
              <a:ahLst/>
              <a:cxnLst/>
              <a:rect l="0" t="0" r="0" b="0"/>
              <a:pathLst>
                <a:path w="300302" h="56700">
                  <a:moveTo>
                    <a:pt x="1336" y="0"/>
                  </a:moveTo>
                  <a:lnTo>
                    <a:pt x="300302" y="45504"/>
                  </a:lnTo>
                  <a:lnTo>
                    <a:pt x="299225" y="56700"/>
                  </a:lnTo>
                  <a:lnTo>
                    <a:pt x="0" y="10923"/>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0" name="Shape 206"/>
            <p:cNvSpPr/>
            <p:nvPr/>
          </p:nvSpPr>
          <p:spPr>
            <a:xfrm>
              <a:off x="3443429" y="1940666"/>
              <a:ext cx="300302" cy="56700"/>
            </a:xfrm>
            <a:custGeom>
              <a:avLst/>
              <a:gdLst/>
              <a:ahLst/>
              <a:cxnLst/>
              <a:rect l="0" t="0" r="0" b="0"/>
              <a:pathLst>
                <a:path w="300302" h="56700">
                  <a:moveTo>
                    <a:pt x="1336" y="0"/>
                  </a:moveTo>
                  <a:lnTo>
                    <a:pt x="300302" y="45504"/>
                  </a:lnTo>
                  <a:lnTo>
                    <a:pt x="299225" y="56700"/>
                  </a:lnTo>
                  <a:lnTo>
                    <a:pt x="0" y="10923"/>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1" name="Shape 207"/>
            <p:cNvSpPr/>
            <p:nvPr/>
          </p:nvSpPr>
          <p:spPr>
            <a:xfrm>
              <a:off x="3742653" y="1908266"/>
              <a:ext cx="245736" cy="89100"/>
            </a:xfrm>
            <a:custGeom>
              <a:avLst/>
              <a:gdLst/>
              <a:ahLst/>
              <a:cxnLst/>
              <a:rect l="0" t="0" r="0" b="0"/>
              <a:pathLst>
                <a:path w="245736" h="89100">
                  <a:moveTo>
                    <a:pt x="245736" y="0"/>
                  </a:moveTo>
                  <a:lnTo>
                    <a:pt x="244620" y="11225"/>
                  </a:lnTo>
                  <a:lnTo>
                    <a:pt x="0" y="89100"/>
                  </a:lnTo>
                  <a:lnTo>
                    <a:pt x="1077" y="77905"/>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2" name="Shape 208"/>
            <p:cNvSpPr/>
            <p:nvPr/>
          </p:nvSpPr>
          <p:spPr>
            <a:xfrm>
              <a:off x="3742653" y="1908266"/>
              <a:ext cx="245736" cy="89100"/>
            </a:xfrm>
            <a:custGeom>
              <a:avLst/>
              <a:gdLst/>
              <a:ahLst/>
              <a:cxnLst/>
              <a:rect l="0" t="0" r="0" b="0"/>
              <a:pathLst>
                <a:path w="245736" h="89100">
                  <a:moveTo>
                    <a:pt x="245736" y="0"/>
                  </a:moveTo>
                  <a:lnTo>
                    <a:pt x="244620" y="11225"/>
                  </a:lnTo>
                  <a:lnTo>
                    <a:pt x="0" y="89100"/>
                  </a:lnTo>
                  <a:lnTo>
                    <a:pt x="1077" y="77905"/>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3" name="Shape 209"/>
            <p:cNvSpPr/>
            <p:nvPr/>
          </p:nvSpPr>
          <p:spPr>
            <a:xfrm>
              <a:off x="3443436" y="1804205"/>
              <a:ext cx="546299" cy="124650"/>
            </a:xfrm>
            <a:custGeom>
              <a:avLst/>
              <a:gdLst/>
              <a:ahLst/>
              <a:cxnLst/>
              <a:rect l="0" t="0" r="0" b="0"/>
              <a:pathLst>
                <a:path w="546299" h="124650">
                  <a:moveTo>
                    <a:pt x="243802" y="0"/>
                  </a:moveTo>
                  <a:lnTo>
                    <a:pt x="546299" y="45795"/>
                  </a:lnTo>
                  <a:lnTo>
                    <a:pt x="302727" y="124650"/>
                  </a:lnTo>
                  <a:lnTo>
                    <a:pt x="0" y="78515"/>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4" name="Shape 210"/>
            <p:cNvSpPr/>
            <p:nvPr/>
          </p:nvSpPr>
          <p:spPr>
            <a:xfrm>
              <a:off x="3443436" y="1804205"/>
              <a:ext cx="546299" cy="124650"/>
            </a:xfrm>
            <a:custGeom>
              <a:avLst/>
              <a:gdLst/>
              <a:ahLst/>
              <a:cxnLst/>
              <a:rect l="0" t="0" r="0" b="0"/>
              <a:pathLst>
                <a:path w="546299" h="124650">
                  <a:moveTo>
                    <a:pt x="243802" y="0"/>
                  </a:moveTo>
                  <a:lnTo>
                    <a:pt x="546299" y="45795"/>
                  </a:lnTo>
                  <a:lnTo>
                    <a:pt x="302727" y="124650"/>
                  </a:lnTo>
                  <a:lnTo>
                    <a:pt x="0" y="78515"/>
                  </a:lnTo>
                  <a:lnTo>
                    <a:pt x="243802" y="0"/>
                  </a:lnTo>
                  <a:close/>
                </a:path>
              </a:pathLst>
            </a:custGeom>
            <a:ln w="6350" cap="flat">
              <a:bevel/>
            </a:ln>
          </p:spPr>
          <p:style>
            <a:lnRef idx="1">
              <a:srgbClr val="945722"/>
            </a:lnRef>
            <a:fillRef idx="1">
              <a:srgbClr val="DE853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5" name="Shape 211"/>
            <p:cNvSpPr/>
            <p:nvPr/>
          </p:nvSpPr>
          <p:spPr>
            <a:xfrm>
              <a:off x="3443429" y="1883649"/>
              <a:ext cx="300302" cy="56711"/>
            </a:xfrm>
            <a:custGeom>
              <a:avLst/>
              <a:gdLst/>
              <a:ahLst/>
              <a:cxnLst/>
              <a:rect l="0" t="0" r="0" b="0"/>
              <a:pathLst>
                <a:path w="300302" h="56711">
                  <a:moveTo>
                    <a:pt x="1336" y="0"/>
                  </a:moveTo>
                  <a:lnTo>
                    <a:pt x="300302" y="45472"/>
                  </a:lnTo>
                  <a:lnTo>
                    <a:pt x="299225" y="56711"/>
                  </a:lnTo>
                  <a:lnTo>
                    <a:pt x="0" y="10886"/>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6" name="Shape 212"/>
            <p:cNvSpPr/>
            <p:nvPr/>
          </p:nvSpPr>
          <p:spPr>
            <a:xfrm>
              <a:off x="3443429" y="1883649"/>
              <a:ext cx="300302" cy="56711"/>
            </a:xfrm>
            <a:custGeom>
              <a:avLst/>
              <a:gdLst/>
              <a:ahLst/>
              <a:cxnLst/>
              <a:rect l="0" t="0" r="0" b="0"/>
              <a:pathLst>
                <a:path w="300302" h="56711">
                  <a:moveTo>
                    <a:pt x="1336" y="0"/>
                  </a:moveTo>
                  <a:lnTo>
                    <a:pt x="300302" y="45472"/>
                  </a:lnTo>
                  <a:lnTo>
                    <a:pt x="299225" y="56711"/>
                  </a:lnTo>
                  <a:lnTo>
                    <a:pt x="0" y="10886"/>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7" name="Shape 213"/>
            <p:cNvSpPr/>
            <p:nvPr/>
          </p:nvSpPr>
          <p:spPr>
            <a:xfrm>
              <a:off x="3742653" y="1851264"/>
              <a:ext cx="245736" cy="89096"/>
            </a:xfrm>
            <a:custGeom>
              <a:avLst/>
              <a:gdLst/>
              <a:ahLst/>
              <a:cxnLst/>
              <a:rect l="0" t="0" r="0" b="0"/>
              <a:pathLst>
                <a:path w="245736" h="89096">
                  <a:moveTo>
                    <a:pt x="245736" y="0"/>
                  </a:moveTo>
                  <a:lnTo>
                    <a:pt x="244620" y="11178"/>
                  </a:lnTo>
                  <a:lnTo>
                    <a:pt x="0" y="89096"/>
                  </a:lnTo>
                  <a:lnTo>
                    <a:pt x="1077" y="77857"/>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8" name="Shape 214"/>
            <p:cNvSpPr/>
            <p:nvPr/>
          </p:nvSpPr>
          <p:spPr>
            <a:xfrm>
              <a:off x="3742653" y="1851264"/>
              <a:ext cx="245736" cy="89096"/>
            </a:xfrm>
            <a:custGeom>
              <a:avLst/>
              <a:gdLst/>
              <a:ahLst/>
              <a:cxnLst/>
              <a:rect l="0" t="0" r="0" b="0"/>
              <a:pathLst>
                <a:path w="245736" h="89096">
                  <a:moveTo>
                    <a:pt x="245736" y="0"/>
                  </a:moveTo>
                  <a:lnTo>
                    <a:pt x="244620" y="11178"/>
                  </a:lnTo>
                  <a:lnTo>
                    <a:pt x="0" y="89096"/>
                  </a:lnTo>
                  <a:lnTo>
                    <a:pt x="1077" y="77857"/>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9" name="Shape 215"/>
            <p:cNvSpPr/>
            <p:nvPr/>
          </p:nvSpPr>
          <p:spPr>
            <a:xfrm>
              <a:off x="3443436" y="1735661"/>
              <a:ext cx="546299" cy="124941"/>
            </a:xfrm>
            <a:custGeom>
              <a:avLst/>
              <a:gdLst/>
              <a:ahLst/>
              <a:cxnLst/>
              <a:rect l="0" t="0" r="0" b="0"/>
              <a:pathLst>
                <a:path w="546299" h="124941">
                  <a:moveTo>
                    <a:pt x="243802" y="0"/>
                  </a:moveTo>
                  <a:lnTo>
                    <a:pt x="546299" y="46086"/>
                  </a:lnTo>
                  <a:lnTo>
                    <a:pt x="302727" y="124941"/>
                  </a:lnTo>
                  <a:lnTo>
                    <a:pt x="0" y="78825"/>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0" name="Shape 216"/>
            <p:cNvSpPr/>
            <p:nvPr/>
          </p:nvSpPr>
          <p:spPr>
            <a:xfrm>
              <a:off x="3443436" y="1735661"/>
              <a:ext cx="546299" cy="124941"/>
            </a:xfrm>
            <a:custGeom>
              <a:avLst/>
              <a:gdLst/>
              <a:ahLst/>
              <a:cxnLst/>
              <a:rect l="0" t="0" r="0" b="0"/>
              <a:pathLst>
                <a:path w="546299" h="124941">
                  <a:moveTo>
                    <a:pt x="243802" y="0"/>
                  </a:moveTo>
                  <a:lnTo>
                    <a:pt x="546299" y="46086"/>
                  </a:lnTo>
                  <a:lnTo>
                    <a:pt x="302727" y="124941"/>
                  </a:lnTo>
                  <a:lnTo>
                    <a:pt x="0" y="78825"/>
                  </a:lnTo>
                  <a:lnTo>
                    <a:pt x="243802" y="0"/>
                  </a:lnTo>
                  <a:close/>
                </a:path>
              </a:pathLst>
            </a:custGeom>
            <a:ln w="6350" cap="flat">
              <a:bevel/>
            </a:ln>
          </p:spPr>
          <p:style>
            <a:lnRef idx="1">
              <a:srgbClr val="945722"/>
            </a:lnRef>
            <a:fillRef idx="1">
              <a:srgbClr val="F9A569"/>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1" name="Shape 217"/>
            <p:cNvSpPr/>
            <p:nvPr/>
          </p:nvSpPr>
          <p:spPr>
            <a:xfrm>
              <a:off x="3443429" y="1815113"/>
              <a:ext cx="300302" cy="56696"/>
            </a:xfrm>
            <a:custGeom>
              <a:avLst/>
              <a:gdLst/>
              <a:ahLst/>
              <a:cxnLst/>
              <a:rect l="0" t="0" r="0" b="0"/>
              <a:pathLst>
                <a:path w="300302" h="56696">
                  <a:moveTo>
                    <a:pt x="1336" y="0"/>
                  </a:moveTo>
                  <a:lnTo>
                    <a:pt x="300302" y="45486"/>
                  </a:lnTo>
                  <a:lnTo>
                    <a:pt x="299225" y="56696"/>
                  </a:lnTo>
                  <a:lnTo>
                    <a:pt x="0" y="11195"/>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2" name="Shape 218"/>
            <p:cNvSpPr/>
            <p:nvPr/>
          </p:nvSpPr>
          <p:spPr>
            <a:xfrm>
              <a:off x="3443429" y="1815113"/>
              <a:ext cx="300302" cy="56696"/>
            </a:xfrm>
            <a:custGeom>
              <a:avLst/>
              <a:gdLst/>
              <a:ahLst/>
              <a:cxnLst/>
              <a:rect l="0" t="0" r="0" b="0"/>
              <a:pathLst>
                <a:path w="300302" h="56696">
                  <a:moveTo>
                    <a:pt x="1336" y="0"/>
                  </a:moveTo>
                  <a:lnTo>
                    <a:pt x="300302" y="45486"/>
                  </a:lnTo>
                  <a:lnTo>
                    <a:pt x="299225" y="56696"/>
                  </a:lnTo>
                  <a:lnTo>
                    <a:pt x="0" y="11195"/>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3" name="Shape 219"/>
            <p:cNvSpPr/>
            <p:nvPr/>
          </p:nvSpPr>
          <p:spPr>
            <a:xfrm>
              <a:off x="3742653" y="1783000"/>
              <a:ext cx="245736" cy="88809"/>
            </a:xfrm>
            <a:custGeom>
              <a:avLst/>
              <a:gdLst/>
              <a:ahLst/>
              <a:cxnLst/>
              <a:rect l="0" t="0" r="0" b="0"/>
              <a:pathLst>
                <a:path w="245736" h="88809">
                  <a:moveTo>
                    <a:pt x="245736" y="0"/>
                  </a:moveTo>
                  <a:lnTo>
                    <a:pt x="244620" y="10894"/>
                  </a:lnTo>
                  <a:lnTo>
                    <a:pt x="0" y="88809"/>
                  </a:lnTo>
                  <a:lnTo>
                    <a:pt x="1077" y="77598"/>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4" name="Shape 220"/>
            <p:cNvSpPr/>
            <p:nvPr/>
          </p:nvSpPr>
          <p:spPr>
            <a:xfrm>
              <a:off x="3742653" y="1783000"/>
              <a:ext cx="245736" cy="88809"/>
            </a:xfrm>
            <a:custGeom>
              <a:avLst/>
              <a:gdLst/>
              <a:ahLst/>
              <a:cxnLst/>
              <a:rect l="0" t="0" r="0" b="0"/>
              <a:pathLst>
                <a:path w="245736" h="88809">
                  <a:moveTo>
                    <a:pt x="245736" y="0"/>
                  </a:moveTo>
                  <a:lnTo>
                    <a:pt x="244620" y="10894"/>
                  </a:lnTo>
                  <a:lnTo>
                    <a:pt x="0" y="88809"/>
                  </a:lnTo>
                  <a:lnTo>
                    <a:pt x="1077" y="77598"/>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5" name="Shape 221"/>
            <p:cNvSpPr/>
            <p:nvPr/>
          </p:nvSpPr>
          <p:spPr>
            <a:xfrm>
              <a:off x="3443436" y="1667094"/>
              <a:ext cx="546299" cy="124957"/>
            </a:xfrm>
            <a:custGeom>
              <a:avLst/>
              <a:gdLst/>
              <a:ahLst/>
              <a:cxnLst/>
              <a:rect l="0" t="0" r="0" b="0"/>
              <a:pathLst>
                <a:path w="546299" h="124957">
                  <a:moveTo>
                    <a:pt x="243802" y="0"/>
                  </a:moveTo>
                  <a:lnTo>
                    <a:pt x="546299" y="46131"/>
                  </a:lnTo>
                  <a:lnTo>
                    <a:pt x="302727" y="124957"/>
                  </a:lnTo>
                  <a:lnTo>
                    <a:pt x="0" y="78858"/>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6" name="Shape 222"/>
            <p:cNvSpPr/>
            <p:nvPr/>
          </p:nvSpPr>
          <p:spPr>
            <a:xfrm>
              <a:off x="3443436" y="1667094"/>
              <a:ext cx="546299" cy="124957"/>
            </a:xfrm>
            <a:custGeom>
              <a:avLst/>
              <a:gdLst/>
              <a:ahLst/>
              <a:cxnLst/>
              <a:rect l="0" t="0" r="0" b="0"/>
              <a:pathLst>
                <a:path w="546299" h="124957">
                  <a:moveTo>
                    <a:pt x="243802" y="0"/>
                  </a:moveTo>
                  <a:lnTo>
                    <a:pt x="546299" y="46131"/>
                  </a:lnTo>
                  <a:lnTo>
                    <a:pt x="302727" y="124957"/>
                  </a:lnTo>
                  <a:lnTo>
                    <a:pt x="0" y="78858"/>
                  </a:lnTo>
                  <a:lnTo>
                    <a:pt x="243802" y="0"/>
                  </a:lnTo>
                  <a:close/>
                </a:path>
              </a:pathLst>
            </a:custGeom>
            <a:ln w="6350" cap="flat">
              <a:bevel/>
            </a:ln>
          </p:spPr>
          <p:style>
            <a:lnRef idx="1">
              <a:srgbClr val="945722"/>
            </a:lnRef>
            <a:fillRef idx="1">
              <a:srgbClr val="DE853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7" name="Shape 223"/>
            <p:cNvSpPr/>
            <p:nvPr/>
          </p:nvSpPr>
          <p:spPr>
            <a:xfrm>
              <a:off x="3443429" y="1746547"/>
              <a:ext cx="300302" cy="56700"/>
            </a:xfrm>
            <a:custGeom>
              <a:avLst/>
              <a:gdLst/>
              <a:ahLst/>
              <a:cxnLst/>
              <a:rect l="0" t="0" r="0" b="0"/>
              <a:pathLst>
                <a:path w="300302" h="56700">
                  <a:moveTo>
                    <a:pt x="1336" y="0"/>
                  </a:moveTo>
                  <a:lnTo>
                    <a:pt x="300302" y="45504"/>
                  </a:lnTo>
                  <a:lnTo>
                    <a:pt x="299225" y="56700"/>
                  </a:lnTo>
                  <a:lnTo>
                    <a:pt x="0" y="11228"/>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8" name="Shape 224"/>
            <p:cNvSpPr/>
            <p:nvPr/>
          </p:nvSpPr>
          <p:spPr>
            <a:xfrm>
              <a:off x="3443429" y="1746547"/>
              <a:ext cx="300302" cy="56700"/>
            </a:xfrm>
            <a:custGeom>
              <a:avLst/>
              <a:gdLst/>
              <a:ahLst/>
              <a:cxnLst/>
              <a:rect l="0" t="0" r="0" b="0"/>
              <a:pathLst>
                <a:path w="300302" h="56700">
                  <a:moveTo>
                    <a:pt x="1336" y="0"/>
                  </a:moveTo>
                  <a:lnTo>
                    <a:pt x="300302" y="45504"/>
                  </a:lnTo>
                  <a:lnTo>
                    <a:pt x="299225" y="56700"/>
                  </a:lnTo>
                  <a:lnTo>
                    <a:pt x="0" y="11228"/>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9" name="Shape 225"/>
            <p:cNvSpPr/>
            <p:nvPr/>
          </p:nvSpPr>
          <p:spPr>
            <a:xfrm>
              <a:off x="3742653" y="1714485"/>
              <a:ext cx="245736" cy="88763"/>
            </a:xfrm>
            <a:custGeom>
              <a:avLst/>
              <a:gdLst/>
              <a:ahLst/>
              <a:cxnLst/>
              <a:rect l="0" t="0" r="0" b="0"/>
              <a:pathLst>
                <a:path w="245736" h="88763">
                  <a:moveTo>
                    <a:pt x="245736" y="0"/>
                  </a:moveTo>
                  <a:lnTo>
                    <a:pt x="244620" y="11196"/>
                  </a:lnTo>
                  <a:lnTo>
                    <a:pt x="0" y="88763"/>
                  </a:lnTo>
                  <a:lnTo>
                    <a:pt x="1077" y="77567"/>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0" name="Shape 226"/>
            <p:cNvSpPr/>
            <p:nvPr/>
          </p:nvSpPr>
          <p:spPr>
            <a:xfrm>
              <a:off x="3742653" y="1714485"/>
              <a:ext cx="245736" cy="88763"/>
            </a:xfrm>
            <a:custGeom>
              <a:avLst/>
              <a:gdLst/>
              <a:ahLst/>
              <a:cxnLst/>
              <a:rect l="0" t="0" r="0" b="0"/>
              <a:pathLst>
                <a:path w="245736" h="88763">
                  <a:moveTo>
                    <a:pt x="245736" y="0"/>
                  </a:moveTo>
                  <a:lnTo>
                    <a:pt x="244620" y="11196"/>
                  </a:lnTo>
                  <a:lnTo>
                    <a:pt x="0" y="88763"/>
                  </a:lnTo>
                  <a:lnTo>
                    <a:pt x="1077" y="77567"/>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1" name="Shape 227"/>
            <p:cNvSpPr/>
            <p:nvPr/>
          </p:nvSpPr>
          <p:spPr>
            <a:xfrm>
              <a:off x="3443436" y="1605668"/>
              <a:ext cx="546299" cy="124956"/>
            </a:xfrm>
            <a:custGeom>
              <a:avLst/>
              <a:gdLst/>
              <a:ahLst/>
              <a:cxnLst/>
              <a:rect l="0" t="0" r="0" b="0"/>
              <a:pathLst>
                <a:path w="546299" h="124956">
                  <a:moveTo>
                    <a:pt x="243802" y="0"/>
                  </a:moveTo>
                  <a:lnTo>
                    <a:pt x="546299" y="46131"/>
                  </a:lnTo>
                  <a:lnTo>
                    <a:pt x="302727" y="124956"/>
                  </a:lnTo>
                  <a:lnTo>
                    <a:pt x="0" y="78859"/>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2" name="Shape 228"/>
            <p:cNvSpPr/>
            <p:nvPr/>
          </p:nvSpPr>
          <p:spPr>
            <a:xfrm>
              <a:off x="3443436" y="1605668"/>
              <a:ext cx="546299" cy="124956"/>
            </a:xfrm>
            <a:custGeom>
              <a:avLst/>
              <a:gdLst/>
              <a:ahLst/>
              <a:cxnLst/>
              <a:rect l="0" t="0" r="0" b="0"/>
              <a:pathLst>
                <a:path w="546299" h="124956">
                  <a:moveTo>
                    <a:pt x="243802" y="0"/>
                  </a:moveTo>
                  <a:lnTo>
                    <a:pt x="546299" y="46131"/>
                  </a:lnTo>
                  <a:lnTo>
                    <a:pt x="302727" y="124956"/>
                  </a:lnTo>
                  <a:lnTo>
                    <a:pt x="0" y="78859"/>
                  </a:lnTo>
                  <a:lnTo>
                    <a:pt x="243802" y="0"/>
                  </a:lnTo>
                  <a:close/>
                </a:path>
              </a:pathLst>
            </a:custGeom>
            <a:ln w="6350" cap="flat">
              <a:bevel/>
            </a:ln>
          </p:spPr>
          <p:style>
            <a:lnRef idx="1">
              <a:srgbClr val="945722"/>
            </a:lnRef>
            <a:fillRef idx="1">
              <a:srgbClr val="F9A569"/>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3" name="Shape 229"/>
            <p:cNvSpPr/>
            <p:nvPr/>
          </p:nvSpPr>
          <p:spPr>
            <a:xfrm>
              <a:off x="3443429" y="1685124"/>
              <a:ext cx="300302" cy="56697"/>
            </a:xfrm>
            <a:custGeom>
              <a:avLst/>
              <a:gdLst/>
              <a:ahLst/>
              <a:cxnLst/>
              <a:rect l="0" t="0" r="0" b="0"/>
              <a:pathLst>
                <a:path w="300302" h="56697">
                  <a:moveTo>
                    <a:pt x="1336" y="0"/>
                  </a:moveTo>
                  <a:lnTo>
                    <a:pt x="300302" y="45500"/>
                  </a:lnTo>
                  <a:lnTo>
                    <a:pt x="299225" y="56697"/>
                  </a:lnTo>
                  <a:lnTo>
                    <a:pt x="0" y="11226"/>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4" name="Shape 230"/>
            <p:cNvSpPr/>
            <p:nvPr/>
          </p:nvSpPr>
          <p:spPr>
            <a:xfrm>
              <a:off x="3443429" y="1685124"/>
              <a:ext cx="300302" cy="56697"/>
            </a:xfrm>
            <a:custGeom>
              <a:avLst/>
              <a:gdLst/>
              <a:ahLst/>
              <a:cxnLst/>
              <a:rect l="0" t="0" r="0" b="0"/>
              <a:pathLst>
                <a:path w="300302" h="56697">
                  <a:moveTo>
                    <a:pt x="1336" y="0"/>
                  </a:moveTo>
                  <a:lnTo>
                    <a:pt x="300302" y="45500"/>
                  </a:lnTo>
                  <a:lnTo>
                    <a:pt x="299225" y="56697"/>
                  </a:lnTo>
                  <a:lnTo>
                    <a:pt x="0" y="11226"/>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5" name="Shape 231"/>
            <p:cNvSpPr/>
            <p:nvPr/>
          </p:nvSpPr>
          <p:spPr>
            <a:xfrm>
              <a:off x="3742653" y="1653058"/>
              <a:ext cx="245736" cy="88762"/>
            </a:xfrm>
            <a:custGeom>
              <a:avLst/>
              <a:gdLst/>
              <a:ahLst/>
              <a:cxnLst/>
              <a:rect l="0" t="0" r="0" b="0"/>
              <a:pathLst>
                <a:path w="245736" h="88762">
                  <a:moveTo>
                    <a:pt x="245736" y="0"/>
                  </a:moveTo>
                  <a:lnTo>
                    <a:pt x="244620" y="11197"/>
                  </a:lnTo>
                  <a:lnTo>
                    <a:pt x="0" y="88762"/>
                  </a:lnTo>
                  <a:lnTo>
                    <a:pt x="1077" y="77566"/>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6" name="Shape 232"/>
            <p:cNvSpPr/>
            <p:nvPr/>
          </p:nvSpPr>
          <p:spPr>
            <a:xfrm>
              <a:off x="3742653" y="1653058"/>
              <a:ext cx="245736" cy="88762"/>
            </a:xfrm>
            <a:custGeom>
              <a:avLst/>
              <a:gdLst/>
              <a:ahLst/>
              <a:cxnLst/>
              <a:rect l="0" t="0" r="0" b="0"/>
              <a:pathLst>
                <a:path w="245736" h="88762">
                  <a:moveTo>
                    <a:pt x="245736" y="0"/>
                  </a:moveTo>
                  <a:lnTo>
                    <a:pt x="244620" y="11197"/>
                  </a:lnTo>
                  <a:lnTo>
                    <a:pt x="0" y="88762"/>
                  </a:lnTo>
                  <a:lnTo>
                    <a:pt x="1077" y="77566"/>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7" name="Rectangle 106"/>
            <p:cNvSpPr/>
            <p:nvPr/>
          </p:nvSpPr>
          <p:spPr>
            <a:xfrm>
              <a:off x="4531270" y="1040395"/>
              <a:ext cx="573911" cy="179383"/>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2000" b="1" dirty="0">
                  <a:solidFill>
                    <a:srgbClr val="221F20"/>
                  </a:solidFill>
                  <a:effectLst/>
                  <a:latin typeface="Calibri" panose="020F0502020204030204" pitchFamily="34" charset="0"/>
                  <a:ea typeface="Arial" panose="020B0604020202020204" pitchFamily="34" charset="0"/>
                  <a:cs typeface="Calibri" panose="020F0502020204030204" pitchFamily="34" charset="0"/>
                </a:rPr>
                <a:t>Sprint</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8" name="Rectangle 107"/>
            <p:cNvSpPr/>
            <p:nvPr/>
          </p:nvSpPr>
          <p:spPr>
            <a:xfrm>
              <a:off x="4653634" y="-122400"/>
              <a:ext cx="377720" cy="15945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dirty="0">
                  <a:solidFill>
                    <a:srgbClr val="221F20"/>
                  </a:solidFill>
                  <a:effectLst/>
                  <a:latin typeface="Calibri" panose="020F0502020204030204" pitchFamily="34" charset="0"/>
                  <a:ea typeface="Arial" panose="020B0604020202020204" pitchFamily="34" charset="0"/>
                  <a:cs typeface="Calibri" panose="020F0502020204030204" pitchFamily="34" charset="0"/>
                </a:rPr>
                <a:t>Daily</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9" name="Rectangle 108"/>
            <p:cNvSpPr/>
            <p:nvPr/>
          </p:nvSpPr>
          <p:spPr>
            <a:xfrm>
              <a:off x="4470089" y="1346394"/>
              <a:ext cx="965358" cy="16312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dirty="0">
                  <a:solidFill>
                    <a:srgbClr val="221F20"/>
                  </a:solidFill>
                  <a:effectLst/>
                  <a:latin typeface="Calibri" panose="020F0502020204030204" pitchFamily="34" charset="0"/>
                  <a:ea typeface="Arial" panose="020B0604020202020204" pitchFamily="34" charset="0"/>
                  <a:cs typeface="Calibri" panose="020F0502020204030204" pitchFamily="34" charset="0"/>
                </a:rPr>
                <a:t>1-4 weeks</a:t>
              </a: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0" name="Rectangle 109"/>
            <p:cNvSpPr/>
            <p:nvPr/>
          </p:nvSpPr>
          <p:spPr>
            <a:xfrm>
              <a:off x="4455436" y="305998"/>
              <a:ext cx="748834" cy="300565"/>
            </a:xfrm>
            <a:prstGeom prst="rect">
              <a:avLst/>
            </a:prstGeom>
            <a:ln>
              <a:noFill/>
            </a:ln>
          </p:spPr>
          <p:txBody>
            <a:bodyPr vert="horz" lIns="0" tIns="0" rIns="0" bIns="0" rtlCol="0">
              <a:noAutofit/>
            </a:bodyPr>
            <a:lstStyle/>
            <a:p>
              <a:pPr marL="0" marR="0" algn="ctr">
                <a:lnSpc>
                  <a:spcPct val="107000"/>
                </a:lnSpc>
                <a:spcBef>
                  <a:spcPts val="0"/>
                </a:spcBef>
                <a:spcAft>
                  <a:spcPts val="800"/>
                </a:spcAft>
              </a:pPr>
              <a:r>
                <a:rPr lang="en-US" sz="1200" dirty="0">
                  <a:solidFill>
                    <a:srgbClr val="221F20"/>
                  </a:solidFill>
                  <a:effectLst/>
                  <a:latin typeface="Calibri" panose="020F0502020204030204" pitchFamily="34" charset="0"/>
                  <a:ea typeface="Arial" panose="020B0604020202020204" pitchFamily="34" charset="0"/>
                  <a:cs typeface="Calibri" panose="020F0502020204030204" pitchFamily="34" charset="0"/>
                </a:rPr>
                <a:t>Create Deliverables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1" name="Shape 237"/>
            <p:cNvSpPr/>
            <p:nvPr/>
          </p:nvSpPr>
          <p:spPr>
            <a:xfrm>
              <a:off x="4083790" y="836337"/>
              <a:ext cx="1247198" cy="997302"/>
            </a:xfrm>
            <a:custGeom>
              <a:avLst/>
              <a:gdLst/>
              <a:ahLst/>
              <a:cxnLst/>
              <a:rect l="0" t="0" r="0" b="0"/>
              <a:pathLst>
                <a:path w="1247198" h="997302">
                  <a:moveTo>
                    <a:pt x="345711" y="792590"/>
                  </a:moveTo>
                  <a:cubicBezTo>
                    <a:pt x="285455" y="710187"/>
                    <a:pt x="249901" y="608574"/>
                    <a:pt x="249901" y="498648"/>
                  </a:cubicBezTo>
                  <a:cubicBezTo>
                    <a:pt x="249901" y="223258"/>
                    <a:pt x="473159" y="0"/>
                    <a:pt x="748548" y="0"/>
                  </a:cubicBezTo>
                  <a:cubicBezTo>
                    <a:pt x="1023959" y="0"/>
                    <a:pt x="1247198" y="223258"/>
                    <a:pt x="1247198" y="498648"/>
                  </a:cubicBezTo>
                  <a:cubicBezTo>
                    <a:pt x="1247198" y="774043"/>
                    <a:pt x="1023959" y="997302"/>
                    <a:pt x="748548" y="997302"/>
                  </a:cubicBezTo>
                  <a:lnTo>
                    <a:pt x="0" y="997302"/>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2" name="Shape 238"/>
            <p:cNvSpPr/>
            <p:nvPr/>
          </p:nvSpPr>
          <p:spPr>
            <a:xfrm>
              <a:off x="4365947" y="1573549"/>
              <a:ext cx="115866" cy="104962"/>
            </a:xfrm>
            <a:custGeom>
              <a:avLst/>
              <a:gdLst/>
              <a:ahLst/>
              <a:cxnLst/>
              <a:rect l="0" t="0" r="0" b="0"/>
              <a:pathLst>
                <a:path w="115866" h="104962">
                  <a:moveTo>
                    <a:pt x="115866" y="0"/>
                  </a:moveTo>
                  <a:lnTo>
                    <a:pt x="104961" y="104962"/>
                  </a:lnTo>
                  <a:lnTo>
                    <a:pt x="0" y="94085"/>
                  </a:lnTo>
                  <a:lnTo>
                    <a:pt x="115866"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3" name="Shape 239"/>
            <p:cNvSpPr/>
            <p:nvPr/>
          </p:nvSpPr>
          <p:spPr>
            <a:xfrm>
              <a:off x="4820305" y="1833639"/>
              <a:ext cx="558645" cy="0"/>
            </a:xfrm>
            <a:custGeom>
              <a:avLst/>
              <a:gdLst/>
              <a:ahLst/>
              <a:cxnLst/>
              <a:rect l="0" t="0" r="0" b="0"/>
              <a:pathLst>
                <a:path w="558645">
                  <a:moveTo>
                    <a:pt x="0" y="0"/>
                  </a:moveTo>
                  <a:lnTo>
                    <a:pt x="558645"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4" name="Shape 240"/>
            <p:cNvSpPr/>
            <p:nvPr/>
          </p:nvSpPr>
          <p:spPr>
            <a:xfrm>
              <a:off x="5368935" y="1759010"/>
              <a:ext cx="74602" cy="149256"/>
            </a:xfrm>
            <a:custGeom>
              <a:avLst/>
              <a:gdLst/>
              <a:ahLst/>
              <a:cxnLst/>
              <a:rect l="0" t="0" r="0" b="0"/>
              <a:pathLst>
                <a:path w="74602" h="149256">
                  <a:moveTo>
                    <a:pt x="0" y="0"/>
                  </a:moveTo>
                  <a:lnTo>
                    <a:pt x="74602" y="74621"/>
                  </a:lnTo>
                  <a:lnTo>
                    <a:pt x="0" y="149256"/>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5" name="Shape 241"/>
            <p:cNvSpPr/>
            <p:nvPr/>
          </p:nvSpPr>
          <p:spPr>
            <a:xfrm>
              <a:off x="4380199" y="99334"/>
              <a:ext cx="870913" cy="767728"/>
            </a:xfrm>
            <a:custGeom>
              <a:avLst/>
              <a:gdLst/>
              <a:ahLst/>
              <a:cxnLst/>
              <a:rect l="0" t="0" r="0" b="0"/>
              <a:pathLst>
                <a:path w="870913" h="767728">
                  <a:moveTo>
                    <a:pt x="236405" y="767728"/>
                  </a:moveTo>
                  <a:cubicBezTo>
                    <a:pt x="55470" y="655179"/>
                    <a:pt x="0" y="417316"/>
                    <a:pt x="112518" y="236387"/>
                  </a:cubicBezTo>
                  <a:cubicBezTo>
                    <a:pt x="225026" y="55483"/>
                    <a:pt x="462914" y="0"/>
                    <a:pt x="643788" y="112518"/>
                  </a:cubicBezTo>
                  <a:cubicBezTo>
                    <a:pt x="810807" y="216374"/>
                    <a:pt x="870913" y="427007"/>
                    <a:pt x="790718" y="601121"/>
                  </a:cubicBezTo>
                </a:path>
              </a:pathLst>
            </a:custGeom>
            <a:ln w="38099"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6" name="Shape 242"/>
            <p:cNvSpPr/>
            <p:nvPr/>
          </p:nvSpPr>
          <p:spPr>
            <a:xfrm>
              <a:off x="5124078" y="667698"/>
              <a:ext cx="99295" cy="75478"/>
            </a:xfrm>
            <a:custGeom>
              <a:avLst/>
              <a:gdLst/>
              <a:ahLst/>
              <a:cxnLst/>
              <a:rect l="0" t="0" r="0" b="0"/>
              <a:pathLst>
                <a:path w="99295" h="75478">
                  <a:moveTo>
                    <a:pt x="0" y="0"/>
                  </a:moveTo>
                  <a:lnTo>
                    <a:pt x="99295" y="51679"/>
                  </a:lnTo>
                  <a:lnTo>
                    <a:pt x="23814" y="75478"/>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7" name="Shape 244"/>
            <p:cNvSpPr/>
            <p:nvPr/>
          </p:nvSpPr>
          <p:spPr>
            <a:xfrm>
              <a:off x="5536206" y="1552683"/>
              <a:ext cx="575157" cy="575177"/>
            </a:xfrm>
            <a:custGeom>
              <a:avLst/>
              <a:gdLst/>
              <a:ahLst/>
              <a:cxnLst/>
              <a:rect l="0" t="0" r="0" b="0"/>
              <a:pathLst>
                <a:path w="575157" h="575177">
                  <a:moveTo>
                    <a:pt x="0" y="0"/>
                  </a:moveTo>
                  <a:lnTo>
                    <a:pt x="492171" y="0"/>
                  </a:lnTo>
                  <a:lnTo>
                    <a:pt x="575157" y="143770"/>
                  </a:lnTo>
                  <a:lnTo>
                    <a:pt x="575157" y="575177"/>
                  </a:lnTo>
                  <a:lnTo>
                    <a:pt x="82987" y="575177"/>
                  </a:lnTo>
                  <a:lnTo>
                    <a:pt x="0" y="431374"/>
                  </a:lnTo>
                  <a:lnTo>
                    <a:pt x="0" y="0"/>
                  </a:lnTo>
                  <a:close/>
                </a:path>
              </a:pathLst>
            </a:custGeom>
            <a:ln w="12701" cap="flat">
              <a:miter lim="127000"/>
            </a:ln>
          </p:spPr>
          <p:style>
            <a:lnRef idx="1">
              <a:srgbClr val="135047"/>
            </a:lnRef>
            <a:fillRef idx="1">
              <a:srgbClr val="3A8476"/>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8" name="Shape 245"/>
            <p:cNvSpPr/>
            <p:nvPr/>
          </p:nvSpPr>
          <p:spPr>
            <a:xfrm>
              <a:off x="5758064" y="1791043"/>
              <a:ext cx="223855" cy="223855"/>
            </a:xfrm>
            <a:custGeom>
              <a:avLst/>
              <a:gdLst/>
              <a:ahLst/>
              <a:cxnLst/>
              <a:rect l="0" t="0" r="0" b="0"/>
              <a:pathLst>
                <a:path w="223855" h="223855">
                  <a:moveTo>
                    <a:pt x="111927" y="0"/>
                  </a:moveTo>
                  <a:cubicBezTo>
                    <a:pt x="173742" y="0"/>
                    <a:pt x="223855" y="50112"/>
                    <a:pt x="223855" y="111927"/>
                  </a:cubicBezTo>
                  <a:cubicBezTo>
                    <a:pt x="223855" y="173744"/>
                    <a:pt x="173742" y="223855"/>
                    <a:pt x="111927" y="223855"/>
                  </a:cubicBezTo>
                  <a:cubicBezTo>
                    <a:pt x="50112" y="223855"/>
                    <a:pt x="0" y="173744"/>
                    <a:pt x="0" y="111927"/>
                  </a:cubicBezTo>
                  <a:cubicBezTo>
                    <a:pt x="0" y="50112"/>
                    <a:pt x="50112" y="0"/>
                    <a:pt x="111927" y="0"/>
                  </a:cubicBezTo>
                  <a:close/>
                </a:path>
              </a:pathLst>
            </a:custGeom>
            <a:ln w="0" cap="flat">
              <a:miter lim="127000"/>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9" name="Shape 246"/>
            <p:cNvSpPr/>
            <p:nvPr/>
          </p:nvSpPr>
          <p:spPr>
            <a:xfrm>
              <a:off x="5619201" y="1696459"/>
              <a:ext cx="492166" cy="0"/>
            </a:xfrm>
            <a:custGeom>
              <a:avLst/>
              <a:gdLst/>
              <a:ahLst/>
              <a:cxnLst/>
              <a:rect l="0" t="0" r="0" b="0"/>
              <a:pathLst>
                <a:path w="492166">
                  <a:moveTo>
                    <a:pt x="0" y="0"/>
                  </a:moveTo>
                  <a:lnTo>
                    <a:pt x="492166" y="0"/>
                  </a:lnTo>
                </a:path>
              </a:pathLst>
            </a:custGeom>
            <a:ln w="12701" cap="flat">
              <a:miter lim="127000"/>
            </a:ln>
          </p:spPr>
          <p:style>
            <a:lnRef idx="1">
              <a:srgbClr val="135047"/>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0" name="Shape 247"/>
            <p:cNvSpPr/>
            <p:nvPr/>
          </p:nvSpPr>
          <p:spPr>
            <a:xfrm>
              <a:off x="5536213" y="1552687"/>
              <a:ext cx="82987" cy="575175"/>
            </a:xfrm>
            <a:custGeom>
              <a:avLst/>
              <a:gdLst/>
              <a:ahLst/>
              <a:cxnLst/>
              <a:rect l="0" t="0" r="0" b="0"/>
              <a:pathLst>
                <a:path w="82987" h="575175">
                  <a:moveTo>
                    <a:pt x="82987" y="575175"/>
                  </a:moveTo>
                  <a:lnTo>
                    <a:pt x="82987" y="143773"/>
                  </a:lnTo>
                  <a:lnTo>
                    <a:pt x="0" y="0"/>
                  </a:lnTo>
                </a:path>
              </a:pathLst>
            </a:custGeom>
            <a:ln w="12701" cap="flat">
              <a:miter lim="127000"/>
            </a:ln>
          </p:spPr>
          <p:style>
            <a:lnRef idx="1">
              <a:srgbClr val="135047"/>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1" name="Shape 248"/>
            <p:cNvSpPr/>
            <p:nvPr/>
          </p:nvSpPr>
          <p:spPr>
            <a:xfrm>
              <a:off x="5731050" y="1772842"/>
              <a:ext cx="138082" cy="251602"/>
            </a:xfrm>
            <a:custGeom>
              <a:avLst/>
              <a:gdLst/>
              <a:ahLst/>
              <a:cxnLst/>
              <a:rect l="0" t="0" r="0" b="0"/>
              <a:pathLst>
                <a:path w="138082" h="251602">
                  <a:moveTo>
                    <a:pt x="138078" y="0"/>
                  </a:moveTo>
                  <a:lnTo>
                    <a:pt x="138082" y="0"/>
                  </a:lnTo>
                  <a:lnTo>
                    <a:pt x="138082" y="19655"/>
                  </a:lnTo>
                  <a:lnTo>
                    <a:pt x="138082" y="19655"/>
                  </a:lnTo>
                  <a:cubicBezTo>
                    <a:pt x="109731" y="19655"/>
                    <a:pt x="83076" y="30700"/>
                    <a:pt x="63023" y="50745"/>
                  </a:cubicBezTo>
                  <a:cubicBezTo>
                    <a:pt x="21641" y="92134"/>
                    <a:pt x="21641" y="159473"/>
                    <a:pt x="63023" y="200858"/>
                  </a:cubicBezTo>
                  <a:cubicBezTo>
                    <a:pt x="83076" y="220906"/>
                    <a:pt x="109731" y="231945"/>
                    <a:pt x="138082" y="231945"/>
                  </a:cubicBezTo>
                  <a:lnTo>
                    <a:pt x="138082" y="231945"/>
                  </a:lnTo>
                  <a:lnTo>
                    <a:pt x="138082" y="251602"/>
                  </a:lnTo>
                  <a:lnTo>
                    <a:pt x="138082" y="251602"/>
                  </a:lnTo>
                  <a:cubicBezTo>
                    <a:pt x="105888" y="251602"/>
                    <a:pt x="73692" y="239316"/>
                    <a:pt x="49126" y="214754"/>
                  </a:cubicBezTo>
                  <a:cubicBezTo>
                    <a:pt x="0" y="165629"/>
                    <a:pt x="0" y="85973"/>
                    <a:pt x="49126" y="36848"/>
                  </a:cubicBezTo>
                  <a:cubicBezTo>
                    <a:pt x="61409" y="24563"/>
                    <a:pt x="75600" y="15351"/>
                    <a:pt x="90743" y="9210"/>
                  </a:cubicBezTo>
                  <a:lnTo>
                    <a:pt x="138078" y="0"/>
                  </a:lnTo>
                  <a:close/>
                </a:path>
              </a:pathLst>
            </a:custGeom>
            <a:ln w="0" cap="flat">
              <a:miter lim="127000"/>
            </a:ln>
          </p:spPr>
          <p:style>
            <a:lnRef idx="0">
              <a:srgbClr val="000000">
                <a:alpha val="0"/>
              </a:srgbClr>
            </a:lnRef>
            <a:fillRef idx="1">
              <a:srgbClr val="04040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2" name="Shape 249"/>
            <p:cNvSpPr/>
            <p:nvPr/>
          </p:nvSpPr>
          <p:spPr>
            <a:xfrm>
              <a:off x="5869133" y="1772842"/>
              <a:ext cx="125801" cy="251602"/>
            </a:xfrm>
            <a:custGeom>
              <a:avLst/>
              <a:gdLst/>
              <a:ahLst/>
              <a:cxnLst/>
              <a:rect l="0" t="0" r="0" b="0"/>
              <a:pathLst>
                <a:path w="125801" h="251602">
                  <a:moveTo>
                    <a:pt x="0" y="0"/>
                  </a:moveTo>
                  <a:lnTo>
                    <a:pt x="3" y="0"/>
                  </a:lnTo>
                  <a:lnTo>
                    <a:pt x="47341" y="9210"/>
                  </a:lnTo>
                  <a:cubicBezTo>
                    <a:pt x="62485" y="15351"/>
                    <a:pt x="76677" y="24563"/>
                    <a:pt x="88958" y="36848"/>
                  </a:cubicBezTo>
                  <a:cubicBezTo>
                    <a:pt x="101239" y="49129"/>
                    <a:pt x="110450" y="63318"/>
                    <a:pt x="116591" y="78462"/>
                  </a:cubicBezTo>
                  <a:lnTo>
                    <a:pt x="125801" y="125799"/>
                  </a:lnTo>
                  <a:lnTo>
                    <a:pt x="125801" y="125803"/>
                  </a:lnTo>
                  <a:lnTo>
                    <a:pt x="116591" y="173139"/>
                  </a:lnTo>
                  <a:cubicBezTo>
                    <a:pt x="110450" y="188283"/>
                    <a:pt x="101239" y="202473"/>
                    <a:pt x="88958" y="214754"/>
                  </a:cubicBezTo>
                  <a:cubicBezTo>
                    <a:pt x="76676" y="227035"/>
                    <a:pt x="62486" y="236247"/>
                    <a:pt x="47341" y="242389"/>
                  </a:cubicBezTo>
                  <a:lnTo>
                    <a:pt x="0" y="251602"/>
                  </a:lnTo>
                  <a:lnTo>
                    <a:pt x="0" y="231945"/>
                  </a:lnTo>
                  <a:lnTo>
                    <a:pt x="40643" y="223919"/>
                  </a:lnTo>
                  <a:cubicBezTo>
                    <a:pt x="53358" y="218654"/>
                    <a:pt x="65035" y="210882"/>
                    <a:pt x="75060" y="200858"/>
                  </a:cubicBezTo>
                  <a:cubicBezTo>
                    <a:pt x="116441" y="159473"/>
                    <a:pt x="116441" y="92134"/>
                    <a:pt x="75060" y="50745"/>
                  </a:cubicBezTo>
                  <a:cubicBezTo>
                    <a:pt x="65035" y="40723"/>
                    <a:pt x="53358" y="32950"/>
                    <a:pt x="40643" y="27683"/>
                  </a:cubicBezTo>
                  <a:lnTo>
                    <a:pt x="0" y="19655"/>
                  </a:lnTo>
                  <a:lnTo>
                    <a:pt x="0" y="0"/>
                  </a:lnTo>
                  <a:close/>
                </a:path>
              </a:pathLst>
            </a:custGeom>
            <a:ln w="0" cap="flat">
              <a:miter lim="127000"/>
            </a:ln>
          </p:spPr>
          <p:style>
            <a:lnRef idx="0">
              <a:srgbClr val="000000">
                <a:alpha val="0"/>
              </a:srgbClr>
            </a:lnRef>
            <a:fillRef idx="1">
              <a:srgbClr val="04040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3" name="Shape 250"/>
            <p:cNvSpPr/>
            <p:nvPr/>
          </p:nvSpPr>
          <p:spPr>
            <a:xfrm>
              <a:off x="5797293" y="1846691"/>
              <a:ext cx="145396" cy="112557"/>
            </a:xfrm>
            <a:custGeom>
              <a:avLst/>
              <a:gdLst/>
              <a:ahLst/>
              <a:cxnLst/>
              <a:rect l="0" t="0" r="0" b="0"/>
              <a:pathLst>
                <a:path w="145396" h="112557">
                  <a:moveTo>
                    <a:pt x="124520" y="0"/>
                  </a:moveTo>
                  <a:lnTo>
                    <a:pt x="145396" y="21226"/>
                  </a:lnTo>
                  <a:lnTo>
                    <a:pt x="54052" y="112557"/>
                  </a:lnTo>
                  <a:lnTo>
                    <a:pt x="0" y="58494"/>
                  </a:lnTo>
                  <a:lnTo>
                    <a:pt x="8" y="58502"/>
                  </a:lnTo>
                  <a:lnTo>
                    <a:pt x="28680" y="29815"/>
                  </a:lnTo>
                  <a:lnTo>
                    <a:pt x="54637" y="58018"/>
                  </a:lnTo>
                  <a:lnTo>
                    <a:pt x="124520" y="0"/>
                  </a:lnTo>
                  <a:close/>
                </a:path>
              </a:pathLst>
            </a:custGeom>
            <a:ln w="0" cap="flat">
              <a:miter lim="127000"/>
            </a:ln>
          </p:spPr>
          <p:style>
            <a:lnRef idx="0">
              <a:srgbClr val="000000">
                <a:alpha val="0"/>
              </a:srgbClr>
            </a:lnRef>
            <a:fillRef idx="1">
              <a:srgbClr val="04040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grpSp>
      <p:sp>
        <p:nvSpPr>
          <p:cNvPr id="124" name="Text Box 1"/>
          <p:cNvSpPr txBox="1">
            <a:spLocks noChangeArrowheads="1"/>
          </p:cNvSpPr>
          <p:nvPr/>
        </p:nvSpPr>
        <p:spPr bwMode="auto">
          <a:xfrm>
            <a:off x="1300162" y="5105400"/>
            <a:ext cx="2381250" cy="2286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Project Vision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5" name="Text Box 2"/>
          <p:cNvSpPr txBox="1">
            <a:spLocks noChangeArrowheads="1"/>
          </p:cNvSpPr>
          <p:nvPr/>
        </p:nvSpPr>
        <p:spPr bwMode="auto">
          <a:xfrm>
            <a:off x="4271962" y="1600200"/>
            <a:ext cx="946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Release Planning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6" name="Text Box 3"/>
          <p:cNvSpPr txBox="1">
            <a:spLocks noChangeArrowheads="1"/>
          </p:cNvSpPr>
          <p:nvPr/>
        </p:nvSpPr>
        <p:spPr bwMode="auto">
          <a:xfrm>
            <a:off x="4348162" y="5105400"/>
            <a:ext cx="2438400" cy="3048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Sprint Planning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7" name="Text Box 5"/>
          <p:cNvSpPr txBox="1">
            <a:spLocks noChangeArrowheads="1"/>
          </p:cNvSpPr>
          <p:nvPr/>
        </p:nvSpPr>
        <p:spPr bwMode="auto">
          <a:xfrm>
            <a:off x="6862762" y="5105400"/>
            <a:ext cx="2133600" cy="493712"/>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Sprint Review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Retrospect Sprint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8" name="Bent-Up Arrow 178"/>
          <p:cNvSpPr/>
          <p:nvPr/>
        </p:nvSpPr>
        <p:spPr>
          <a:xfrm flipH="1">
            <a:off x="3738562" y="5410200"/>
            <a:ext cx="4419600" cy="517525"/>
          </a:xfrm>
          <a:prstGeom prst="bentUpArrow">
            <a:avLst>
              <a:gd name="adj1" fmla="val 9938"/>
              <a:gd name="adj2" fmla="val 14820"/>
              <a:gd name="adj3" fmla="val 15135"/>
            </a:avLst>
          </a:prstGeom>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dirty="0">
              <a:latin typeface="Calibri" panose="020F0502020204030204" pitchFamily="34" charset="0"/>
              <a:cs typeface="Calibri" panose="020F0502020204030204" pitchFamily="34" charset="0"/>
            </a:endParaRPr>
          </a:p>
        </p:txBody>
      </p:sp>
      <p:sp>
        <p:nvSpPr>
          <p:cNvPr id="129" name="Rectangle 128"/>
          <p:cNvSpPr/>
          <p:nvPr/>
        </p:nvSpPr>
        <p:spPr>
          <a:xfrm>
            <a:off x="8113490" y="5715000"/>
            <a:ext cx="46854" cy="193528"/>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dirty="0">
              <a:latin typeface="Calibri" panose="020F0502020204030204" pitchFamily="34" charset="0"/>
              <a:cs typeface="Calibri" panose="020F0502020204030204" pitchFamily="34" charset="0"/>
            </a:endParaRPr>
          </a:p>
        </p:txBody>
      </p:sp>
      <p:sp>
        <p:nvSpPr>
          <p:cNvPr id="130" name="Text Box 6"/>
          <p:cNvSpPr txBox="1">
            <a:spLocks noChangeArrowheads="1"/>
          </p:cNvSpPr>
          <p:nvPr/>
        </p:nvSpPr>
        <p:spPr bwMode="auto">
          <a:xfrm>
            <a:off x="7239000" y="2057400"/>
            <a:ext cx="1219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Daily Standup</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31" name="Rectangle 182"/>
          <p:cNvSpPr>
            <a:spLocks noChangeArrowheads="1"/>
          </p:cNvSpPr>
          <p:nvPr/>
        </p:nvSpPr>
        <p:spPr bwMode="auto">
          <a:xfrm>
            <a:off x="847061" y="409168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600" dirty="0">
              <a:latin typeface="Calibri" panose="020F0502020204030204" pitchFamily="34" charset="0"/>
              <a:cs typeface="Calibri" panose="020F0502020204030204" pitchFamily="34" charset="0"/>
            </a:endParaRPr>
          </a:p>
        </p:txBody>
      </p:sp>
      <p:sp>
        <p:nvSpPr>
          <p:cNvPr id="132" name="Rectangle 186"/>
          <p:cNvSpPr>
            <a:spLocks noChangeArrowheads="1"/>
          </p:cNvSpPr>
          <p:nvPr/>
        </p:nvSpPr>
        <p:spPr bwMode="auto">
          <a:xfrm>
            <a:off x="847061" y="454888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600" dirty="0">
              <a:latin typeface="Calibri" panose="020F0502020204030204" pitchFamily="34" charset="0"/>
              <a:cs typeface="Calibri" panose="020F0502020204030204" pitchFamily="34" charset="0"/>
            </a:endParaRPr>
          </a:p>
        </p:txBody>
      </p:sp>
      <p:sp>
        <p:nvSpPr>
          <p:cNvPr id="133" name="Rectangle 187"/>
          <p:cNvSpPr>
            <a:spLocks noChangeArrowheads="1"/>
          </p:cNvSpPr>
          <p:nvPr/>
        </p:nvSpPr>
        <p:spPr bwMode="auto">
          <a:xfrm>
            <a:off x="847061" y="501243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600" dirty="0">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a:xfrm>
            <a:off x="0" y="304800"/>
            <a:ext cx="9144000" cy="715963"/>
          </a:xfrm>
        </p:spPr>
        <p:txBody>
          <a:bodyPr/>
          <a:lstStyle/>
          <a:p>
            <a:r>
              <a:rPr lang="en-US" dirty="0"/>
              <a:t>Scrum Flow</a:t>
            </a:r>
            <a:endParaRPr lang="en-IN" dirty="0"/>
          </a:p>
        </p:txBody>
      </p:sp>
      <p:sp>
        <p:nvSpPr>
          <p:cNvPr id="2" name="Slide Number Placeholder 1">
            <a:extLst>
              <a:ext uri="{FF2B5EF4-FFF2-40B4-BE49-F238E27FC236}">
                <a16:creationId xmlns:a16="http://schemas.microsoft.com/office/drawing/2014/main" id="{3C981438-5E75-52AD-5806-094935E5AD27}"/>
              </a:ext>
            </a:extLst>
          </p:cNvPr>
          <p:cNvSpPr>
            <a:spLocks noGrp="1"/>
          </p:cNvSpPr>
          <p:nvPr>
            <p:ph type="sldNum" sz="quarter" idx="12"/>
          </p:nvPr>
        </p:nvSpPr>
        <p:spPr/>
        <p:txBody>
          <a:bodyPr/>
          <a:lstStyle/>
          <a:p>
            <a:pPr>
              <a:defRPr/>
            </a:pPr>
            <a:fld id="{AC73F1D3-B4B8-4AEF-90B2-F6B713CA2A81}" type="slidenum">
              <a:rPr lang="en-US" smtClean="0"/>
              <a:pPr>
                <a:defRPr/>
              </a:pPr>
              <a:t>245</a:t>
            </a:fld>
            <a:endParaRPr lang="en-US" dirty="0"/>
          </a:p>
        </p:txBody>
      </p:sp>
    </p:spTree>
    <p:extLst>
      <p:ext uri="{BB962C8B-B14F-4D97-AF65-F5344CB8AC3E}">
        <p14:creationId xmlns:p14="http://schemas.microsoft.com/office/powerpoint/2010/main" val="11739737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Phase - Initiate</a:t>
            </a:r>
            <a:endParaRPr lang="en-IN" dirty="0"/>
          </a:p>
        </p:txBody>
      </p:sp>
      <p:sp>
        <p:nvSpPr>
          <p:cNvPr id="2" name="Slide Number Placeholder 1">
            <a:extLst>
              <a:ext uri="{FF2B5EF4-FFF2-40B4-BE49-F238E27FC236}">
                <a16:creationId xmlns:a16="http://schemas.microsoft.com/office/drawing/2014/main" id="{4A7C0F36-56F7-1A7E-B2CF-1AE2932E7560}"/>
              </a:ext>
            </a:extLst>
          </p:cNvPr>
          <p:cNvSpPr>
            <a:spLocks noGrp="1"/>
          </p:cNvSpPr>
          <p:nvPr>
            <p:ph type="sldNum" sz="quarter" idx="12"/>
          </p:nvPr>
        </p:nvSpPr>
        <p:spPr/>
        <p:txBody>
          <a:bodyPr/>
          <a:lstStyle/>
          <a:p>
            <a:pPr>
              <a:defRPr/>
            </a:pPr>
            <a:fld id="{AC73F1D3-B4B8-4AEF-90B2-F6B713CA2A81}" type="slidenum">
              <a:rPr lang="en-US" smtClean="0"/>
              <a:pPr>
                <a:defRPr/>
              </a:pPr>
              <a:t>246</a:t>
            </a:fld>
            <a:endParaRPr lang="en-US" dirty="0"/>
          </a:p>
        </p:txBody>
      </p:sp>
    </p:spTree>
    <p:extLst>
      <p:ext uri="{BB962C8B-B14F-4D97-AF65-F5344CB8AC3E}">
        <p14:creationId xmlns:p14="http://schemas.microsoft.com/office/powerpoint/2010/main" val="248412560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2237"/>
            <a:ext cx="9144000" cy="715963"/>
          </a:xfrm>
        </p:spPr>
        <p:txBody>
          <a:bodyPr/>
          <a:lstStyle/>
          <a:p>
            <a:r>
              <a:rPr lang="en-US" dirty="0"/>
              <a:t>Scrum Phase - Initiate </a:t>
            </a:r>
          </a:p>
        </p:txBody>
      </p:sp>
      <p:sp>
        <p:nvSpPr>
          <p:cNvPr id="5" name="Rectangle 4"/>
          <p:cNvSpPr/>
          <p:nvPr/>
        </p:nvSpPr>
        <p:spPr>
          <a:xfrm>
            <a:off x="1866020" y="5940623"/>
            <a:ext cx="4959884"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8‑2: Initiate Overview (Essentials); SBOK® Page 138</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247</a:t>
            </a:fld>
            <a:endParaRPr lang="en-US" dirty="0"/>
          </a:p>
        </p:txBody>
      </p:sp>
      <p:pic>
        <p:nvPicPr>
          <p:cNvPr id="4" name="Picture 3">
            <a:extLst>
              <a:ext uri="{FF2B5EF4-FFF2-40B4-BE49-F238E27FC236}">
                <a16:creationId xmlns:a16="http://schemas.microsoft.com/office/drawing/2014/main" id="{F3552713-3B89-FA84-2305-5854DF394D90}"/>
              </a:ext>
            </a:extLst>
          </p:cNvPr>
          <p:cNvPicPr>
            <a:picLocks noChangeAspect="1"/>
          </p:cNvPicPr>
          <p:nvPr/>
        </p:nvPicPr>
        <p:blipFill>
          <a:blip r:embed="rId2"/>
          <a:stretch>
            <a:fillRect/>
          </a:stretch>
        </p:blipFill>
        <p:spPr>
          <a:xfrm>
            <a:off x="990601" y="759023"/>
            <a:ext cx="7315200" cy="5105002"/>
          </a:xfrm>
          <a:prstGeom prst="rect">
            <a:avLst/>
          </a:prstGeom>
        </p:spPr>
      </p:pic>
    </p:spTree>
    <p:extLst>
      <p:ext uri="{BB962C8B-B14F-4D97-AF65-F5344CB8AC3E}">
        <p14:creationId xmlns:p14="http://schemas.microsoft.com/office/powerpoint/2010/main" val="2440565775"/>
      </p:ext>
    </p:extLst>
  </p:cSld>
  <p:clrMapOvr>
    <a:masterClrMapping/>
  </p:clrMapOvr>
  <p:transition spd="med">
    <p:pull/>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715963"/>
          </a:xfrm>
        </p:spPr>
        <p:txBody>
          <a:bodyPr/>
          <a:lstStyle/>
          <a:p>
            <a:r>
              <a:rPr lang="en-US" dirty="0"/>
              <a:t>Initiate – Create Project Vision</a:t>
            </a:r>
          </a:p>
        </p:txBody>
      </p:sp>
      <p:sp>
        <p:nvSpPr>
          <p:cNvPr id="5" name="Rectangle 4"/>
          <p:cNvSpPr/>
          <p:nvPr/>
        </p:nvSpPr>
        <p:spPr>
          <a:xfrm>
            <a:off x="838200" y="5867400"/>
            <a:ext cx="6927474"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8‑3: </a:t>
            </a:r>
            <a:r>
              <a:rPr lang="en-IN" sz="1400" dirty="0">
                <a:latin typeface="Calibri" panose="020F0502020204030204" pitchFamily="34" charset="0"/>
                <a:cs typeface="Calibri" panose="020F0502020204030204" pitchFamily="34" charset="0"/>
              </a:rPr>
              <a:t>Create Project Vision—Inputs, Tools, and Outputs</a:t>
            </a:r>
            <a:r>
              <a:rPr lang="en-US" sz="1400" dirty="0">
                <a:latin typeface="Calibri" panose="020F0502020204030204" pitchFamily="34" charset="0"/>
                <a:cs typeface="Calibri" panose="020F0502020204030204" pitchFamily="34" charset="0"/>
              </a:rPr>
              <a:t>; SBOK® Page 139</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248</a:t>
            </a:fld>
            <a:endParaRPr lang="en-US" dirty="0"/>
          </a:p>
        </p:txBody>
      </p:sp>
      <p:pic>
        <p:nvPicPr>
          <p:cNvPr id="4" name="Picture 3">
            <a:extLst>
              <a:ext uri="{FF2B5EF4-FFF2-40B4-BE49-F238E27FC236}">
                <a16:creationId xmlns:a16="http://schemas.microsoft.com/office/drawing/2014/main" id="{31DF400D-B212-FA01-8FED-E6CECCB90626}"/>
              </a:ext>
            </a:extLst>
          </p:cNvPr>
          <p:cNvPicPr>
            <a:picLocks noChangeAspect="1"/>
          </p:cNvPicPr>
          <p:nvPr/>
        </p:nvPicPr>
        <p:blipFill>
          <a:blip r:embed="rId2"/>
          <a:stretch>
            <a:fillRect/>
          </a:stretch>
        </p:blipFill>
        <p:spPr>
          <a:xfrm>
            <a:off x="549600" y="1266523"/>
            <a:ext cx="7984800" cy="4594549"/>
          </a:xfrm>
          <a:prstGeom prst="rect">
            <a:avLst/>
          </a:prstGeom>
        </p:spPr>
      </p:pic>
    </p:spTree>
    <p:extLst>
      <p:ext uri="{BB962C8B-B14F-4D97-AF65-F5344CB8AC3E}">
        <p14:creationId xmlns:p14="http://schemas.microsoft.com/office/powerpoint/2010/main" val="1275588684"/>
      </p:ext>
    </p:extLst>
  </p:cSld>
  <p:clrMapOvr>
    <a:masterClrMapping/>
  </p:clrMapOvr>
  <p:transition spd="med">
    <p:pull/>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dirty="0"/>
              <a:t>A business case may be a well-structured document or simply a verbal statement that expresses the rationale for initiating a project. </a:t>
            </a:r>
          </a:p>
          <a:p>
            <a:pPr marL="0" indent="0">
              <a:buNone/>
            </a:pPr>
            <a:endParaRPr lang="en-IN" sz="1800" dirty="0"/>
          </a:p>
          <a:p>
            <a:pPr marL="0" indent="0">
              <a:buNone/>
            </a:pPr>
            <a:r>
              <a:rPr lang="en-IN" sz="1800" dirty="0"/>
              <a:t>It often includes substantial information on the background of the project, the intended business purpose and desired outcomes, a SWOT and Gap analysis report, a list of identified risks, and estimations of time, effort, and cost. </a:t>
            </a:r>
          </a:p>
          <a:p>
            <a:pPr marL="0" indent="0">
              <a:buNone/>
            </a:pPr>
            <a:endParaRPr lang="en-IN" sz="1800" dirty="0"/>
          </a:p>
          <a:p>
            <a:pPr marL="0" indent="0">
              <a:buNone/>
            </a:pPr>
            <a:r>
              <a:rPr lang="en-IN" sz="1800" dirty="0"/>
              <a:t>The project commences with the presentation of the Project Business Case to the business stakeholders and sponsors. </a:t>
            </a:r>
          </a:p>
          <a:p>
            <a:pPr marL="0" indent="0">
              <a:buNone/>
            </a:pPr>
            <a:endParaRPr lang="en-IN" sz="1800" dirty="0"/>
          </a:p>
          <a:p>
            <a:pPr marL="0" indent="0">
              <a:buNone/>
            </a:pPr>
            <a:r>
              <a:rPr lang="en-IN" sz="1800" dirty="0"/>
              <a:t>The business stakeholders understand the expected business benefits of the project and the sponsors confirm that they will provide the financial resources for the project. </a:t>
            </a:r>
          </a:p>
        </p:txBody>
      </p:sp>
      <p:sp>
        <p:nvSpPr>
          <p:cNvPr id="4" name="Title 3"/>
          <p:cNvSpPr>
            <a:spLocks noGrp="1"/>
          </p:cNvSpPr>
          <p:nvPr>
            <p:ph type="title"/>
          </p:nvPr>
        </p:nvSpPr>
        <p:spPr/>
        <p:txBody>
          <a:bodyPr/>
          <a:lstStyle/>
          <a:p>
            <a:r>
              <a:rPr lang="en-US" dirty="0"/>
              <a:t>Create Project Vision: Critical Input – Business Case</a:t>
            </a:r>
            <a:endParaRPr lang="en-IN" dirty="0"/>
          </a:p>
        </p:txBody>
      </p:sp>
      <p:sp>
        <p:nvSpPr>
          <p:cNvPr id="3" name="Slide Number Placeholder 2">
            <a:extLst>
              <a:ext uri="{FF2B5EF4-FFF2-40B4-BE49-F238E27FC236}">
                <a16:creationId xmlns:a16="http://schemas.microsoft.com/office/drawing/2014/main" id="{16DD1431-B0FE-97C6-D8DC-2B3762588D89}"/>
              </a:ext>
            </a:extLst>
          </p:cNvPr>
          <p:cNvSpPr>
            <a:spLocks noGrp="1"/>
          </p:cNvSpPr>
          <p:nvPr>
            <p:ph type="sldNum" sz="quarter" idx="12"/>
          </p:nvPr>
        </p:nvSpPr>
        <p:spPr/>
        <p:txBody>
          <a:bodyPr/>
          <a:lstStyle/>
          <a:p>
            <a:pPr>
              <a:defRPr/>
            </a:pPr>
            <a:fld id="{AC73F1D3-B4B8-4AEF-90B2-F6B713CA2A81}" type="slidenum">
              <a:rPr lang="en-US" smtClean="0"/>
              <a:pPr>
                <a:defRPr/>
              </a:pPr>
              <a:t>249</a:t>
            </a:fld>
            <a:endParaRPr lang="en-US" dirty="0"/>
          </a:p>
        </p:txBody>
      </p:sp>
    </p:spTree>
    <p:extLst>
      <p:ext uri="{BB962C8B-B14F-4D97-AF65-F5344CB8AC3E}">
        <p14:creationId xmlns:p14="http://schemas.microsoft.com/office/powerpoint/2010/main" val="20403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sz="1800" dirty="0"/>
              <a:t>“We are uncovering better ways of developing software by doing it and helping others do it. Through this work, we have come to value the following:</a:t>
            </a:r>
          </a:p>
          <a:p>
            <a:pPr algn="just"/>
            <a:endParaRPr lang="en-US" dirty="0"/>
          </a:p>
          <a:p>
            <a:pPr lvl="0" algn="just"/>
            <a:endParaRPr lang="en-IN" dirty="0"/>
          </a:p>
          <a:p>
            <a:pPr algn="just"/>
            <a:endParaRPr lang="en-US" dirty="0"/>
          </a:p>
          <a:p>
            <a:pPr algn="just"/>
            <a:endParaRPr lang="en-US" dirty="0"/>
          </a:p>
          <a:p>
            <a:pPr algn="just"/>
            <a:endParaRPr lang="en-US" dirty="0"/>
          </a:p>
          <a:p>
            <a:pPr algn="just"/>
            <a:endParaRPr lang="en-US" dirty="0"/>
          </a:p>
          <a:p>
            <a:pPr algn="just"/>
            <a:endParaRPr lang="en-US" dirty="0"/>
          </a:p>
          <a:p>
            <a:pPr algn="just"/>
            <a:endParaRPr lang="en-US" dirty="0"/>
          </a:p>
          <a:p>
            <a:pPr algn="just"/>
            <a:endParaRPr lang="en-US" dirty="0"/>
          </a:p>
          <a:p>
            <a:pPr algn="just"/>
            <a:endParaRPr lang="en-US" dirty="0"/>
          </a:p>
          <a:p>
            <a:pPr algn="just"/>
            <a:r>
              <a:rPr lang="en-US" sz="1800" dirty="0"/>
              <a:t>That is, while there is value in the items on the right, we value the items on the left more.” </a:t>
            </a:r>
            <a:endParaRPr lang="en-IN" sz="1800" dirty="0"/>
          </a:p>
        </p:txBody>
      </p:sp>
      <p:sp>
        <p:nvSpPr>
          <p:cNvPr id="3" name="Title 2"/>
          <p:cNvSpPr>
            <a:spLocks noGrp="1"/>
          </p:cNvSpPr>
          <p:nvPr>
            <p:ph type="title"/>
          </p:nvPr>
        </p:nvSpPr>
        <p:spPr/>
        <p:txBody>
          <a:bodyPr/>
          <a:lstStyle/>
          <a:p>
            <a:r>
              <a:rPr lang="en-US" dirty="0"/>
              <a:t>Agile Manifesto</a:t>
            </a:r>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3732880183"/>
              </p:ext>
            </p:extLst>
          </p:nvPr>
        </p:nvGraphicFramePr>
        <p:xfrm>
          <a:off x="1143001" y="2514600"/>
          <a:ext cx="7467599" cy="1708914"/>
        </p:xfrm>
        <a:graphic>
          <a:graphicData uri="http://schemas.openxmlformats.org/drawingml/2006/table">
            <a:tbl>
              <a:tblPr firstRow="1" firstCol="1" bandRow="1">
                <a:tableStyleId>{16D9F66E-5EB9-4882-86FB-DCBF35E3C3E4}</a:tableStyleId>
              </a:tblPr>
              <a:tblGrid>
                <a:gridCol w="2488924">
                  <a:extLst>
                    <a:ext uri="{9D8B030D-6E8A-4147-A177-3AD203B41FA5}">
                      <a16:colId xmlns:a16="http://schemas.microsoft.com/office/drawing/2014/main" val="20000"/>
                    </a:ext>
                  </a:extLst>
                </a:gridCol>
                <a:gridCol w="2488924">
                  <a:extLst>
                    <a:ext uri="{9D8B030D-6E8A-4147-A177-3AD203B41FA5}">
                      <a16:colId xmlns:a16="http://schemas.microsoft.com/office/drawing/2014/main" val="20001"/>
                    </a:ext>
                  </a:extLst>
                </a:gridCol>
                <a:gridCol w="2489751">
                  <a:extLst>
                    <a:ext uri="{9D8B030D-6E8A-4147-A177-3AD203B41FA5}">
                      <a16:colId xmlns:a16="http://schemas.microsoft.com/office/drawing/2014/main" val="20002"/>
                    </a:ext>
                  </a:extLst>
                </a:gridCol>
              </a:tblGrid>
              <a:tr h="0">
                <a:tc>
                  <a:txBody>
                    <a:bodyPr/>
                    <a:lstStyle/>
                    <a:p>
                      <a:pPr algn="ctr">
                        <a:lnSpc>
                          <a:spcPct val="107000"/>
                        </a:lnSpc>
                        <a:spcAft>
                          <a:spcPts val="0"/>
                        </a:spcAft>
                      </a:pPr>
                      <a:r>
                        <a:rPr lang="en-US" sz="1800" b="1" cap="none" spc="0" dirty="0">
                          <a:ln>
                            <a:noFill/>
                          </a:ln>
                          <a:effectLst/>
                          <a:latin typeface="Calibri" panose="020F0502020204030204" pitchFamily="34" charset="0"/>
                        </a:rPr>
                        <a:t>Individuals and interactions</a:t>
                      </a:r>
                      <a:endParaRPr lang="en-IN" sz="1800" b="1"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0" cap="none" spc="0" dirty="0">
                          <a:ln>
                            <a:noFill/>
                          </a:ln>
                          <a:effectLst/>
                          <a:latin typeface="Calibri" panose="020F0502020204030204" pitchFamily="34" charset="0"/>
                        </a:rPr>
                        <a:t>Over</a:t>
                      </a:r>
                      <a:endParaRPr lang="en-IN" sz="1800" b="0"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0" cap="none" spc="0" dirty="0">
                          <a:ln>
                            <a:noFill/>
                          </a:ln>
                          <a:effectLst/>
                          <a:latin typeface="Calibri" panose="020F0502020204030204" pitchFamily="34" charset="0"/>
                        </a:rPr>
                        <a:t>Processes and Tools</a:t>
                      </a:r>
                      <a:endParaRPr lang="en-IN" sz="1800" b="0"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800" b="1" cap="none" spc="0" dirty="0">
                          <a:ln>
                            <a:noFill/>
                          </a:ln>
                          <a:effectLst/>
                          <a:latin typeface="Calibri" panose="020F0502020204030204" pitchFamily="34" charset="0"/>
                        </a:rPr>
                        <a:t>Working software</a:t>
                      </a:r>
                      <a:endParaRPr lang="en-IN" sz="1800" b="1"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cap="none" spc="0">
                          <a:ln>
                            <a:noFill/>
                          </a:ln>
                          <a:effectLst/>
                          <a:latin typeface="Calibri" panose="020F0502020204030204" pitchFamily="34" charset="0"/>
                        </a:rPr>
                        <a:t>Over</a:t>
                      </a:r>
                      <a:endParaRPr lang="en-IN" sz="1800" b="0" cap="none" spc="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cap="none" spc="0" dirty="0">
                          <a:ln>
                            <a:noFill/>
                          </a:ln>
                          <a:effectLst/>
                          <a:latin typeface="Calibri" panose="020F0502020204030204" pitchFamily="34" charset="0"/>
                        </a:rPr>
                        <a:t>Comprehensive Documentation</a:t>
                      </a:r>
                      <a:endParaRPr lang="en-IN" sz="1800" b="0"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07000"/>
                        </a:lnSpc>
                        <a:spcAft>
                          <a:spcPts val="0"/>
                        </a:spcAft>
                      </a:pPr>
                      <a:r>
                        <a:rPr lang="en-US" sz="1800" b="1" cap="none" spc="0" dirty="0">
                          <a:ln>
                            <a:noFill/>
                          </a:ln>
                          <a:effectLst/>
                          <a:latin typeface="Calibri" panose="020F0502020204030204" pitchFamily="34" charset="0"/>
                        </a:rPr>
                        <a:t>Customer collaboration</a:t>
                      </a:r>
                      <a:endParaRPr lang="en-IN" sz="1800" b="1"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cap="none" spc="0" dirty="0">
                          <a:ln>
                            <a:noFill/>
                          </a:ln>
                          <a:effectLst/>
                          <a:latin typeface="Calibri" panose="020F0502020204030204" pitchFamily="34" charset="0"/>
                        </a:rPr>
                        <a:t>Over</a:t>
                      </a:r>
                      <a:endParaRPr lang="en-IN" sz="1800" b="0"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cap="none" spc="0" dirty="0">
                          <a:ln>
                            <a:noFill/>
                          </a:ln>
                          <a:effectLst/>
                          <a:latin typeface="Calibri" panose="020F0502020204030204" pitchFamily="34" charset="0"/>
                        </a:rPr>
                        <a:t>Contract Negotiation</a:t>
                      </a:r>
                      <a:endParaRPr lang="en-IN" sz="1800" b="0"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ctr">
                        <a:lnSpc>
                          <a:spcPct val="107000"/>
                        </a:lnSpc>
                        <a:spcAft>
                          <a:spcPts val="0"/>
                        </a:spcAft>
                      </a:pPr>
                      <a:r>
                        <a:rPr lang="en-US" sz="1800" b="1" cap="none" spc="0" dirty="0">
                          <a:ln>
                            <a:noFill/>
                          </a:ln>
                          <a:effectLst/>
                          <a:latin typeface="Calibri" panose="020F0502020204030204" pitchFamily="34" charset="0"/>
                        </a:rPr>
                        <a:t>Responding to change</a:t>
                      </a:r>
                      <a:endParaRPr lang="en-IN" sz="1800" b="1"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cap="none" spc="0" dirty="0">
                          <a:ln>
                            <a:noFill/>
                          </a:ln>
                          <a:effectLst/>
                          <a:latin typeface="Calibri" panose="020F0502020204030204" pitchFamily="34" charset="0"/>
                        </a:rPr>
                        <a:t>Over</a:t>
                      </a:r>
                      <a:endParaRPr lang="en-IN" sz="1800" b="0"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cap="none" spc="0" dirty="0">
                          <a:ln>
                            <a:noFill/>
                          </a:ln>
                          <a:effectLst/>
                          <a:latin typeface="Calibri" panose="020F0502020204030204" pitchFamily="34" charset="0"/>
                        </a:rPr>
                        <a:t>Following a Plan</a:t>
                      </a:r>
                      <a:endParaRPr lang="en-IN" sz="1800" b="0" cap="none" spc="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66CE7B1F-7521-5825-6421-F17019E2D7C0}"/>
              </a:ext>
            </a:extLst>
          </p:cNvPr>
          <p:cNvSpPr>
            <a:spLocks noGrp="1"/>
          </p:cNvSpPr>
          <p:nvPr>
            <p:ph type="sldNum" sz="quarter" idx="12"/>
          </p:nvPr>
        </p:nvSpPr>
        <p:spPr/>
        <p:txBody>
          <a:bodyPr/>
          <a:lstStyle/>
          <a:p>
            <a:pPr>
              <a:defRPr/>
            </a:pPr>
            <a:fld id="{AC73F1D3-B4B8-4AEF-90B2-F6B713CA2A81}" type="slidenum">
              <a:rPr lang="en-US" smtClean="0"/>
              <a:pPr>
                <a:defRPr/>
              </a:pPr>
              <a:t>25</a:t>
            </a:fld>
            <a:endParaRPr lang="en-US" dirty="0"/>
          </a:p>
        </p:txBody>
      </p:sp>
    </p:spTree>
    <p:extLst>
      <p:ext uri="{BB962C8B-B14F-4D97-AF65-F5344CB8AC3E}">
        <p14:creationId xmlns:p14="http://schemas.microsoft.com/office/powerpoint/2010/main" val="228337005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dirty="0"/>
              <a:t>A Project Vision Meeting is a meeting with the Product Owner and other relevant business stakeholder(s). </a:t>
            </a:r>
          </a:p>
          <a:p>
            <a:pPr marL="0" indent="0">
              <a:buNone/>
            </a:pPr>
            <a:endParaRPr lang="en-IN" sz="1800" dirty="0"/>
          </a:p>
          <a:p>
            <a:pPr marL="0" indent="0">
              <a:buNone/>
            </a:pPr>
            <a:r>
              <a:rPr lang="en-IN" sz="1800" dirty="0"/>
              <a:t>It helps identify the business context, business requirements, and business stakeholder expectations in order to develop an effective Project Vision Statement. </a:t>
            </a:r>
          </a:p>
          <a:p>
            <a:pPr marL="0" indent="0">
              <a:buNone/>
            </a:pPr>
            <a:endParaRPr lang="en-IN" sz="1800" dirty="0"/>
          </a:p>
          <a:p>
            <a:pPr marL="0" indent="0">
              <a:buNone/>
            </a:pPr>
            <a:r>
              <a:rPr lang="en-IN" sz="1800" dirty="0"/>
              <a:t>Scrum believes in closely engaging and collaborating with all business representatives to get their buy-in for the project and to deliver greater value</a:t>
            </a:r>
          </a:p>
        </p:txBody>
      </p:sp>
      <p:sp>
        <p:nvSpPr>
          <p:cNvPr id="4" name="Title 3"/>
          <p:cNvSpPr>
            <a:spLocks noGrp="1"/>
          </p:cNvSpPr>
          <p:nvPr>
            <p:ph type="title"/>
          </p:nvPr>
        </p:nvSpPr>
        <p:spPr>
          <a:xfrm>
            <a:off x="990600" y="304800"/>
            <a:ext cx="8153400" cy="715963"/>
          </a:xfrm>
        </p:spPr>
        <p:txBody>
          <a:bodyPr/>
          <a:lstStyle/>
          <a:p>
            <a:r>
              <a:rPr lang="en-US" dirty="0"/>
              <a:t>Create Project Vision: Mandatory Tool – Project Vision Meeting</a:t>
            </a:r>
            <a:endParaRPr lang="en-IN" dirty="0"/>
          </a:p>
        </p:txBody>
      </p:sp>
      <p:sp>
        <p:nvSpPr>
          <p:cNvPr id="3" name="Slide Number Placeholder 2">
            <a:extLst>
              <a:ext uri="{FF2B5EF4-FFF2-40B4-BE49-F238E27FC236}">
                <a16:creationId xmlns:a16="http://schemas.microsoft.com/office/drawing/2014/main" id="{392BF433-BEF4-6E7C-0B9C-629CBEBD7173}"/>
              </a:ext>
            </a:extLst>
          </p:cNvPr>
          <p:cNvSpPr>
            <a:spLocks noGrp="1"/>
          </p:cNvSpPr>
          <p:nvPr>
            <p:ph type="sldNum" sz="quarter" idx="12"/>
          </p:nvPr>
        </p:nvSpPr>
        <p:spPr/>
        <p:txBody>
          <a:bodyPr/>
          <a:lstStyle/>
          <a:p>
            <a:pPr>
              <a:defRPr/>
            </a:pPr>
            <a:fld id="{AC73F1D3-B4B8-4AEF-90B2-F6B713CA2A81}" type="slidenum">
              <a:rPr lang="en-US" smtClean="0"/>
              <a:pPr>
                <a:defRPr/>
              </a:pPr>
              <a:t>250</a:t>
            </a:fld>
            <a:endParaRPr lang="en-US" dirty="0"/>
          </a:p>
        </p:txBody>
      </p:sp>
    </p:spTree>
    <p:extLst>
      <p:ext uri="{BB962C8B-B14F-4D97-AF65-F5344CB8AC3E}">
        <p14:creationId xmlns:p14="http://schemas.microsoft.com/office/powerpoint/2010/main" val="68840227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dirty="0"/>
              <a:t>The Product Owner is the person responsible for achieving maximum business value for the project. </a:t>
            </a:r>
          </a:p>
          <a:p>
            <a:pPr marL="0" indent="0">
              <a:buNone/>
            </a:pPr>
            <a:endParaRPr lang="en-IN" sz="1800" dirty="0"/>
          </a:p>
          <a:p>
            <a:pPr marL="0" indent="0">
              <a:buNone/>
            </a:pPr>
            <a:r>
              <a:rPr lang="en-IN" sz="1800" dirty="0"/>
              <a:t>He or she is also responsible for articulating customer requirements and maintaining business justification for the project. </a:t>
            </a:r>
          </a:p>
          <a:p>
            <a:pPr marL="0" indent="0">
              <a:buNone/>
            </a:pPr>
            <a:endParaRPr lang="en-IN" sz="1800" dirty="0"/>
          </a:p>
          <a:p>
            <a:pPr marL="0" indent="0">
              <a:buNone/>
            </a:pPr>
            <a:r>
              <a:rPr lang="en-IN" sz="1800" dirty="0"/>
              <a:t>The Product Owner represents the Voice of the Customer.</a:t>
            </a:r>
          </a:p>
        </p:txBody>
      </p:sp>
      <p:sp>
        <p:nvSpPr>
          <p:cNvPr id="4" name="Title 3"/>
          <p:cNvSpPr>
            <a:spLocks noGrp="1"/>
          </p:cNvSpPr>
          <p:nvPr>
            <p:ph type="title"/>
          </p:nvPr>
        </p:nvSpPr>
        <p:spPr>
          <a:xfrm>
            <a:off x="990600" y="304800"/>
            <a:ext cx="8153400" cy="715963"/>
          </a:xfrm>
        </p:spPr>
        <p:txBody>
          <a:bodyPr/>
          <a:lstStyle/>
          <a:p>
            <a:r>
              <a:rPr lang="en-US" dirty="0"/>
              <a:t>Create Project Vision: Critical Output – </a:t>
            </a:r>
            <a:br>
              <a:rPr lang="en-US" dirty="0"/>
            </a:br>
            <a:r>
              <a:rPr lang="en-US" dirty="0"/>
              <a:t>Identified Product Owner</a:t>
            </a:r>
            <a:endParaRPr lang="en-IN" dirty="0"/>
          </a:p>
        </p:txBody>
      </p:sp>
      <p:sp>
        <p:nvSpPr>
          <p:cNvPr id="3" name="Slide Number Placeholder 2">
            <a:extLst>
              <a:ext uri="{FF2B5EF4-FFF2-40B4-BE49-F238E27FC236}">
                <a16:creationId xmlns:a16="http://schemas.microsoft.com/office/drawing/2014/main" id="{948944BD-6F04-AC97-CFA0-D62961C555A4}"/>
              </a:ext>
            </a:extLst>
          </p:cNvPr>
          <p:cNvSpPr>
            <a:spLocks noGrp="1"/>
          </p:cNvSpPr>
          <p:nvPr>
            <p:ph type="sldNum" sz="quarter" idx="12"/>
          </p:nvPr>
        </p:nvSpPr>
        <p:spPr/>
        <p:txBody>
          <a:bodyPr/>
          <a:lstStyle/>
          <a:p>
            <a:pPr>
              <a:defRPr/>
            </a:pPr>
            <a:fld id="{AC73F1D3-B4B8-4AEF-90B2-F6B713CA2A81}" type="slidenum">
              <a:rPr lang="en-US" smtClean="0"/>
              <a:pPr>
                <a:defRPr/>
              </a:pPr>
              <a:t>251</a:t>
            </a:fld>
            <a:endParaRPr lang="en-US" dirty="0"/>
          </a:p>
        </p:txBody>
      </p:sp>
    </p:spTree>
    <p:extLst>
      <p:ext uri="{BB962C8B-B14F-4D97-AF65-F5344CB8AC3E}">
        <p14:creationId xmlns:p14="http://schemas.microsoft.com/office/powerpoint/2010/main" val="414664723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dirty="0"/>
              <a:t>A good project vision explains the business need the project is intended to meet rather than how it will meet the need. </a:t>
            </a:r>
          </a:p>
          <a:p>
            <a:pPr marL="0" indent="0">
              <a:buNone/>
            </a:pPr>
            <a:endParaRPr lang="en-IN" sz="1800" dirty="0"/>
          </a:p>
          <a:p>
            <a:pPr marL="0" indent="0">
              <a:buNone/>
            </a:pPr>
            <a:r>
              <a:rPr lang="en-IN" sz="1800" dirty="0"/>
              <a:t>The Project Vision Statement should not be too specific and should have room for flexibility. </a:t>
            </a:r>
          </a:p>
          <a:p>
            <a:pPr marL="0" indent="0">
              <a:buNone/>
            </a:pPr>
            <a:endParaRPr lang="en-IN" sz="1800" dirty="0"/>
          </a:p>
          <a:p>
            <a:pPr marL="0" indent="0">
              <a:buNone/>
            </a:pPr>
            <a:r>
              <a:rPr lang="en-IN" sz="1800" dirty="0"/>
              <a:t>It is possible that the current understanding of the project may be based on assumptions that will change as the project progresses, so it is important that the project vision is flexible enough to accommodate these changes. </a:t>
            </a:r>
          </a:p>
          <a:p>
            <a:pPr marL="0" indent="0">
              <a:buNone/>
            </a:pPr>
            <a:endParaRPr lang="en-IN" sz="1800" dirty="0"/>
          </a:p>
          <a:p>
            <a:pPr marL="0" indent="0">
              <a:buNone/>
            </a:pPr>
            <a:r>
              <a:rPr lang="en-IN" sz="1800" dirty="0"/>
              <a:t>The project vision should focus on the problem rather than the solution.</a:t>
            </a:r>
          </a:p>
        </p:txBody>
      </p:sp>
      <p:sp>
        <p:nvSpPr>
          <p:cNvPr id="4" name="Title 3"/>
          <p:cNvSpPr>
            <a:spLocks noGrp="1"/>
          </p:cNvSpPr>
          <p:nvPr>
            <p:ph type="title"/>
          </p:nvPr>
        </p:nvSpPr>
        <p:spPr>
          <a:xfrm>
            <a:off x="990600" y="304800"/>
            <a:ext cx="8153400" cy="715963"/>
          </a:xfrm>
        </p:spPr>
        <p:txBody>
          <a:bodyPr/>
          <a:lstStyle/>
          <a:p>
            <a:r>
              <a:rPr lang="en-US" dirty="0"/>
              <a:t>Create Project Vision: Critical Output – </a:t>
            </a:r>
            <a:br>
              <a:rPr lang="en-US" dirty="0"/>
            </a:br>
            <a:r>
              <a:rPr lang="en-US" dirty="0"/>
              <a:t>Project Vision Statement</a:t>
            </a:r>
            <a:endParaRPr lang="en-IN" dirty="0"/>
          </a:p>
        </p:txBody>
      </p:sp>
      <p:sp>
        <p:nvSpPr>
          <p:cNvPr id="3" name="Slide Number Placeholder 2">
            <a:extLst>
              <a:ext uri="{FF2B5EF4-FFF2-40B4-BE49-F238E27FC236}">
                <a16:creationId xmlns:a16="http://schemas.microsoft.com/office/drawing/2014/main" id="{311576A2-D398-B60B-9F83-40DE8096B35B}"/>
              </a:ext>
            </a:extLst>
          </p:cNvPr>
          <p:cNvSpPr>
            <a:spLocks noGrp="1"/>
          </p:cNvSpPr>
          <p:nvPr>
            <p:ph type="sldNum" sz="quarter" idx="12"/>
          </p:nvPr>
        </p:nvSpPr>
        <p:spPr/>
        <p:txBody>
          <a:bodyPr/>
          <a:lstStyle/>
          <a:p>
            <a:pPr>
              <a:defRPr/>
            </a:pPr>
            <a:fld id="{AC73F1D3-B4B8-4AEF-90B2-F6B713CA2A81}" type="slidenum">
              <a:rPr lang="en-US" smtClean="0"/>
              <a:pPr>
                <a:defRPr/>
              </a:pPr>
              <a:t>252</a:t>
            </a:fld>
            <a:endParaRPr lang="en-US" dirty="0"/>
          </a:p>
        </p:txBody>
      </p:sp>
    </p:spTree>
    <p:extLst>
      <p:ext uri="{BB962C8B-B14F-4D97-AF65-F5344CB8AC3E}">
        <p14:creationId xmlns:p14="http://schemas.microsoft.com/office/powerpoint/2010/main" val="17399280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1800" dirty="0" err="1"/>
              <a:t>VMfoods</a:t>
            </a:r>
            <a:r>
              <a:rPr lang="en-IN" sz="1800" dirty="0"/>
              <a:t> is a 10-year-old, nationwide grocery chain with about 100 outlets. Lately, the management team at </a:t>
            </a:r>
            <a:r>
              <a:rPr lang="en-IN" sz="1800" dirty="0" err="1"/>
              <a:t>VMfoods</a:t>
            </a:r>
            <a:r>
              <a:rPr lang="en-IN" sz="1800" dirty="0"/>
              <a:t> has observed that their customers are leading a fast-paced lifestyle and do not travel long distances to do their grocery shopping. They also feel that because grocery shopping is not a highly involved process (and because </a:t>
            </a:r>
            <a:r>
              <a:rPr lang="en-IN" sz="1800" dirty="0" err="1"/>
              <a:t>VMfoods</a:t>
            </a:r>
            <a:r>
              <a:rPr lang="en-IN" sz="1800" dirty="0"/>
              <a:t> always provides high-quality products), the best way to increase market share would be to deliver groceries to the customer’s residence.</a:t>
            </a:r>
          </a:p>
          <a:p>
            <a:endParaRPr lang="en-IN" sz="1800" dirty="0"/>
          </a:p>
          <a:p>
            <a:r>
              <a:rPr lang="en-IN" sz="1800" dirty="0"/>
              <a:t>In this regard, a representative has approached your team on behalf of </a:t>
            </a:r>
            <a:r>
              <a:rPr lang="en-IN" sz="1800" dirty="0" err="1"/>
              <a:t>VMfoods</a:t>
            </a:r>
            <a:r>
              <a:rPr lang="en-IN" sz="1800" dirty="0"/>
              <a:t> to create a website for customers to prepare their online delivery order and make payments.</a:t>
            </a:r>
          </a:p>
          <a:p>
            <a:endParaRPr lang="en-IN" sz="1800" dirty="0"/>
          </a:p>
          <a:p>
            <a:r>
              <a:rPr lang="en-IN" sz="1800" dirty="0"/>
              <a:t>The vision and generic requirements are given to you by a company representative in a Project Vision meeting.</a:t>
            </a:r>
          </a:p>
          <a:p>
            <a:endParaRPr lang="en-US" sz="1800" dirty="0"/>
          </a:p>
        </p:txBody>
      </p:sp>
      <p:sp>
        <p:nvSpPr>
          <p:cNvPr id="3" name="Title 2"/>
          <p:cNvSpPr>
            <a:spLocks noGrp="1"/>
          </p:cNvSpPr>
          <p:nvPr>
            <p:ph type="title"/>
          </p:nvPr>
        </p:nvSpPr>
        <p:spPr/>
        <p:txBody>
          <a:bodyPr/>
          <a:lstStyle/>
          <a:p>
            <a:r>
              <a:rPr lang="en-US" dirty="0"/>
              <a:t>Case Study Scenario - </a:t>
            </a:r>
            <a:r>
              <a:rPr lang="en-US" dirty="0" err="1"/>
              <a:t>VMfoods</a:t>
            </a:r>
            <a:endParaRPr lang="en-US" dirty="0"/>
          </a:p>
        </p:txBody>
      </p:sp>
      <p:sp>
        <p:nvSpPr>
          <p:cNvPr id="4" name="Slide Number Placeholder 3">
            <a:extLst>
              <a:ext uri="{FF2B5EF4-FFF2-40B4-BE49-F238E27FC236}">
                <a16:creationId xmlns:a16="http://schemas.microsoft.com/office/drawing/2014/main" id="{118D402E-DD94-E0CA-B8A9-ABA08D83B41E}"/>
              </a:ext>
            </a:extLst>
          </p:cNvPr>
          <p:cNvSpPr>
            <a:spLocks noGrp="1"/>
          </p:cNvSpPr>
          <p:nvPr>
            <p:ph type="sldNum" sz="quarter" idx="12"/>
          </p:nvPr>
        </p:nvSpPr>
        <p:spPr/>
        <p:txBody>
          <a:bodyPr/>
          <a:lstStyle/>
          <a:p>
            <a:pPr>
              <a:defRPr/>
            </a:pPr>
            <a:fld id="{AC73F1D3-B4B8-4AEF-90B2-F6B713CA2A81}" type="slidenum">
              <a:rPr lang="en-US" smtClean="0"/>
              <a:pPr>
                <a:defRPr/>
              </a:pPr>
              <a:t>253</a:t>
            </a:fld>
            <a:endParaRPr lang="en-US" dirty="0"/>
          </a:p>
        </p:txBody>
      </p:sp>
    </p:spTree>
    <p:extLst>
      <p:ext uri="{BB962C8B-B14F-4D97-AF65-F5344CB8AC3E}">
        <p14:creationId xmlns:p14="http://schemas.microsoft.com/office/powerpoint/2010/main" val="270072678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b="1" dirty="0"/>
              <a:t>FOR </a:t>
            </a:r>
            <a:r>
              <a:rPr lang="en-IN" sz="1800" dirty="0"/>
              <a:t> - User</a:t>
            </a:r>
          </a:p>
          <a:p>
            <a:pPr marL="0" indent="0">
              <a:buNone/>
            </a:pPr>
            <a:endParaRPr lang="en-IN" sz="1800" b="1" dirty="0"/>
          </a:p>
          <a:p>
            <a:pPr marL="0" indent="0">
              <a:buNone/>
            </a:pPr>
            <a:r>
              <a:rPr lang="en-IN" sz="1800" b="1" dirty="0"/>
              <a:t>WHO</a:t>
            </a:r>
            <a:r>
              <a:rPr lang="en-IN" sz="1800" dirty="0"/>
              <a:t> - Persona</a:t>
            </a:r>
          </a:p>
          <a:p>
            <a:pPr marL="0" indent="0">
              <a:buNone/>
            </a:pPr>
            <a:endParaRPr lang="en-IN" sz="1800" b="1" dirty="0"/>
          </a:p>
          <a:p>
            <a:pPr marL="0" indent="0">
              <a:buNone/>
            </a:pPr>
            <a:r>
              <a:rPr lang="en-IN" sz="1800" b="1" dirty="0"/>
              <a:t>THE</a:t>
            </a:r>
            <a:r>
              <a:rPr lang="en-IN" sz="1800" dirty="0"/>
              <a:t> – Name of Product</a:t>
            </a:r>
          </a:p>
          <a:p>
            <a:pPr marL="0" indent="0">
              <a:buNone/>
            </a:pPr>
            <a:endParaRPr lang="en-IN" sz="1800" b="1" dirty="0"/>
          </a:p>
          <a:p>
            <a:pPr marL="0" indent="0">
              <a:buNone/>
            </a:pPr>
            <a:r>
              <a:rPr lang="en-IN" sz="1800" b="1" dirty="0"/>
              <a:t>THAT</a:t>
            </a:r>
            <a:r>
              <a:rPr lang="en-IN" sz="1800" dirty="0"/>
              <a:t> – Service Provided</a:t>
            </a:r>
          </a:p>
          <a:p>
            <a:pPr marL="0" indent="0">
              <a:buNone/>
            </a:pPr>
            <a:endParaRPr lang="en-IN" sz="1800" b="1" dirty="0"/>
          </a:p>
          <a:p>
            <a:pPr marL="0" indent="0">
              <a:buNone/>
            </a:pPr>
            <a:r>
              <a:rPr lang="en-IN" sz="1800" b="1" dirty="0"/>
              <a:t>UNLIKE</a:t>
            </a:r>
            <a:r>
              <a:rPr lang="en-IN" sz="1800" dirty="0"/>
              <a:t> - Competition</a:t>
            </a:r>
          </a:p>
          <a:p>
            <a:pPr marL="0" indent="0">
              <a:buNone/>
            </a:pPr>
            <a:endParaRPr lang="en-IN" sz="1800" b="1" dirty="0"/>
          </a:p>
          <a:p>
            <a:pPr marL="0" indent="0">
              <a:buNone/>
            </a:pPr>
            <a:r>
              <a:rPr lang="en-IN" sz="1800" b="1" dirty="0"/>
              <a:t>OUR PRODUCT</a:t>
            </a:r>
            <a:r>
              <a:rPr lang="en-IN" sz="1800" dirty="0"/>
              <a:t> – What the Product Does</a:t>
            </a:r>
            <a:endParaRPr lang="en-US" sz="1800" dirty="0"/>
          </a:p>
        </p:txBody>
      </p:sp>
      <p:sp>
        <p:nvSpPr>
          <p:cNvPr id="3" name="Title 2"/>
          <p:cNvSpPr>
            <a:spLocks noGrp="1"/>
          </p:cNvSpPr>
          <p:nvPr>
            <p:ph type="title"/>
          </p:nvPr>
        </p:nvSpPr>
        <p:spPr/>
        <p:txBody>
          <a:bodyPr/>
          <a:lstStyle/>
          <a:p>
            <a:r>
              <a:rPr lang="en-US" dirty="0"/>
              <a:t>Project Vision Template</a:t>
            </a:r>
          </a:p>
        </p:txBody>
      </p:sp>
      <p:sp>
        <p:nvSpPr>
          <p:cNvPr id="4" name="Slide Number Placeholder 3">
            <a:extLst>
              <a:ext uri="{FF2B5EF4-FFF2-40B4-BE49-F238E27FC236}">
                <a16:creationId xmlns:a16="http://schemas.microsoft.com/office/drawing/2014/main" id="{4003E228-4DB9-DAB2-0C04-7A7B844DF8FE}"/>
              </a:ext>
            </a:extLst>
          </p:cNvPr>
          <p:cNvSpPr>
            <a:spLocks noGrp="1"/>
          </p:cNvSpPr>
          <p:nvPr>
            <p:ph type="sldNum" sz="quarter" idx="12"/>
          </p:nvPr>
        </p:nvSpPr>
        <p:spPr/>
        <p:txBody>
          <a:bodyPr/>
          <a:lstStyle/>
          <a:p>
            <a:pPr>
              <a:defRPr/>
            </a:pPr>
            <a:fld id="{AC73F1D3-B4B8-4AEF-90B2-F6B713CA2A81}" type="slidenum">
              <a:rPr lang="en-US" smtClean="0"/>
              <a:pPr>
                <a:defRPr/>
              </a:pPr>
              <a:t>254</a:t>
            </a:fld>
            <a:endParaRPr lang="en-US" dirty="0"/>
          </a:p>
        </p:txBody>
      </p:sp>
    </p:spTree>
    <p:extLst>
      <p:ext uri="{BB962C8B-B14F-4D97-AF65-F5344CB8AC3E}">
        <p14:creationId xmlns:p14="http://schemas.microsoft.com/office/powerpoint/2010/main" val="117151978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dirty="0"/>
              <a:t>Please create a vision statement for </a:t>
            </a:r>
            <a:r>
              <a:rPr lang="en-IN" sz="1800" dirty="0" err="1"/>
              <a:t>VMfoods</a:t>
            </a:r>
            <a:r>
              <a:rPr lang="en-IN" sz="1800" dirty="0"/>
              <a:t>.</a:t>
            </a:r>
          </a:p>
          <a:p>
            <a:pPr marL="0" indent="0">
              <a:buNone/>
            </a:pPr>
            <a:endParaRPr lang="en-IN" sz="1800" b="1" dirty="0"/>
          </a:p>
          <a:p>
            <a:pPr marL="0" indent="0">
              <a:buNone/>
            </a:pPr>
            <a:r>
              <a:rPr lang="en-IN" sz="1800" b="1" dirty="0"/>
              <a:t>FOR</a:t>
            </a:r>
            <a:endParaRPr lang="en-IN" sz="1800" dirty="0"/>
          </a:p>
          <a:p>
            <a:pPr marL="0" indent="0">
              <a:buNone/>
            </a:pPr>
            <a:endParaRPr lang="en-IN" sz="1800" b="1" dirty="0"/>
          </a:p>
          <a:p>
            <a:pPr marL="0" indent="0">
              <a:buNone/>
            </a:pPr>
            <a:r>
              <a:rPr lang="en-IN" sz="1800" b="1" dirty="0"/>
              <a:t>WHO</a:t>
            </a:r>
            <a:endParaRPr lang="en-IN" sz="1800" dirty="0"/>
          </a:p>
          <a:p>
            <a:pPr marL="0" indent="0">
              <a:buNone/>
            </a:pPr>
            <a:endParaRPr lang="en-IN" sz="1800" b="1" dirty="0"/>
          </a:p>
          <a:p>
            <a:pPr marL="0" indent="0">
              <a:buNone/>
            </a:pPr>
            <a:r>
              <a:rPr lang="en-IN" sz="1800" b="1" dirty="0"/>
              <a:t>THE</a:t>
            </a:r>
            <a:endParaRPr lang="en-IN" sz="1800" dirty="0"/>
          </a:p>
          <a:p>
            <a:pPr marL="0" indent="0">
              <a:buNone/>
            </a:pPr>
            <a:endParaRPr lang="en-IN" sz="1800" b="1" dirty="0"/>
          </a:p>
          <a:p>
            <a:pPr marL="0" indent="0">
              <a:buNone/>
            </a:pPr>
            <a:r>
              <a:rPr lang="en-IN" sz="1800" b="1" dirty="0"/>
              <a:t>THAT</a:t>
            </a:r>
            <a:endParaRPr lang="en-IN" sz="1800" dirty="0"/>
          </a:p>
          <a:p>
            <a:pPr marL="0" indent="0">
              <a:buNone/>
            </a:pPr>
            <a:endParaRPr lang="en-IN" sz="1800" b="1" dirty="0"/>
          </a:p>
          <a:p>
            <a:pPr marL="0" indent="0">
              <a:buNone/>
            </a:pPr>
            <a:r>
              <a:rPr lang="en-IN" sz="1800" b="1" dirty="0"/>
              <a:t>UNLIKE</a:t>
            </a:r>
            <a:endParaRPr lang="en-IN" sz="1800" dirty="0"/>
          </a:p>
          <a:p>
            <a:pPr marL="0" indent="0">
              <a:buNone/>
            </a:pPr>
            <a:endParaRPr lang="en-IN" sz="1800" b="1" dirty="0"/>
          </a:p>
          <a:p>
            <a:pPr marL="0" indent="0">
              <a:buNone/>
            </a:pPr>
            <a:r>
              <a:rPr lang="en-IN" sz="1800" b="1" dirty="0"/>
              <a:t>OUR PRODUCT</a:t>
            </a:r>
            <a:endParaRPr lang="en-US" sz="1800" dirty="0"/>
          </a:p>
        </p:txBody>
      </p:sp>
      <p:sp>
        <p:nvSpPr>
          <p:cNvPr id="3" name="Title 2"/>
          <p:cNvSpPr>
            <a:spLocks noGrp="1"/>
          </p:cNvSpPr>
          <p:nvPr>
            <p:ph type="title"/>
          </p:nvPr>
        </p:nvSpPr>
        <p:spPr/>
        <p:txBody>
          <a:bodyPr/>
          <a:lstStyle/>
          <a:p>
            <a:r>
              <a:rPr lang="en-US" dirty="0" err="1"/>
              <a:t>VMfoods</a:t>
            </a:r>
            <a:r>
              <a:rPr lang="en-US" dirty="0"/>
              <a:t> Case Study – Project Vision</a:t>
            </a:r>
          </a:p>
        </p:txBody>
      </p:sp>
      <p:sp>
        <p:nvSpPr>
          <p:cNvPr id="4" name="Slide Number Placeholder 3">
            <a:extLst>
              <a:ext uri="{FF2B5EF4-FFF2-40B4-BE49-F238E27FC236}">
                <a16:creationId xmlns:a16="http://schemas.microsoft.com/office/drawing/2014/main" id="{14FECA81-D71F-FCF3-E2E1-CCC0C0534EBE}"/>
              </a:ext>
            </a:extLst>
          </p:cNvPr>
          <p:cNvSpPr>
            <a:spLocks noGrp="1"/>
          </p:cNvSpPr>
          <p:nvPr>
            <p:ph type="sldNum" sz="quarter" idx="12"/>
          </p:nvPr>
        </p:nvSpPr>
        <p:spPr/>
        <p:txBody>
          <a:bodyPr/>
          <a:lstStyle/>
          <a:p>
            <a:pPr>
              <a:defRPr/>
            </a:pPr>
            <a:fld id="{AC73F1D3-B4B8-4AEF-90B2-F6B713CA2A81}" type="slidenum">
              <a:rPr lang="en-US" smtClean="0"/>
              <a:pPr>
                <a:defRPr/>
              </a:pPr>
              <a:t>255</a:t>
            </a:fld>
            <a:endParaRPr lang="en-US" dirty="0"/>
          </a:p>
        </p:txBody>
      </p:sp>
    </p:spTree>
    <p:extLst>
      <p:ext uri="{BB962C8B-B14F-4D97-AF65-F5344CB8AC3E}">
        <p14:creationId xmlns:p14="http://schemas.microsoft.com/office/powerpoint/2010/main" val="150103440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b="1" dirty="0"/>
              <a:t>FOR </a:t>
            </a:r>
            <a:r>
              <a:rPr lang="en-IN" sz="1800" dirty="0"/>
              <a:t> Grocery Shoppers</a:t>
            </a:r>
          </a:p>
          <a:p>
            <a:pPr marL="0" indent="0">
              <a:buNone/>
            </a:pPr>
            <a:endParaRPr lang="en-IN" sz="1800" b="1" dirty="0"/>
          </a:p>
          <a:p>
            <a:pPr marL="0" indent="0">
              <a:buNone/>
            </a:pPr>
            <a:r>
              <a:rPr lang="en-IN" sz="1800" b="1" dirty="0"/>
              <a:t>WHO</a:t>
            </a:r>
            <a:r>
              <a:rPr lang="en-IN" sz="1800" dirty="0"/>
              <a:t> Lead fast-paced lifestyles and do not like to travel long distances to do their grocery shopping</a:t>
            </a:r>
          </a:p>
          <a:p>
            <a:pPr marL="0" indent="0">
              <a:buNone/>
            </a:pPr>
            <a:endParaRPr lang="en-IN" sz="1800" b="1" dirty="0"/>
          </a:p>
          <a:p>
            <a:pPr marL="0" indent="0">
              <a:buNone/>
            </a:pPr>
            <a:r>
              <a:rPr lang="en-IN" sz="1800" b="1" dirty="0"/>
              <a:t>THE</a:t>
            </a:r>
            <a:r>
              <a:rPr lang="en-IN" sz="1800" dirty="0"/>
              <a:t> </a:t>
            </a:r>
            <a:r>
              <a:rPr lang="en-IN" sz="1800" dirty="0" err="1"/>
              <a:t>VMfoods</a:t>
            </a:r>
            <a:r>
              <a:rPr lang="en-IN" sz="1800" dirty="0"/>
              <a:t> Home Grocery Delivery Service</a:t>
            </a:r>
          </a:p>
          <a:p>
            <a:pPr marL="0" indent="0">
              <a:buNone/>
            </a:pPr>
            <a:endParaRPr lang="en-IN" sz="1800" b="1" dirty="0"/>
          </a:p>
          <a:p>
            <a:pPr marL="0" indent="0">
              <a:buNone/>
            </a:pPr>
            <a:r>
              <a:rPr lang="en-IN" sz="1800" b="1" dirty="0"/>
              <a:t>THAT</a:t>
            </a:r>
            <a:r>
              <a:rPr lang="en-IN" sz="1800" dirty="0"/>
              <a:t> Delivers high-quality groceries to your home</a:t>
            </a:r>
          </a:p>
          <a:p>
            <a:pPr marL="0" indent="0">
              <a:buNone/>
            </a:pPr>
            <a:endParaRPr lang="en-IN" sz="1800" b="1" dirty="0"/>
          </a:p>
          <a:p>
            <a:pPr marL="0" indent="0">
              <a:buNone/>
            </a:pPr>
            <a:r>
              <a:rPr lang="en-IN" sz="1800" b="1" dirty="0"/>
              <a:t>UNLIKE</a:t>
            </a:r>
            <a:r>
              <a:rPr lang="en-IN" sz="1800" dirty="0"/>
              <a:t> Food Mart, etc.</a:t>
            </a:r>
          </a:p>
          <a:p>
            <a:pPr marL="0" indent="0">
              <a:buNone/>
            </a:pPr>
            <a:endParaRPr lang="en-IN" sz="1800" b="1" dirty="0"/>
          </a:p>
          <a:p>
            <a:pPr marL="0" indent="0">
              <a:buNone/>
            </a:pPr>
            <a:r>
              <a:rPr lang="en-IN" sz="1800" b="1" dirty="0"/>
              <a:t>OUR PRODUCT</a:t>
            </a:r>
            <a:r>
              <a:rPr lang="en-IN" sz="1800" dirty="0"/>
              <a:t> allows easy online ordering and a 24 hour delivery guarantee</a:t>
            </a:r>
            <a:endParaRPr lang="en-US" sz="1800" dirty="0"/>
          </a:p>
        </p:txBody>
      </p:sp>
      <p:sp>
        <p:nvSpPr>
          <p:cNvPr id="3" name="Title 2"/>
          <p:cNvSpPr>
            <a:spLocks noGrp="1"/>
          </p:cNvSpPr>
          <p:nvPr>
            <p:ph type="title"/>
          </p:nvPr>
        </p:nvSpPr>
        <p:spPr/>
        <p:txBody>
          <a:bodyPr/>
          <a:lstStyle/>
          <a:p>
            <a:r>
              <a:rPr lang="en-US" dirty="0" err="1"/>
              <a:t>VMfoods</a:t>
            </a:r>
            <a:r>
              <a:rPr lang="en-US" dirty="0"/>
              <a:t> – Project Vision Template</a:t>
            </a:r>
          </a:p>
        </p:txBody>
      </p:sp>
      <p:sp>
        <p:nvSpPr>
          <p:cNvPr id="4" name="Slide Number Placeholder 3">
            <a:extLst>
              <a:ext uri="{FF2B5EF4-FFF2-40B4-BE49-F238E27FC236}">
                <a16:creationId xmlns:a16="http://schemas.microsoft.com/office/drawing/2014/main" id="{C21B4D44-3B68-1952-A4AD-A1FA72209B2A}"/>
              </a:ext>
            </a:extLst>
          </p:cNvPr>
          <p:cNvSpPr>
            <a:spLocks noGrp="1"/>
          </p:cNvSpPr>
          <p:nvPr>
            <p:ph type="sldNum" sz="quarter" idx="12"/>
          </p:nvPr>
        </p:nvSpPr>
        <p:spPr/>
        <p:txBody>
          <a:bodyPr/>
          <a:lstStyle/>
          <a:p>
            <a:pPr>
              <a:defRPr/>
            </a:pPr>
            <a:fld id="{AC73F1D3-B4B8-4AEF-90B2-F6B713CA2A81}" type="slidenum">
              <a:rPr lang="en-US" smtClean="0"/>
              <a:pPr>
                <a:defRPr/>
              </a:pPr>
              <a:t>256</a:t>
            </a:fld>
            <a:endParaRPr lang="en-US" dirty="0"/>
          </a:p>
        </p:txBody>
      </p:sp>
    </p:spTree>
    <p:extLst>
      <p:ext uri="{BB962C8B-B14F-4D97-AF65-F5344CB8AC3E}">
        <p14:creationId xmlns:p14="http://schemas.microsoft.com/office/powerpoint/2010/main" val="354156708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304800"/>
            <a:ext cx="8153400" cy="715963"/>
          </a:xfrm>
        </p:spPr>
        <p:txBody>
          <a:bodyPr/>
          <a:lstStyle/>
          <a:p>
            <a:r>
              <a:rPr lang="en-US" dirty="0"/>
              <a:t>Identify Scrum Master and Business Stakeholder(s)</a:t>
            </a:r>
            <a:endParaRPr lang="en-IN" dirty="0"/>
          </a:p>
        </p:txBody>
      </p:sp>
      <p:sp>
        <p:nvSpPr>
          <p:cNvPr id="9" name="Rectangle 8"/>
          <p:cNvSpPr/>
          <p:nvPr/>
        </p:nvSpPr>
        <p:spPr>
          <a:xfrm>
            <a:off x="152400" y="5940623"/>
            <a:ext cx="85344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8‑6: </a:t>
            </a:r>
            <a:r>
              <a:rPr lang="en-IN" sz="1400" dirty="0">
                <a:latin typeface="Calibri" panose="020F0502020204030204" pitchFamily="34" charset="0"/>
                <a:cs typeface="Calibri" panose="020F0502020204030204" pitchFamily="34" charset="0"/>
              </a:rPr>
              <a:t>Identify Scrum Master and Business Stakeholder(s)—Inputs, Tools, and Outputs</a:t>
            </a:r>
            <a:r>
              <a:rPr lang="en-US" sz="1400" dirty="0">
                <a:latin typeface="Calibri" panose="020F0502020204030204" pitchFamily="34" charset="0"/>
                <a:cs typeface="Calibri" panose="020F0502020204030204" pitchFamily="34" charset="0"/>
              </a:rPr>
              <a:t>; SBOK® Page 145</a:t>
            </a:r>
          </a:p>
        </p:txBody>
      </p:sp>
      <p:pic>
        <p:nvPicPr>
          <p:cNvPr id="2" name="Picture 1">
            <a:extLst>
              <a:ext uri="{FF2B5EF4-FFF2-40B4-BE49-F238E27FC236}">
                <a16:creationId xmlns:a16="http://schemas.microsoft.com/office/drawing/2014/main" id="{2D9B0B18-61D3-173C-DEB3-15CCCF7734FE}"/>
              </a:ext>
            </a:extLst>
          </p:cNvPr>
          <p:cNvPicPr>
            <a:picLocks noChangeAspect="1"/>
          </p:cNvPicPr>
          <p:nvPr/>
        </p:nvPicPr>
        <p:blipFill>
          <a:blip r:embed="rId2"/>
          <a:stretch>
            <a:fillRect/>
          </a:stretch>
        </p:blipFill>
        <p:spPr>
          <a:xfrm>
            <a:off x="786464" y="1143000"/>
            <a:ext cx="7731735" cy="4800600"/>
          </a:xfrm>
          <a:prstGeom prst="rect">
            <a:avLst/>
          </a:prstGeom>
        </p:spPr>
      </p:pic>
      <p:sp>
        <p:nvSpPr>
          <p:cNvPr id="3" name="Slide Number Placeholder 2">
            <a:extLst>
              <a:ext uri="{FF2B5EF4-FFF2-40B4-BE49-F238E27FC236}">
                <a16:creationId xmlns:a16="http://schemas.microsoft.com/office/drawing/2014/main" id="{4719858C-A19A-400C-3D63-A546BCB698BC}"/>
              </a:ext>
            </a:extLst>
          </p:cNvPr>
          <p:cNvSpPr>
            <a:spLocks noGrp="1"/>
          </p:cNvSpPr>
          <p:nvPr>
            <p:ph type="sldNum" sz="quarter" idx="12"/>
          </p:nvPr>
        </p:nvSpPr>
        <p:spPr/>
        <p:txBody>
          <a:bodyPr/>
          <a:lstStyle/>
          <a:p>
            <a:pPr>
              <a:defRPr/>
            </a:pPr>
            <a:fld id="{AC73F1D3-B4B8-4AEF-90B2-F6B713CA2A81}" type="slidenum">
              <a:rPr lang="en-US" smtClean="0"/>
              <a:pPr>
                <a:defRPr/>
              </a:pPr>
              <a:t>257</a:t>
            </a:fld>
            <a:endParaRPr lang="en-US" dirty="0"/>
          </a:p>
        </p:txBody>
      </p:sp>
    </p:spTree>
    <p:extLst>
      <p:ext uri="{BB962C8B-B14F-4D97-AF65-F5344CB8AC3E}">
        <p14:creationId xmlns:p14="http://schemas.microsoft.com/office/powerpoint/2010/main" val="5265351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74637"/>
            <a:ext cx="8153400" cy="715963"/>
          </a:xfrm>
        </p:spPr>
        <p:txBody>
          <a:bodyPr/>
          <a:lstStyle/>
          <a:p>
            <a:r>
              <a:rPr lang="en-IN" dirty="0"/>
              <a:t>Identify Scrum Master and Business Stakeholder(s): Critical Input – Product Owner</a:t>
            </a:r>
            <a:endParaRPr lang="en-US" dirty="0"/>
          </a:p>
        </p:txBody>
      </p:sp>
      <p:sp>
        <p:nvSpPr>
          <p:cNvPr id="2" name="Rectangle 1"/>
          <p:cNvSpPr/>
          <p:nvPr/>
        </p:nvSpPr>
        <p:spPr>
          <a:xfrm>
            <a:off x="381000" y="1371600"/>
            <a:ext cx="8534400" cy="4572000"/>
          </a:xfrm>
          <a:prstGeom prst="rect">
            <a:avLst/>
          </a:prstGeom>
        </p:spPr>
        <p:txBody>
          <a:bodyPr/>
          <a:lstStyle/>
          <a:p>
            <a:pPr lvl="0"/>
            <a:r>
              <a:rPr lang="en-IN" dirty="0">
                <a:latin typeface="Calibri" panose="020F0502020204030204" pitchFamily="34" charset="0"/>
                <a:cs typeface="Calibri" panose="020F0502020204030204" pitchFamily="34" charset="0"/>
              </a:rPr>
              <a:t>The Product Owner assists in the selection of Scrum Master.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 Master helps the Product Owner achieve the Project Vision by being the chief facilitator and mentor to the Scrum Team.</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important to select a Scrum Master who is committed to ensuring that the Scrum Team is provided with a work environment conducive to the successful delivery of the project.</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Important to identify the business stakeholders in the project such as the sponsor, end users, vendors, and so forth, who will experience the business need or help to meet it.</a:t>
            </a:r>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2F6D979-9D27-B26B-D97E-A1763D76EDFC}"/>
              </a:ext>
            </a:extLst>
          </p:cNvPr>
          <p:cNvSpPr>
            <a:spLocks noGrp="1"/>
          </p:cNvSpPr>
          <p:nvPr>
            <p:ph type="sldNum" sz="quarter" idx="12"/>
          </p:nvPr>
        </p:nvSpPr>
        <p:spPr/>
        <p:txBody>
          <a:bodyPr/>
          <a:lstStyle/>
          <a:p>
            <a:pPr>
              <a:defRPr/>
            </a:pPr>
            <a:fld id="{AC73F1D3-B4B8-4AEF-90B2-F6B713CA2A81}" type="slidenum">
              <a:rPr lang="en-US" smtClean="0"/>
              <a:pPr>
                <a:defRPr/>
              </a:pPr>
              <a:t>258</a:t>
            </a:fld>
            <a:endParaRPr lang="en-US" dirty="0"/>
          </a:p>
        </p:txBody>
      </p:sp>
    </p:spTree>
    <p:extLst>
      <p:ext uri="{BB962C8B-B14F-4D97-AF65-F5344CB8AC3E}">
        <p14:creationId xmlns:p14="http://schemas.microsoft.com/office/powerpoint/2010/main" val="226074385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Identify Scrum Master and Business Stakeholder(s): Critical Tools – Selection Criteria</a:t>
            </a:r>
            <a:endParaRPr lang="en-US" dirty="0"/>
          </a:p>
        </p:txBody>
      </p:sp>
      <p:sp>
        <p:nvSpPr>
          <p:cNvPr id="2" name="Rectangle 1"/>
          <p:cNvSpPr/>
          <p:nvPr/>
        </p:nvSpPr>
        <p:spPr>
          <a:xfrm>
            <a:off x="381000" y="1143000"/>
            <a:ext cx="8534400" cy="5181600"/>
          </a:xfrm>
          <a:prstGeom prst="rect">
            <a:avLst/>
          </a:prstGeom>
        </p:spPr>
        <p:txBody>
          <a:bodyPr/>
          <a:lstStyle/>
          <a:p>
            <a:pPr lvl="0"/>
            <a:r>
              <a:rPr lang="en-IN" dirty="0">
                <a:latin typeface="Calibri" panose="020F0502020204030204" pitchFamily="34" charset="0"/>
                <a:cs typeface="Calibri" panose="020F0502020204030204" pitchFamily="34" charset="0"/>
              </a:rPr>
              <a:t>In some projects, there may have been pre-conditions stipulating certain team members and their roles. When there is flexibility in choosing the Scrum Master(s), the following are important Selection Criteria:</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Problem-solving skills</a:t>
            </a:r>
            <a:r>
              <a:rPr lang="en-IN" dirty="0">
                <a:latin typeface="Calibri" panose="020F0502020204030204" pitchFamily="34" charset="0"/>
                <a:cs typeface="Calibri" panose="020F0502020204030204" pitchFamily="34" charset="0"/>
              </a:rPr>
              <a:t>—This is one of the primary criteria to be considered while selecting Scrum Master(s). The Scrum Master(s) should have the necessary skills and experience to help remove any impediments for the Scrum Team.</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Availability</a:t>
            </a:r>
            <a:r>
              <a:rPr lang="en-IN" dirty="0">
                <a:latin typeface="Calibri" panose="020F0502020204030204" pitchFamily="34" charset="0"/>
                <a:cs typeface="Calibri" panose="020F0502020204030204" pitchFamily="34" charset="0"/>
              </a:rPr>
              <a:t>—The Scrum Master should be available to schedule, oversee, and facilitate various meetings, including the Release Planning Meeting, Daily </a:t>
            </a:r>
            <a:r>
              <a:rPr lang="en-IN" dirty="0" err="1">
                <a:latin typeface="Calibri" panose="020F0502020204030204" pitchFamily="34" charset="0"/>
                <a:cs typeface="Calibri" panose="020F0502020204030204" pitchFamily="34" charset="0"/>
              </a:rPr>
              <a:t>Standup</a:t>
            </a:r>
            <a:r>
              <a:rPr lang="en-IN" dirty="0">
                <a:latin typeface="Calibri" panose="020F0502020204030204" pitchFamily="34" charset="0"/>
                <a:cs typeface="Calibri" panose="020F0502020204030204" pitchFamily="34" charset="0"/>
              </a:rPr>
              <a:t> Meeting, and other Sprint-related meetings.</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Commitment</a:t>
            </a:r>
            <a:r>
              <a:rPr lang="en-IN" dirty="0">
                <a:latin typeface="Calibri" panose="020F0502020204030204" pitchFamily="34" charset="0"/>
                <a:cs typeface="Calibri" panose="020F0502020204030204" pitchFamily="34" charset="0"/>
              </a:rPr>
              <a:t>—The Scrum Master should be highly committed to ensure that the Scrum Team is provided with a conducive work environment to ensure successful delivery of Scrum projects.</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Supporting Leadership Style</a:t>
            </a:r>
            <a:r>
              <a:rPr lang="en-IN" dirty="0">
                <a:latin typeface="Calibri" panose="020F0502020204030204" pitchFamily="34" charset="0"/>
                <a:cs typeface="Calibri" panose="020F0502020204030204" pitchFamily="34" charset="0"/>
              </a:rPr>
              <a:t> — Scrum Master is supposed to be a supporting leader.</a:t>
            </a:r>
          </a:p>
        </p:txBody>
      </p:sp>
      <p:sp>
        <p:nvSpPr>
          <p:cNvPr id="3" name="Slide Number Placeholder 2">
            <a:extLst>
              <a:ext uri="{FF2B5EF4-FFF2-40B4-BE49-F238E27FC236}">
                <a16:creationId xmlns:a16="http://schemas.microsoft.com/office/drawing/2014/main" id="{BA2F078A-3A87-74C0-DBB7-D5F86352B086}"/>
              </a:ext>
            </a:extLst>
          </p:cNvPr>
          <p:cNvSpPr>
            <a:spLocks noGrp="1"/>
          </p:cNvSpPr>
          <p:nvPr>
            <p:ph type="sldNum" sz="quarter" idx="12"/>
          </p:nvPr>
        </p:nvSpPr>
        <p:spPr/>
        <p:txBody>
          <a:bodyPr/>
          <a:lstStyle/>
          <a:p>
            <a:pPr>
              <a:defRPr/>
            </a:pPr>
            <a:fld id="{AC73F1D3-B4B8-4AEF-90B2-F6B713CA2A81}" type="slidenum">
              <a:rPr lang="en-US" smtClean="0"/>
              <a:pPr>
                <a:defRPr/>
              </a:pPr>
              <a:t>259</a:t>
            </a:fld>
            <a:endParaRPr lang="en-US" dirty="0"/>
          </a:p>
        </p:txBody>
      </p:sp>
    </p:spTree>
    <p:extLst>
      <p:ext uri="{BB962C8B-B14F-4D97-AF65-F5344CB8AC3E}">
        <p14:creationId xmlns:p14="http://schemas.microsoft.com/office/powerpoint/2010/main" val="3021394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Agile Principles</a:t>
            </a:r>
            <a:endParaRPr lang="en-IN"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143000"/>
            <a:ext cx="8025939" cy="5112902"/>
          </a:xfrm>
        </p:spPr>
      </p:pic>
      <p:sp>
        <p:nvSpPr>
          <p:cNvPr id="2" name="Slide Number Placeholder 1">
            <a:extLst>
              <a:ext uri="{FF2B5EF4-FFF2-40B4-BE49-F238E27FC236}">
                <a16:creationId xmlns:a16="http://schemas.microsoft.com/office/drawing/2014/main" id="{E174BF4B-E2E6-3B31-8894-ADCFB2ADA3F0}"/>
              </a:ext>
            </a:extLst>
          </p:cNvPr>
          <p:cNvSpPr>
            <a:spLocks noGrp="1"/>
          </p:cNvSpPr>
          <p:nvPr>
            <p:ph type="sldNum" sz="quarter" idx="12"/>
          </p:nvPr>
        </p:nvSpPr>
        <p:spPr/>
        <p:txBody>
          <a:bodyPr/>
          <a:lstStyle/>
          <a:p>
            <a:pPr>
              <a:defRPr/>
            </a:pPr>
            <a:fld id="{AC73F1D3-B4B8-4AEF-90B2-F6B713CA2A81}" type="slidenum">
              <a:rPr lang="en-US" smtClean="0"/>
              <a:pPr>
                <a:defRPr/>
              </a:pPr>
              <a:t>26</a:t>
            </a:fld>
            <a:endParaRPr lang="en-US" dirty="0"/>
          </a:p>
        </p:txBody>
      </p:sp>
    </p:spTree>
    <p:extLst>
      <p:ext uri="{BB962C8B-B14F-4D97-AF65-F5344CB8AC3E}">
        <p14:creationId xmlns:p14="http://schemas.microsoft.com/office/powerpoint/2010/main" val="407789322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Identify Scrum Master and Business Stakeholder(s): Critical Output – Identified Scrum Master</a:t>
            </a:r>
            <a:endParaRPr lang="en-US" dirty="0"/>
          </a:p>
        </p:txBody>
      </p:sp>
      <p:sp>
        <p:nvSpPr>
          <p:cNvPr id="2" name="Rectangle 1"/>
          <p:cNvSpPr/>
          <p:nvPr/>
        </p:nvSpPr>
        <p:spPr>
          <a:xfrm>
            <a:off x="381000" y="1371600"/>
            <a:ext cx="8534400" cy="3886200"/>
          </a:xfrm>
          <a:prstGeom prst="rect">
            <a:avLst/>
          </a:prstGeom>
        </p:spPr>
        <p:txBody>
          <a:bodyPr/>
          <a:lstStyle/>
          <a:p>
            <a:pPr lvl="0"/>
            <a:r>
              <a:rPr lang="en-IN" dirty="0">
                <a:latin typeface="Calibri" panose="020F0502020204030204" pitchFamily="34" charset="0"/>
                <a:cs typeface="Calibri" panose="020F0502020204030204" pitchFamily="34" charset="0"/>
              </a:rPr>
              <a:t>A Scrum Master is a facilitator and ‘supporting leader’ who ensure that the Scrum Team is provided with an environment conducive to completing the project successfully.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 Master guides, facilitates, and teaches Scrum practices to everyone involved in the project; clears impediments for the team; and, ensures that Scrum processes are being followed.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the responsibility of the Product Owner to identify the Scrum Master for a Scrum project.</a:t>
            </a:r>
          </a:p>
        </p:txBody>
      </p:sp>
      <p:sp>
        <p:nvSpPr>
          <p:cNvPr id="3" name="Slide Number Placeholder 2">
            <a:extLst>
              <a:ext uri="{FF2B5EF4-FFF2-40B4-BE49-F238E27FC236}">
                <a16:creationId xmlns:a16="http://schemas.microsoft.com/office/drawing/2014/main" id="{BD4BE2AC-B2F7-8D23-5FCB-25FA75EF7FF2}"/>
              </a:ext>
            </a:extLst>
          </p:cNvPr>
          <p:cNvSpPr>
            <a:spLocks noGrp="1"/>
          </p:cNvSpPr>
          <p:nvPr>
            <p:ph type="sldNum" sz="quarter" idx="12"/>
          </p:nvPr>
        </p:nvSpPr>
        <p:spPr/>
        <p:txBody>
          <a:bodyPr/>
          <a:lstStyle/>
          <a:p>
            <a:pPr>
              <a:defRPr/>
            </a:pPr>
            <a:fld id="{AC73F1D3-B4B8-4AEF-90B2-F6B713CA2A81}" type="slidenum">
              <a:rPr lang="en-US" smtClean="0"/>
              <a:pPr>
                <a:defRPr/>
              </a:pPr>
              <a:t>260</a:t>
            </a:fld>
            <a:endParaRPr lang="en-US" dirty="0"/>
          </a:p>
        </p:txBody>
      </p:sp>
    </p:spTree>
    <p:extLst>
      <p:ext uri="{BB962C8B-B14F-4D97-AF65-F5344CB8AC3E}">
        <p14:creationId xmlns:p14="http://schemas.microsoft.com/office/powerpoint/2010/main" val="414477874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Identify Scrum Master and Business Stakeholder(s): Critical Output – Identified Business Stakeholder(s)</a:t>
            </a:r>
            <a:endParaRPr lang="en-US" dirty="0"/>
          </a:p>
        </p:txBody>
      </p:sp>
      <p:sp>
        <p:nvSpPr>
          <p:cNvPr id="2" name="Rectangle 1"/>
          <p:cNvSpPr/>
          <p:nvPr/>
        </p:nvSpPr>
        <p:spPr>
          <a:xfrm>
            <a:off x="381000" y="1371600"/>
            <a:ext cx="8534400" cy="3886200"/>
          </a:xfrm>
          <a:prstGeom prst="rect">
            <a:avLst/>
          </a:prstGeom>
        </p:spPr>
        <p:txBody>
          <a:bodyPr/>
          <a:lstStyle/>
          <a:p>
            <a:pPr lvl="0"/>
            <a:r>
              <a:rPr lang="en-IN" dirty="0">
                <a:latin typeface="Calibri" panose="020F0502020204030204" pitchFamily="34" charset="0"/>
                <a:cs typeface="Calibri" panose="020F0502020204030204" pitchFamily="34" charset="0"/>
              </a:rPr>
              <a:t>Business Stakeholder(s), which is a collective term that includes customers, users, and sponsors, frequently interface with the Scrum Core Team and influence the project throughout the product development process.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for the business stakeholders that the project produces the collaborative benefits.</a:t>
            </a:r>
          </a:p>
        </p:txBody>
      </p:sp>
      <p:sp>
        <p:nvSpPr>
          <p:cNvPr id="3" name="Slide Number Placeholder 2">
            <a:extLst>
              <a:ext uri="{FF2B5EF4-FFF2-40B4-BE49-F238E27FC236}">
                <a16:creationId xmlns:a16="http://schemas.microsoft.com/office/drawing/2014/main" id="{606FD17F-63E8-81C8-A835-126E479F39AF}"/>
              </a:ext>
            </a:extLst>
          </p:cNvPr>
          <p:cNvSpPr>
            <a:spLocks noGrp="1"/>
          </p:cNvSpPr>
          <p:nvPr>
            <p:ph type="sldNum" sz="quarter" idx="12"/>
          </p:nvPr>
        </p:nvSpPr>
        <p:spPr/>
        <p:txBody>
          <a:bodyPr/>
          <a:lstStyle/>
          <a:p>
            <a:pPr>
              <a:defRPr/>
            </a:pPr>
            <a:fld id="{AC73F1D3-B4B8-4AEF-90B2-F6B713CA2A81}" type="slidenum">
              <a:rPr lang="en-US" smtClean="0"/>
              <a:pPr>
                <a:defRPr/>
              </a:pPr>
              <a:t>261</a:t>
            </a:fld>
            <a:endParaRPr lang="en-US" dirty="0"/>
          </a:p>
        </p:txBody>
      </p:sp>
    </p:spTree>
    <p:extLst>
      <p:ext uri="{BB962C8B-B14F-4D97-AF65-F5344CB8AC3E}">
        <p14:creationId xmlns:p14="http://schemas.microsoft.com/office/powerpoint/2010/main" val="197896672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Initiate – Form Scrum Team</a:t>
            </a:r>
          </a:p>
        </p:txBody>
      </p:sp>
      <p:sp>
        <p:nvSpPr>
          <p:cNvPr id="9" name="Rectangle 8"/>
          <p:cNvSpPr/>
          <p:nvPr/>
        </p:nvSpPr>
        <p:spPr>
          <a:xfrm>
            <a:off x="381000" y="5715000"/>
            <a:ext cx="80772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8‑8: </a:t>
            </a:r>
            <a:r>
              <a:rPr lang="en-IN" sz="1400" dirty="0">
                <a:latin typeface="Calibri" panose="020F0502020204030204" pitchFamily="34" charset="0"/>
                <a:cs typeface="Calibri" panose="020F0502020204030204" pitchFamily="34" charset="0"/>
              </a:rPr>
              <a:t>Form Scrum Team—Inputs, Tools, and Outputs</a:t>
            </a:r>
            <a:r>
              <a:rPr lang="en-US" sz="1400" dirty="0">
                <a:latin typeface="Calibri" panose="020F0502020204030204" pitchFamily="34" charset="0"/>
                <a:cs typeface="Calibri" panose="020F0502020204030204" pitchFamily="34" charset="0"/>
              </a:rPr>
              <a:t>; SBOK® Page 151</a:t>
            </a:r>
          </a:p>
        </p:txBody>
      </p:sp>
      <p:pic>
        <p:nvPicPr>
          <p:cNvPr id="2" name="Picture 1">
            <a:extLst>
              <a:ext uri="{FF2B5EF4-FFF2-40B4-BE49-F238E27FC236}">
                <a16:creationId xmlns:a16="http://schemas.microsoft.com/office/drawing/2014/main" id="{628AA7DF-C3F4-F156-207F-423D3AA193F9}"/>
              </a:ext>
            </a:extLst>
          </p:cNvPr>
          <p:cNvPicPr>
            <a:picLocks noChangeAspect="1"/>
          </p:cNvPicPr>
          <p:nvPr/>
        </p:nvPicPr>
        <p:blipFill>
          <a:blip r:embed="rId3"/>
          <a:stretch>
            <a:fillRect/>
          </a:stretch>
        </p:blipFill>
        <p:spPr>
          <a:xfrm>
            <a:off x="835820" y="1295400"/>
            <a:ext cx="7698580" cy="4038600"/>
          </a:xfrm>
          <a:prstGeom prst="rect">
            <a:avLst/>
          </a:prstGeom>
        </p:spPr>
      </p:pic>
      <p:sp>
        <p:nvSpPr>
          <p:cNvPr id="3" name="Slide Number Placeholder 2">
            <a:extLst>
              <a:ext uri="{FF2B5EF4-FFF2-40B4-BE49-F238E27FC236}">
                <a16:creationId xmlns:a16="http://schemas.microsoft.com/office/drawing/2014/main" id="{86F087B3-EB4C-FCB3-194F-125C5BF8A40E}"/>
              </a:ext>
            </a:extLst>
          </p:cNvPr>
          <p:cNvSpPr>
            <a:spLocks noGrp="1"/>
          </p:cNvSpPr>
          <p:nvPr>
            <p:ph type="sldNum" sz="quarter" idx="12"/>
          </p:nvPr>
        </p:nvSpPr>
        <p:spPr/>
        <p:txBody>
          <a:bodyPr/>
          <a:lstStyle/>
          <a:p>
            <a:pPr>
              <a:defRPr/>
            </a:pPr>
            <a:fld id="{AC73F1D3-B4B8-4AEF-90B2-F6B713CA2A81}" type="slidenum">
              <a:rPr lang="en-US" smtClean="0"/>
              <a:pPr>
                <a:defRPr/>
              </a:pPr>
              <a:t>262</a:t>
            </a:fld>
            <a:endParaRPr lang="en-US" dirty="0"/>
          </a:p>
        </p:txBody>
      </p:sp>
    </p:spTree>
    <p:extLst>
      <p:ext uri="{BB962C8B-B14F-4D97-AF65-F5344CB8AC3E}">
        <p14:creationId xmlns:p14="http://schemas.microsoft.com/office/powerpoint/2010/main" val="312192169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219200" y="427037"/>
            <a:ext cx="7924800" cy="715963"/>
          </a:xfrm>
        </p:spPr>
        <p:txBody>
          <a:bodyPr/>
          <a:lstStyle/>
          <a:p>
            <a:r>
              <a:rPr lang="en-US" dirty="0"/>
              <a:t>Form Scrum Team: </a:t>
            </a:r>
            <a:r>
              <a:rPr lang="en-IN" dirty="0"/>
              <a:t>Critical</a:t>
            </a:r>
            <a:r>
              <a:rPr lang="en-US" dirty="0"/>
              <a:t> Input</a:t>
            </a:r>
          </a:p>
        </p:txBody>
      </p:sp>
      <p:sp>
        <p:nvSpPr>
          <p:cNvPr id="2" name="Rectangle 1"/>
          <p:cNvSpPr/>
          <p:nvPr/>
        </p:nvSpPr>
        <p:spPr>
          <a:xfrm>
            <a:off x="304800" y="1447800"/>
            <a:ext cx="8534400" cy="4572000"/>
          </a:xfrm>
          <a:prstGeom prst="rect">
            <a:avLst/>
          </a:prstGeom>
        </p:spPr>
        <p:txBody>
          <a:bodyPr/>
          <a:lstStyle/>
          <a:p>
            <a:pPr lvl="0"/>
            <a:r>
              <a:rPr lang="en-IN" dirty="0">
                <a:latin typeface="Calibri" panose="020F0502020204030204" pitchFamily="34" charset="0"/>
                <a:cs typeface="Calibri" panose="020F0502020204030204" pitchFamily="34" charset="0"/>
              </a:rPr>
              <a:t>Project Vision Statement</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Product Owner</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Scrum Master</a:t>
            </a:r>
          </a:p>
          <a:p>
            <a:pPr lvl="0"/>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All these terms have already been discussed in previous slides.</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Product Owner and the Scrum Master are crucial for the selection of the team members.</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Project Vision Statement is important to identify some of the required skills of the team members.</a:t>
            </a: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4F811DE-459D-4E93-EC7F-598616E92199}"/>
              </a:ext>
            </a:extLst>
          </p:cNvPr>
          <p:cNvSpPr>
            <a:spLocks noGrp="1"/>
          </p:cNvSpPr>
          <p:nvPr>
            <p:ph type="sldNum" sz="quarter" idx="12"/>
          </p:nvPr>
        </p:nvSpPr>
        <p:spPr/>
        <p:txBody>
          <a:bodyPr/>
          <a:lstStyle/>
          <a:p>
            <a:pPr>
              <a:defRPr/>
            </a:pPr>
            <a:fld id="{AC73F1D3-B4B8-4AEF-90B2-F6B713CA2A81}" type="slidenum">
              <a:rPr lang="en-US" smtClean="0"/>
              <a:pPr>
                <a:defRPr/>
              </a:pPr>
              <a:t>263</a:t>
            </a:fld>
            <a:endParaRPr lang="en-US" dirty="0"/>
          </a:p>
        </p:txBody>
      </p:sp>
    </p:spTree>
    <p:extLst>
      <p:ext uri="{BB962C8B-B14F-4D97-AF65-F5344CB8AC3E}">
        <p14:creationId xmlns:p14="http://schemas.microsoft.com/office/powerpoint/2010/main" val="50029312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066800" y="228600"/>
            <a:ext cx="8077200" cy="715963"/>
          </a:xfrm>
        </p:spPr>
        <p:txBody>
          <a:bodyPr/>
          <a:lstStyle/>
          <a:p>
            <a:r>
              <a:rPr lang="en-US" dirty="0"/>
              <a:t>Form Scrum Team: Critical Tools – </a:t>
            </a:r>
            <a:br>
              <a:rPr lang="en-US" dirty="0"/>
            </a:br>
            <a:r>
              <a:rPr lang="en-US" dirty="0"/>
              <a:t>Scrum Team Selection</a:t>
            </a:r>
          </a:p>
        </p:txBody>
      </p:sp>
      <p:sp>
        <p:nvSpPr>
          <p:cNvPr id="2" name="Rectangle 1"/>
          <p:cNvSpPr/>
          <p:nvPr/>
        </p:nvSpPr>
        <p:spPr>
          <a:xfrm>
            <a:off x="304800" y="1447800"/>
            <a:ext cx="8534400" cy="4572000"/>
          </a:xfrm>
          <a:prstGeom prst="rect">
            <a:avLst/>
          </a:prstGeom>
        </p:spPr>
        <p:txBody>
          <a:bodyPr/>
          <a:lstStyle/>
          <a:p>
            <a:pPr lvl="0"/>
            <a:r>
              <a:rPr lang="en-IN" dirty="0">
                <a:latin typeface="Calibri" panose="020F0502020204030204" pitchFamily="34" charset="0"/>
                <a:cs typeface="Calibri" panose="020F0502020204030204" pitchFamily="34" charset="0"/>
              </a:rPr>
              <a:t>Scrum Team members are generalists/specialists in that they have knowledge of various fields and are experts in at least one.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Beyond their subject-matter expertise, it is the soft skills of team members that determine the success of self-organizing teams.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Ideal members of the Scrum Team are independent, self-motivated, customer-focused, responsible, and collaborative.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team should be able to foster an environment of independent thinking and group decision-making in order to extract the most benefits from the structure.</a:t>
            </a:r>
          </a:p>
        </p:txBody>
      </p:sp>
      <p:sp>
        <p:nvSpPr>
          <p:cNvPr id="3" name="Slide Number Placeholder 2">
            <a:extLst>
              <a:ext uri="{FF2B5EF4-FFF2-40B4-BE49-F238E27FC236}">
                <a16:creationId xmlns:a16="http://schemas.microsoft.com/office/drawing/2014/main" id="{A4B222A9-484A-04DA-E585-945BAF617D84}"/>
              </a:ext>
            </a:extLst>
          </p:cNvPr>
          <p:cNvSpPr>
            <a:spLocks noGrp="1"/>
          </p:cNvSpPr>
          <p:nvPr>
            <p:ph type="sldNum" sz="quarter" idx="12"/>
          </p:nvPr>
        </p:nvSpPr>
        <p:spPr/>
        <p:txBody>
          <a:bodyPr/>
          <a:lstStyle/>
          <a:p>
            <a:pPr>
              <a:defRPr/>
            </a:pPr>
            <a:fld id="{AC73F1D3-B4B8-4AEF-90B2-F6B713CA2A81}" type="slidenum">
              <a:rPr lang="en-US" smtClean="0"/>
              <a:pPr>
                <a:defRPr/>
              </a:pPr>
              <a:t>264</a:t>
            </a:fld>
            <a:endParaRPr lang="en-US" dirty="0"/>
          </a:p>
        </p:txBody>
      </p:sp>
    </p:spTree>
    <p:extLst>
      <p:ext uri="{BB962C8B-B14F-4D97-AF65-F5344CB8AC3E}">
        <p14:creationId xmlns:p14="http://schemas.microsoft.com/office/powerpoint/2010/main" val="370387634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066800" y="228600"/>
            <a:ext cx="8077200" cy="715963"/>
          </a:xfrm>
        </p:spPr>
        <p:txBody>
          <a:bodyPr/>
          <a:lstStyle/>
          <a:p>
            <a:r>
              <a:rPr lang="en-US" dirty="0"/>
              <a:t>Form Scrum Team: Critical Output – </a:t>
            </a:r>
            <a:br>
              <a:rPr lang="en-US" dirty="0"/>
            </a:br>
            <a:r>
              <a:rPr lang="en-US" dirty="0"/>
              <a:t>Identified Scrum Team</a:t>
            </a:r>
          </a:p>
        </p:txBody>
      </p:sp>
      <p:sp>
        <p:nvSpPr>
          <p:cNvPr id="2" name="Rectangle 1"/>
          <p:cNvSpPr/>
          <p:nvPr/>
        </p:nvSpPr>
        <p:spPr>
          <a:xfrm>
            <a:off x="304800" y="1447800"/>
            <a:ext cx="8534400" cy="4572000"/>
          </a:xfrm>
          <a:prstGeom prst="rect">
            <a:avLst/>
          </a:prstGeom>
        </p:spPr>
        <p:txBody>
          <a:bodyPr/>
          <a:lstStyle/>
          <a:p>
            <a:pPr lvl="0"/>
            <a:r>
              <a:rPr lang="en-IN" dirty="0">
                <a:latin typeface="Calibri" panose="020F0502020204030204" pitchFamily="34" charset="0"/>
                <a:cs typeface="Calibri" panose="020F0502020204030204" pitchFamily="34" charset="0"/>
              </a:rPr>
              <a:t>The Scrum Team, sometimes referred to as the Development Team, is a group or team of people who are responsible for understanding the business requirements specified by the Product Owner, estimating User Stories, and final creation of the project Deliverables.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Scrum Teams are cross-functional and self-organizing.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team decides the amount of work to commit to in a Sprint and determines the best way to perform the work.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 Team consists of 6-10 cross-functional team members, who carry out all the work involved in creating potentially shippable Deliverables including development, testing, quality assurance, etc.</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Identifying the Scrum Team is the responsibility of the Product Owner, often in consultation with the Scrum Master.</a:t>
            </a:r>
          </a:p>
        </p:txBody>
      </p:sp>
      <p:sp>
        <p:nvSpPr>
          <p:cNvPr id="3" name="Slide Number Placeholder 2">
            <a:extLst>
              <a:ext uri="{FF2B5EF4-FFF2-40B4-BE49-F238E27FC236}">
                <a16:creationId xmlns:a16="http://schemas.microsoft.com/office/drawing/2014/main" id="{C68467D3-1878-C6DE-98A3-2DAFC73D6789}"/>
              </a:ext>
            </a:extLst>
          </p:cNvPr>
          <p:cNvSpPr>
            <a:spLocks noGrp="1"/>
          </p:cNvSpPr>
          <p:nvPr>
            <p:ph type="sldNum" sz="quarter" idx="12"/>
          </p:nvPr>
        </p:nvSpPr>
        <p:spPr/>
        <p:txBody>
          <a:bodyPr/>
          <a:lstStyle/>
          <a:p>
            <a:pPr>
              <a:defRPr/>
            </a:pPr>
            <a:fld id="{AC73F1D3-B4B8-4AEF-90B2-F6B713CA2A81}" type="slidenum">
              <a:rPr lang="en-US" smtClean="0"/>
              <a:pPr>
                <a:defRPr/>
              </a:pPr>
              <a:t>265</a:t>
            </a:fld>
            <a:endParaRPr lang="en-US" dirty="0"/>
          </a:p>
        </p:txBody>
      </p:sp>
    </p:spTree>
    <p:extLst>
      <p:ext uri="{BB962C8B-B14F-4D97-AF65-F5344CB8AC3E}">
        <p14:creationId xmlns:p14="http://schemas.microsoft.com/office/powerpoint/2010/main" val="228457804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Initiate – Develop Epic(s)</a:t>
            </a:r>
          </a:p>
        </p:txBody>
      </p:sp>
      <p:sp>
        <p:nvSpPr>
          <p:cNvPr id="10" name="Rectangle 9"/>
          <p:cNvSpPr/>
          <p:nvPr/>
        </p:nvSpPr>
        <p:spPr>
          <a:xfrm>
            <a:off x="1447800" y="5867400"/>
            <a:ext cx="59436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8‑10: </a:t>
            </a:r>
            <a:r>
              <a:rPr lang="en-IN" sz="1400" dirty="0">
                <a:latin typeface="Calibri" panose="020F0502020204030204" pitchFamily="34" charset="0"/>
                <a:cs typeface="Calibri" panose="020F0502020204030204" pitchFamily="34" charset="0"/>
              </a:rPr>
              <a:t>Develop Epics—Inputs, Tools, and Outputs</a:t>
            </a:r>
            <a:r>
              <a:rPr lang="en-US" sz="1400" dirty="0">
                <a:latin typeface="Calibri" panose="020F0502020204030204" pitchFamily="34" charset="0"/>
                <a:cs typeface="Calibri" panose="020F0502020204030204" pitchFamily="34" charset="0"/>
              </a:rPr>
              <a:t>; SBOK® Page 158</a:t>
            </a:r>
          </a:p>
        </p:txBody>
      </p:sp>
      <p:pic>
        <p:nvPicPr>
          <p:cNvPr id="2" name="Picture 1">
            <a:extLst>
              <a:ext uri="{FF2B5EF4-FFF2-40B4-BE49-F238E27FC236}">
                <a16:creationId xmlns:a16="http://schemas.microsoft.com/office/drawing/2014/main" id="{42D62220-D874-F123-9D04-9C37EFD1AB31}"/>
              </a:ext>
            </a:extLst>
          </p:cNvPr>
          <p:cNvPicPr>
            <a:picLocks noChangeAspect="1"/>
          </p:cNvPicPr>
          <p:nvPr/>
        </p:nvPicPr>
        <p:blipFill>
          <a:blip r:embed="rId3"/>
          <a:stretch>
            <a:fillRect/>
          </a:stretch>
        </p:blipFill>
        <p:spPr>
          <a:xfrm>
            <a:off x="609600" y="1415370"/>
            <a:ext cx="7984800" cy="4147230"/>
          </a:xfrm>
          <a:prstGeom prst="rect">
            <a:avLst/>
          </a:prstGeom>
        </p:spPr>
      </p:pic>
      <p:sp>
        <p:nvSpPr>
          <p:cNvPr id="3" name="Slide Number Placeholder 2">
            <a:extLst>
              <a:ext uri="{FF2B5EF4-FFF2-40B4-BE49-F238E27FC236}">
                <a16:creationId xmlns:a16="http://schemas.microsoft.com/office/drawing/2014/main" id="{BB3CF62B-197E-6CA5-65EE-D271C4C374B5}"/>
              </a:ext>
            </a:extLst>
          </p:cNvPr>
          <p:cNvSpPr>
            <a:spLocks noGrp="1"/>
          </p:cNvSpPr>
          <p:nvPr>
            <p:ph type="sldNum" sz="quarter" idx="12"/>
          </p:nvPr>
        </p:nvSpPr>
        <p:spPr/>
        <p:txBody>
          <a:bodyPr/>
          <a:lstStyle/>
          <a:p>
            <a:pPr>
              <a:defRPr/>
            </a:pPr>
            <a:fld id="{AC73F1D3-B4B8-4AEF-90B2-F6B713CA2A81}" type="slidenum">
              <a:rPr lang="en-US" smtClean="0"/>
              <a:pPr>
                <a:defRPr/>
              </a:pPr>
              <a:t>266</a:t>
            </a:fld>
            <a:endParaRPr lang="en-US" dirty="0"/>
          </a:p>
        </p:txBody>
      </p:sp>
    </p:spTree>
    <p:extLst>
      <p:ext uri="{BB962C8B-B14F-4D97-AF65-F5344CB8AC3E}">
        <p14:creationId xmlns:p14="http://schemas.microsoft.com/office/powerpoint/2010/main" val="16039858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Initiate – Develop Epic(s)</a:t>
            </a:r>
          </a:p>
        </p:txBody>
      </p:sp>
      <p:sp>
        <p:nvSpPr>
          <p:cNvPr id="2" name="Rectangle 1"/>
          <p:cNvSpPr/>
          <p:nvPr/>
        </p:nvSpPr>
        <p:spPr>
          <a:xfrm>
            <a:off x="304800" y="1295400"/>
            <a:ext cx="8534400" cy="4800600"/>
          </a:xfrm>
          <a:prstGeom prst="rect">
            <a:avLst/>
          </a:prstGeom>
        </p:spPr>
        <p:txBody>
          <a:bodyPr/>
          <a:lstStyle/>
          <a:p>
            <a:pPr lvl="0"/>
            <a:r>
              <a:rPr lang="en-IN" dirty="0">
                <a:latin typeface="Calibri" panose="020F0502020204030204" pitchFamily="34" charset="0"/>
                <a:cs typeface="Calibri" panose="020F0502020204030204" pitchFamily="34" charset="0"/>
              </a:rPr>
              <a:t>Epic is a large, unrefined User Story which is typically too big to be completed in a single Sprint</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 Core Team starts by writing Epics based on the Project Vision and business stakeholder input</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Product Owner is responsible for creating these Epics/User Stories.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In some cases they are developed by the Scrum Team in consultation with the Product Owner. </a:t>
            </a: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B7B813B-3095-355A-5C5B-20DD6FB062B2}"/>
              </a:ext>
            </a:extLst>
          </p:cNvPr>
          <p:cNvSpPr>
            <a:spLocks noGrp="1"/>
          </p:cNvSpPr>
          <p:nvPr>
            <p:ph type="sldNum" sz="quarter" idx="12"/>
          </p:nvPr>
        </p:nvSpPr>
        <p:spPr/>
        <p:txBody>
          <a:bodyPr/>
          <a:lstStyle/>
          <a:p>
            <a:pPr>
              <a:defRPr/>
            </a:pPr>
            <a:fld id="{AC73F1D3-B4B8-4AEF-90B2-F6B713CA2A81}" type="slidenum">
              <a:rPr lang="en-US" smtClean="0"/>
              <a:pPr>
                <a:defRPr/>
              </a:pPr>
              <a:t>267</a:t>
            </a:fld>
            <a:endParaRPr lang="en-US" dirty="0"/>
          </a:p>
        </p:txBody>
      </p:sp>
    </p:spTree>
    <p:extLst>
      <p:ext uri="{BB962C8B-B14F-4D97-AF65-F5344CB8AC3E}">
        <p14:creationId xmlns:p14="http://schemas.microsoft.com/office/powerpoint/2010/main" val="328039715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Develop Epic(s): Critical Inputs</a:t>
            </a:r>
          </a:p>
        </p:txBody>
      </p:sp>
      <p:sp>
        <p:nvSpPr>
          <p:cNvPr id="2" name="Rectangle 1"/>
          <p:cNvSpPr/>
          <p:nvPr/>
        </p:nvSpPr>
        <p:spPr>
          <a:xfrm>
            <a:off x="304800" y="1295400"/>
            <a:ext cx="8534400" cy="4800600"/>
          </a:xfrm>
          <a:prstGeom prst="rect">
            <a:avLst/>
          </a:prstGeom>
        </p:spPr>
        <p:txBody>
          <a:bodyPr/>
          <a:lstStyle/>
          <a:p>
            <a:pPr lvl="0"/>
            <a:r>
              <a:rPr lang="en-IN" dirty="0">
                <a:latin typeface="Calibri" panose="020F0502020204030204" pitchFamily="34" charset="0"/>
                <a:cs typeface="Calibri" panose="020F0502020204030204" pitchFamily="34" charset="0"/>
              </a:rPr>
              <a:t>Scrum Core Team</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Project Vision Statement</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Business Stakeholder(s)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Both these terms have already been discussed in previous slides.</a:t>
            </a: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80A7D52-EBAD-D895-6850-14CC8E53F939}"/>
              </a:ext>
            </a:extLst>
          </p:cNvPr>
          <p:cNvSpPr>
            <a:spLocks noGrp="1"/>
          </p:cNvSpPr>
          <p:nvPr>
            <p:ph type="sldNum" sz="quarter" idx="12"/>
          </p:nvPr>
        </p:nvSpPr>
        <p:spPr/>
        <p:txBody>
          <a:bodyPr/>
          <a:lstStyle/>
          <a:p>
            <a:pPr>
              <a:defRPr/>
            </a:pPr>
            <a:fld id="{AC73F1D3-B4B8-4AEF-90B2-F6B713CA2A81}" type="slidenum">
              <a:rPr lang="en-US" smtClean="0"/>
              <a:pPr>
                <a:defRPr/>
              </a:pPr>
              <a:t>268</a:t>
            </a:fld>
            <a:endParaRPr lang="en-US" dirty="0"/>
          </a:p>
        </p:txBody>
      </p:sp>
    </p:spTree>
    <p:extLst>
      <p:ext uri="{BB962C8B-B14F-4D97-AF65-F5344CB8AC3E}">
        <p14:creationId xmlns:p14="http://schemas.microsoft.com/office/powerpoint/2010/main" val="226088816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Develop Epic(s): Critical Tool – </a:t>
            </a:r>
            <a:br>
              <a:rPr lang="en-US" dirty="0"/>
            </a:br>
            <a:r>
              <a:rPr lang="en-US" dirty="0"/>
              <a:t>User Group Meetings</a:t>
            </a:r>
          </a:p>
        </p:txBody>
      </p:sp>
      <p:sp>
        <p:nvSpPr>
          <p:cNvPr id="2" name="Rectangle 1"/>
          <p:cNvSpPr/>
          <p:nvPr/>
        </p:nvSpPr>
        <p:spPr>
          <a:xfrm>
            <a:off x="304800" y="1295400"/>
            <a:ext cx="8534400" cy="4800600"/>
          </a:xfrm>
          <a:prstGeom prst="rect">
            <a:avLst/>
          </a:prstGeom>
        </p:spPr>
        <p:txBody>
          <a:bodyPr/>
          <a:lstStyle/>
          <a:p>
            <a:pPr lvl="0"/>
            <a:r>
              <a:rPr lang="en-IN" dirty="0">
                <a:latin typeface="Calibri" panose="020F0502020204030204" pitchFamily="34" charset="0"/>
                <a:cs typeface="Calibri" panose="020F0502020204030204" pitchFamily="34" charset="0"/>
              </a:rPr>
              <a:t>User Group Meetings involve relevant business stakeholders (primarily users or customers of the product).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They provide the Scrum Core Team with first-hand information about user expectations.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This helps in formulating the Acceptance Criteria for the product and provides valuable insights for developing Epics.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User Group Meetings are vital in the prevention of expensive rework that may result from a lack of clarity regarding expectations and requirements.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meetings also promote buy-in for the project and create a common understanding among the Scrum Core Team and relevant business stakeholder(s).</a:t>
            </a:r>
          </a:p>
        </p:txBody>
      </p:sp>
      <p:sp>
        <p:nvSpPr>
          <p:cNvPr id="3" name="Slide Number Placeholder 2">
            <a:extLst>
              <a:ext uri="{FF2B5EF4-FFF2-40B4-BE49-F238E27FC236}">
                <a16:creationId xmlns:a16="http://schemas.microsoft.com/office/drawing/2014/main" id="{09630F02-43F6-3B19-082D-0FB5D7ED5713}"/>
              </a:ext>
            </a:extLst>
          </p:cNvPr>
          <p:cNvSpPr>
            <a:spLocks noGrp="1"/>
          </p:cNvSpPr>
          <p:nvPr>
            <p:ph type="sldNum" sz="quarter" idx="12"/>
          </p:nvPr>
        </p:nvSpPr>
        <p:spPr/>
        <p:txBody>
          <a:bodyPr/>
          <a:lstStyle/>
          <a:p>
            <a:pPr>
              <a:defRPr/>
            </a:pPr>
            <a:fld id="{AC73F1D3-B4B8-4AEF-90B2-F6B713CA2A81}" type="slidenum">
              <a:rPr lang="en-US" smtClean="0"/>
              <a:pPr>
                <a:defRPr/>
              </a:pPr>
              <a:t>269</a:t>
            </a:fld>
            <a:endParaRPr lang="en-US" dirty="0"/>
          </a:p>
        </p:txBody>
      </p:sp>
    </p:spTree>
    <p:extLst>
      <p:ext uri="{BB962C8B-B14F-4D97-AF65-F5344CB8AC3E}">
        <p14:creationId xmlns:p14="http://schemas.microsoft.com/office/powerpoint/2010/main" val="949391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Has Changed?</a:t>
            </a:r>
            <a:endParaRPr lang="en-IN" dirty="0"/>
          </a:p>
        </p:txBody>
      </p:sp>
      <p:graphicFrame>
        <p:nvGraphicFramePr>
          <p:cNvPr id="4" name="Diagram 3"/>
          <p:cNvGraphicFramePr>
            <a:graphicFrameLocks/>
          </p:cNvGraphicFramePr>
          <p:nvPr>
            <p:extLst>
              <p:ext uri="{D42A27DB-BD31-4B8C-83A1-F6EECF244321}">
                <p14:modId xmlns:p14="http://schemas.microsoft.com/office/powerpoint/2010/main" val="3545494858"/>
              </p:ext>
            </p:extLst>
          </p:nvPr>
        </p:nvGraphicFramePr>
        <p:xfrm>
          <a:off x="990600" y="1828800"/>
          <a:ext cx="2518410" cy="2673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a:graphicFrameLocks/>
          </p:cNvGraphicFramePr>
          <p:nvPr>
            <p:extLst>
              <p:ext uri="{D42A27DB-BD31-4B8C-83A1-F6EECF244321}">
                <p14:modId xmlns:p14="http://schemas.microsoft.com/office/powerpoint/2010/main" val="2624648930"/>
              </p:ext>
            </p:extLst>
          </p:nvPr>
        </p:nvGraphicFramePr>
        <p:xfrm>
          <a:off x="5330190" y="1835150"/>
          <a:ext cx="2518410" cy="26733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990600" y="4800600"/>
            <a:ext cx="25908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Traditional Iron Triangle</a:t>
            </a:r>
            <a:endParaRPr lang="en-IN" sz="1600" dirty="0">
              <a:latin typeface="Calibri" panose="020F0502020204030204" pitchFamily="34" charset="0"/>
              <a:cs typeface="Calibri" panose="020F0502020204030204" pitchFamily="34" charset="0"/>
            </a:endParaRPr>
          </a:p>
        </p:txBody>
      </p:sp>
      <p:sp>
        <p:nvSpPr>
          <p:cNvPr id="8" name="TextBox 7"/>
          <p:cNvSpPr txBox="1"/>
          <p:nvPr/>
        </p:nvSpPr>
        <p:spPr>
          <a:xfrm>
            <a:off x="5410200" y="4800600"/>
            <a:ext cx="25908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Agile Triangle</a:t>
            </a:r>
            <a:endParaRPr lang="en-IN" sz="16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36B4989-7F92-83A1-BC7B-18B2B7A14C14}"/>
              </a:ext>
            </a:extLst>
          </p:cNvPr>
          <p:cNvSpPr>
            <a:spLocks noGrp="1"/>
          </p:cNvSpPr>
          <p:nvPr>
            <p:ph type="sldNum" sz="quarter" idx="12"/>
          </p:nvPr>
        </p:nvSpPr>
        <p:spPr/>
        <p:txBody>
          <a:bodyPr/>
          <a:lstStyle/>
          <a:p>
            <a:pPr>
              <a:defRPr/>
            </a:pPr>
            <a:fld id="{AC73F1D3-B4B8-4AEF-90B2-F6B713CA2A81}" type="slidenum">
              <a:rPr lang="en-US" smtClean="0"/>
              <a:pPr>
                <a:defRPr/>
              </a:pPr>
              <a:t>27</a:t>
            </a:fld>
            <a:endParaRPr lang="en-US" dirty="0"/>
          </a:p>
        </p:txBody>
      </p:sp>
    </p:spTree>
    <p:extLst>
      <p:ext uri="{BB962C8B-B14F-4D97-AF65-F5344CB8AC3E}">
        <p14:creationId xmlns:p14="http://schemas.microsoft.com/office/powerpoint/2010/main" val="65791320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Develop Epic(s): Critical Output – </a:t>
            </a:r>
            <a:br>
              <a:rPr lang="en-US" dirty="0"/>
            </a:br>
            <a:r>
              <a:rPr lang="en-US" dirty="0"/>
              <a:t>Epic(s)</a:t>
            </a:r>
          </a:p>
        </p:txBody>
      </p:sp>
      <p:sp>
        <p:nvSpPr>
          <p:cNvPr id="2" name="Rectangle 1"/>
          <p:cNvSpPr/>
          <p:nvPr/>
        </p:nvSpPr>
        <p:spPr>
          <a:xfrm>
            <a:off x="304800" y="1295400"/>
            <a:ext cx="8534400" cy="4800600"/>
          </a:xfrm>
          <a:prstGeom prst="rect">
            <a:avLst/>
          </a:prstGeom>
        </p:spPr>
        <p:txBody>
          <a:bodyPr/>
          <a:lstStyle/>
          <a:p>
            <a:pPr lvl="0"/>
            <a:r>
              <a:rPr lang="en-IN" dirty="0">
                <a:latin typeface="Calibri" panose="020F0502020204030204" pitchFamily="34" charset="0"/>
                <a:cs typeface="Calibri" panose="020F0502020204030204" pitchFamily="34" charset="0"/>
              </a:rPr>
              <a:t>Epics are written in the initial stages of the project when most User Stories are high-level functionalities or product descriptions and requirements are broadly defined.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Epics are large, unrefined User Stories in the Prioritized Product Backlog.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Once Epics come up in the Prioritized Product Backlog for completion in an upcoming Sprint, they are then broken down into smaller, more granular User Stories.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smaller User Stories are generally simple, short, and easy to implement functionalities or blocks of tasks to be completed in a Sprint. </a:t>
            </a:r>
          </a:p>
        </p:txBody>
      </p:sp>
      <p:sp>
        <p:nvSpPr>
          <p:cNvPr id="3" name="Slide Number Placeholder 2">
            <a:extLst>
              <a:ext uri="{FF2B5EF4-FFF2-40B4-BE49-F238E27FC236}">
                <a16:creationId xmlns:a16="http://schemas.microsoft.com/office/drawing/2014/main" id="{D8A3C968-48D0-D5BD-8B3A-63B8DAB89484}"/>
              </a:ext>
            </a:extLst>
          </p:cNvPr>
          <p:cNvSpPr>
            <a:spLocks noGrp="1"/>
          </p:cNvSpPr>
          <p:nvPr>
            <p:ph type="sldNum" sz="quarter" idx="12"/>
          </p:nvPr>
        </p:nvSpPr>
        <p:spPr/>
        <p:txBody>
          <a:bodyPr/>
          <a:lstStyle/>
          <a:p>
            <a:pPr>
              <a:defRPr/>
            </a:pPr>
            <a:fld id="{AC73F1D3-B4B8-4AEF-90B2-F6B713CA2A81}" type="slidenum">
              <a:rPr lang="en-US" smtClean="0"/>
              <a:pPr>
                <a:defRPr/>
              </a:pPr>
              <a:t>270</a:t>
            </a:fld>
            <a:endParaRPr lang="en-US" dirty="0"/>
          </a:p>
        </p:txBody>
      </p:sp>
    </p:spTree>
    <p:extLst>
      <p:ext uri="{BB962C8B-B14F-4D97-AF65-F5344CB8AC3E}">
        <p14:creationId xmlns:p14="http://schemas.microsoft.com/office/powerpoint/2010/main" val="275163931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Develop Epic(s): Format of User Stories/Epic(s)</a:t>
            </a:r>
          </a:p>
        </p:txBody>
      </p:sp>
      <p:grpSp>
        <p:nvGrpSpPr>
          <p:cNvPr id="4" name="Group 3"/>
          <p:cNvGrpSpPr/>
          <p:nvPr/>
        </p:nvGrpSpPr>
        <p:grpSpPr>
          <a:xfrm>
            <a:off x="457200" y="2209800"/>
            <a:ext cx="8534400" cy="2819400"/>
            <a:chOff x="457200" y="1371600"/>
            <a:chExt cx="8534400" cy="2819400"/>
          </a:xfrm>
        </p:grpSpPr>
        <p:graphicFrame>
          <p:nvGraphicFramePr>
            <p:cNvPr id="6" name="Diagram 5"/>
            <p:cNvGraphicFramePr/>
            <p:nvPr/>
          </p:nvGraphicFramePr>
          <p:xfrm>
            <a:off x="457200" y="1371600"/>
            <a:ext cx="85344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066800" y="1840468"/>
              <a:ext cx="1219200"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rgbClr val="FF0000"/>
                  </a:solidFill>
                  <a:latin typeface="Calibri" panose="020F0502020204030204" pitchFamily="34" charset="0"/>
                  <a:cs typeface="Calibri" panose="020F0502020204030204" pitchFamily="34" charset="0"/>
                </a:rPr>
                <a:t>Who</a:t>
              </a:r>
              <a:endParaRPr lang="en-IN" b="1" dirty="0">
                <a:ln/>
                <a:solidFill>
                  <a:srgbClr val="FF0000"/>
                </a:solidFill>
                <a:latin typeface="Calibri" panose="020F0502020204030204" pitchFamily="34" charset="0"/>
                <a:cs typeface="Calibri" panose="020F0502020204030204" pitchFamily="34" charset="0"/>
              </a:endParaRPr>
            </a:p>
          </p:txBody>
        </p:sp>
        <p:sp>
          <p:nvSpPr>
            <p:cNvPr id="8" name="TextBox 7"/>
            <p:cNvSpPr txBox="1"/>
            <p:nvPr/>
          </p:nvSpPr>
          <p:spPr>
            <a:xfrm>
              <a:off x="6743700" y="1840468"/>
              <a:ext cx="1219200"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rgbClr val="FF0000"/>
                  </a:solidFill>
                  <a:latin typeface="Calibri" panose="020F0502020204030204" pitchFamily="34" charset="0"/>
                  <a:cs typeface="Calibri" panose="020F0502020204030204" pitchFamily="34" charset="0"/>
                </a:rPr>
                <a:t>Why</a:t>
              </a:r>
              <a:endParaRPr lang="en-IN" b="1" dirty="0">
                <a:ln/>
                <a:solidFill>
                  <a:srgbClr val="FF0000"/>
                </a:solidFill>
                <a:latin typeface="Calibri" panose="020F0502020204030204" pitchFamily="34" charset="0"/>
                <a:cs typeface="Calibri" panose="020F0502020204030204" pitchFamily="34" charset="0"/>
              </a:endParaRPr>
            </a:p>
          </p:txBody>
        </p:sp>
        <p:sp>
          <p:nvSpPr>
            <p:cNvPr id="9" name="TextBox 8"/>
            <p:cNvSpPr txBox="1"/>
            <p:nvPr/>
          </p:nvSpPr>
          <p:spPr>
            <a:xfrm>
              <a:off x="4038600" y="1828800"/>
              <a:ext cx="1219200"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rgbClr val="FF0000"/>
                  </a:solidFill>
                  <a:latin typeface="Calibri" panose="020F0502020204030204" pitchFamily="34" charset="0"/>
                  <a:cs typeface="Calibri" panose="020F0502020204030204" pitchFamily="34" charset="0"/>
                </a:rPr>
                <a:t>What</a:t>
              </a:r>
              <a:endParaRPr lang="en-IN" b="1" dirty="0">
                <a:ln/>
                <a:solidFill>
                  <a:srgbClr val="FF0000"/>
                </a:solidFill>
                <a:latin typeface="Calibri" panose="020F0502020204030204" pitchFamily="34" charset="0"/>
                <a:cs typeface="Calibri" panose="020F0502020204030204" pitchFamily="34" charset="0"/>
              </a:endParaRPr>
            </a:p>
          </p:txBody>
        </p:sp>
        <p:sp>
          <p:nvSpPr>
            <p:cNvPr id="10" name="Rounded Rectangle 9"/>
            <p:cNvSpPr/>
            <p:nvPr/>
          </p:nvSpPr>
          <p:spPr>
            <a:xfrm>
              <a:off x="457200" y="2209800"/>
              <a:ext cx="22098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noFill/>
              </a:endParaRPr>
            </a:p>
          </p:txBody>
        </p:sp>
        <p:sp>
          <p:nvSpPr>
            <p:cNvPr id="11" name="Rounded Rectangle 10"/>
            <p:cNvSpPr/>
            <p:nvPr/>
          </p:nvSpPr>
          <p:spPr>
            <a:xfrm>
              <a:off x="2743200" y="2209800"/>
              <a:ext cx="35814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noFill/>
              </a:endParaRPr>
            </a:p>
          </p:txBody>
        </p:sp>
        <p:sp>
          <p:nvSpPr>
            <p:cNvPr id="12" name="Rounded Rectangle 11"/>
            <p:cNvSpPr/>
            <p:nvPr/>
          </p:nvSpPr>
          <p:spPr>
            <a:xfrm>
              <a:off x="6400800" y="2209800"/>
              <a:ext cx="1905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noFill/>
              </a:endParaRPr>
            </a:p>
          </p:txBody>
        </p:sp>
      </p:grpSp>
      <p:sp>
        <p:nvSpPr>
          <p:cNvPr id="2" name="Slide Number Placeholder 1">
            <a:extLst>
              <a:ext uri="{FF2B5EF4-FFF2-40B4-BE49-F238E27FC236}">
                <a16:creationId xmlns:a16="http://schemas.microsoft.com/office/drawing/2014/main" id="{E0E77482-EAB8-8968-3E6F-A0774915CBA2}"/>
              </a:ext>
            </a:extLst>
          </p:cNvPr>
          <p:cNvSpPr>
            <a:spLocks noGrp="1"/>
          </p:cNvSpPr>
          <p:nvPr>
            <p:ph type="sldNum" sz="quarter" idx="12"/>
          </p:nvPr>
        </p:nvSpPr>
        <p:spPr/>
        <p:txBody>
          <a:bodyPr/>
          <a:lstStyle/>
          <a:p>
            <a:pPr>
              <a:defRPr/>
            </a:pPr>
            <a:fld id="{AC73F1D3-B4B8-4AEF-90B2-F6B713CA2A81}" type="slidenum">
              <a:rPr lang="en-US" smtClean="0"/>
              <a:pPr>
                <a:defRPr/>
              </a:pPr>
              <a:t>271</a:t>
            </a:fld>
            <a:endParaRPr lang="en-US" dirty="0"/>
          </a:p>
        </p:txBody>
      </p:sp>
    </p:spTree>
    <p:extLst>
      <p:ext uri="{BB962C8B-B14F-4D97-AF65-F5344CB8AC3E}">
        <p14:creationId xmlns:p14="http://schemas.microsoft.com/office/powerpoint/2010/main" val="390989023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Develop Epic(s): Critical Output – </a:t>
            </a:r>
            <a:br>
              <a:rPr lang="en-US" dirty="0"/>
            </a:br>
            <a:r>
              <a:rPr lang="en-US" dirty="0"/>
              <a:t>Personas</a:t>
            </a:r>
          </a:p>
        </p:txBody>
      </p:sp>
      <p:sp>
        <p:nvSpPr>
          <p:cNvPr id="2" name="Rectangle 1"/>
          <p:cNvSpPr/>
          <p:nvPr/>
        </p:nvSpPr>
        <p:spPr>
          <a:xfrm>
            <a:off x="304800" y="1295400"/>
            <a:ext cx="8534400" cy="4267200"/>
          </a:xfrm>
          <a:prstGeom prst="rect">
            <a:avLst/>
          </a:prstGeom>
        </p:spPr>
        <p:txBody>
          <a:bodyPr/>
          <a:lstStyle/>
          <a:p>
            <a:pPr lvl="0"/>
            <a:r>
              <a:rPr lang="en-US" dirty="0">
                <a:latin typeface="Calibri" panose="020F0502020204030204" pitchFamily="34" charset="0"/>
                <a:cs typeface="Calibri" panose="020F0502020204030204" pitchFamily="34" charset="0"/>
              </a:rPr>
              <a:t>Personas are highly detailed fictional characters, representative of the majority of users and of other business stakeholders who may not directly use the end product. </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Personas are created to identify the needs of the target user base. </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Creating specific Personas can help the team better understand users and their requirements and goals.</a:t>
            </a:r>
          </a:p>
          <a:p>
            <a:pPr lvl="0"/>
            <a:endParaRPr lang="en-US"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Based on a Persona, the Product Owner can more effectively prioritize features to create the Prioritized Product Backlog.</a:t>
            </a:r>
          </a:p>
        </p:txBody>
      </p:sp>
      <p:sp>
        <p:nvSpPr>
          <p:cNvPr id="3" name="Slide Number Placeholder 2">
            <a:extLst>
              <a:ext uri="{FF2B5EF4-FFF2-40B4-BE49-F238E27FC236}">
                <a16:creationId xmlns:a16="http://schemas.microsoft.com/office/drawing/2014/main" id="{6FB26032-D8D0-1BD0-14DE-D4B02E5720FD}"/>
              </a:ext>
            </a:extLst>
          </p:cNvPr>
          <p:cNvSpPr>
            <a:spLocks noGrp="1"/>
          </p:cNvSpPr>
          <p:nvPr>
            <p:ph type="sldNum" sz="quarter" idx="12"/>
          </p:nvPr>
        </p:nvSpPr>
        <p:spPr/>
        <p:txBody>
          <a:bodyPr/>
          <a:lstStyle/>
          <a:p>
            <a:pPr>
              <a:defRPr/>
            </a:pPr>
            <a:fld id="{AC73F1D3-B4B8-4AEF-90B2-F6B713CA2A81}" type="slidenum">
              <a:rPr lang="en-US" smtClean="0"/>
              <a:pPr>
                <a:defRPr/>
              </a:pPr>
              <a:t>272</a:t>
            </a:fld>
            <a:endParaRPr lang="en-US" dirty="0"/>
          </a:p>
        </p:txBody>
      </p:sp>
    </p:spTree>
    <p:extLst>
      <p:ext uri="{BB962C8B-B14F-4D97-AF65-F5344CB8AC3E}">
        <p14:creationId xmlns:p14="http://schemas.microsoft.com/office/powerpoint/2010/main" val="385934050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 Creating a Persona</a:t>
            </a:r>
          </a:p>
        </p:txBody>
      </p:sp>
      <p:sp>
        <p:nvSpPr>
          <p:cNvPr id="2" name="Rectangle 1"/>
          <p:cNvSpPr/>
          <p:nvPr/>
        </p:nvSpPr>
        <p:spPr>
          <a:xfrm>
            <a:off x="304800" y="1295400"/>
            <a:ext cx="8534400" cy="4267200"/>
          </a:xfrm>
          <a:prstGeom prst="rect">
            <a:avLst/>
          </a:prstGeom>
        </p:spPr>
        <p:txBody>
          <a:bodyPr/>
          <a:lstStyle/>
          <a:p>
            <a:pPr lvl="0"/>
            <a:r>
              <a:rPr lang="en-IN" dirty="0">
                <a:latin typeface="Calibri" panose="020F0502020204030204" pitchFamily="34" charset="0"/>
                <a:cs typeface="Calibri" panose="020F0502020204030204" pitchFamily="34" charset="0"/>
              </a:rPr>
              <a:t>Creating a persona involves assigning a fictional name and preferably a picture, like a stock image, to the character.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Persona will include highly specific attributes such as age, gender, education, environment, interests, and goals.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 quote illustrating the Persona’s requirements can be included as well.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Next slide talks about examples of Personas for a travel website</a:t>
            </a:r>
          </a:p>
        </p:txBody>
      </p:sp>
      <p:sp>
        <p:nvSpPr>
          <p:cNvPr id="3" name="Slide Number Placeholder 2">
            <a:extLst>
              <a:ext uri="{FF2B5EF4-FFF2-40B4-BE49-F238E27FC236}">
                <a16:creationId xmlns:a16="http://schemas.microsoft.com/office/drawing/2014/main" id="{9F77708E-59F5-0758-4CFC-1C6A04121A91}"/>
              </a:ext>
            </a:extLst>
          </p:cNvPr>
          <p:cNvSpPr>
            <a:spLocks noGrp="1"/>
          </p:cNvSpPr>
          <p:nvPr>
            <p:ph type="sldNum" sz="quarter" idx="12"/>
          </p:nvPr>
        </p:nvSpPr>
        <p:spPr/>
        <p:txBody>
          <a:bodyPr/>
          <a:lstStyle/>
          <a:p>
            <a:pPr>
              <a:defRPr/>
            </a:pPr>
            <a:fld id="{AC73F1D3-B4B8-4AEF-90B2-F6B713CA2A81}" type="slidenum">
              <a:rPr lang="en-US" smtClean="0"/>
              <a:pPr>
                <a:defRPr/>
              </a:pPr>
              <a:t>273</a:t>
            </a:fld>
            <a:endParaRPr lang="en-US" dirty="0"/>
          </a:p>
        </p:txBody>
      </p:sp>
    </p:spTree>
    <p:extLst>
      <p:ext uri="{BB962C8B-B14F-4D97-AF65-F5344CB8AC3E}">
        <p14:creationId xmlns:p14="http://schemas.microsoft.com/office/powerpoint/2010/main" val="42589202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rasoona\Desktop\scrum pics\persona 1.jpg"/>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990600" y="1676400"/>
            <a:ext cx="2664000" cy="3773618"/>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460870" y="1676400"/>
            <a:ext cx="2685060" cy="3814221"/>
          </a:xfrm>
          <a:prstGeom prst="rect">
            <a:avLst/>
          </a:prstGeom>
          <a:noFill/>
          <a:ln w="9525">
            <a:noFill/>
            <a:miter lim="800000"/>
            <a:headEnd/>
            <a:tailEnd/>
          </a:ln>
        </p:spPr>
      </p:pic>
      <p:sp>
        <p:nvSpPr>
          <p:cNvPr id="6" name="Title 2"/>
          <p:cNvSpPr>
            <a:spLocks noGrp="1"/>
          </p:cNvSpPr>
          <p:nvPr>
            <p:ph type="title"/>
          </p:nvPr>
        </p:nvSpPr>
        <p:spPr>
          <a:xfrm>
            <a:off x="0" y="228600"/>
            <a:ext cx="9144000" cy="715963"/>
          </a:xfrm>
        </p:spPr>
        <p:txBody>
          <a:bodyPr/>
          <a:lstStyle/>
          <a:p>
            <a:r>
              <a:rPr lang="en-US" dirty="0"/>
              <a:t>Example - Personas</a:t>
            </a:r>
          </a:p>
        </p:txBody>
      </p:sp>
      <p:sp>
        <p:nvSpPr>
          <p:cNvPr id="2" name="Slide Number Placeholder 1">
            <a:extLst>
              <a:ext uri="{FF2B5EF4-FFF2-40B4-BE49-F238E27FC236}">
                <a16:creationId xmlns:a16="http://schemas.microsoft.com/office/drawing/2014/main" id="{8439A8CC-2C11-7062-D983-CFD81A64A4FF}"/>
              </a:ext>
            </a:extLst>
          </p:cNvPr>
          <p:cNvSpPr>
            <a:spLocks noGrp="1"/>
          </p:cNvSpPr>
          <p:nvPr>
            <p:ph type="sldNum" sz="quarter" idx="12"/>
          </p:nvPr>
        </p:nvSpPr>
        <p:spPr/>
        <p:txBody>
          <a:bodyPr/>
          <a:lstStyle/>
          <a:p>
            <a:pPr>
              <a:defRPr/>
            </a:pPr>
            <a:fld id="{AC73F1D3-B4B8-4AEF-90B2-F6B713CA2A81}" type="slidenum">
              <a:rPr lang="en-US" smtClean="0"/>
              <a:pPr>
                <a:defRPr/>
              </a:pPr>
              <a:t>274</a:t>
            </a:fld>
            <a:endParaRPr lang="en-US" dirty="0"/>
          </a:p>
        </p:txBody>
      </p:sp>
    </p:spTree>
    <p:extLst>
      <p:ext uri="{BB962C8B-B14F-4D97-AF65-F5344CB8AC3E}">
        <p14:creationId xmlns:p14="http://schemas.microsoft.com/office/powerpoint/2010/main" val="425422709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Initiate – Create Prioritized Product Backlog</a:t>
            </a:r>
          </a:p>
        </p:txBody>
      </p:sp>
      <p:sp>
        <p:nvSpPr>
          <p:cNvPr id="9" name="Rectangle 8"/>
          <p:cNvSpPr/>
          <p:nvPr/>
        </p:nvSpPr>
        <p:spPr>
          <a:xfrm>
            <a:off x="533400" y="5867400"/>
            <a:ext cx="75438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8‑12: </a:t>
            </a:r>
            <a:r>
              <a:rPr lang="en-IN" sz="1400" dirty="0">
                <a:latin typeface="Calibri" panose="020F0502020204030204" pitchFamily="34" charset="0"/>
                <a:cs typeface="Calibri" panose="020F0502020204030204" pitchFamily="34" charset="0"/>
              </a:rPr>
              <a:t>Create Prioritized Product Backlog—Inputs, Tools, and Outputs</a:t>
            </a:r>
            <a:r>
              <a:rPr lang="en-US" sz="1400" dirty="0">
                <a:latin typeface="Calibri" panose="020F0502020204030204" pitchFamily="34" charset="0"/>
                <a:cs typeface="Calibri" panose="020F0502020204030204" pitchFamily="34" charset="0"/>
              </a:rPr>
              <a:t>; SBOK® Page 166</a:t>
            </a:r>
          </a:p>
        </p:txBody>
      </p:sp>
      <p:pic>
        <p:nvPicPr>
          <p:cNvPr id="2" name="Picture 1">
            <a:extLst>
              <a:ext uri="{FF2B5EF4-FFF2-40B4-BE49-F238E27FC236}">
                <a16:creationId xmlns:a16="http://schemas.microsoft.com/office/drawing/2014/main" id="{A7332812-436A-AF04-114C-D54D4D67F628}"/>
              </a:ext>
            </a:extLst>
          </p:cNvPr>
          <p:cNvPicPr>
            <a:picLocks noChangeAspect="1"/>
          </p:cNvPicPr>
          <p:nvPr/>
        </p:nvPicPr>
        <p:blipFill>
          <a:blip r:embed="rId3"/>
          <a:stretch>
            <a:fillRect/>
          </a:stretch>
        </p:blipFill>
        <p:spPr>
          <a:xfrm>
            <a:off x="609600" y="1432151"/>
            <a:ext cx="7984800" cy="4130449"/>
          </a:xfrm>
          <a:prstGeom prst="rect">
            <a:avLst/>
          </a:prstGeom>
        </p:spPr>
      </p:pic>
      <p:sp>
        <p:nvSpPr>
          <p:cNvPr id="3" name="Slide Number Placeholder 2">
            <a:extLst>
              <a:ext uri="{FF2B5EF4-FFF2-40B4-BE49-F238E27FC236}">
                <a16:creationId xmlns:a16="http://schemas.microsoft.com/office/drawing/2014/main" id="{BAC5BF0A-352B-6E66-88BE-2E8CB5426FD5}"/>
              </a:ext>
            </a:extLst>
          </p:cNvPr>
          <p:cNvSpPr>
            <a:spLocks noGrp="1"/>
          </p:cNvSpPr>
          <p:nvPr>
            <p:ph type="sldNum" sz="quarter" idx="12"/>
          </p:nvPr>
        </p:nvSpPr>
        <p:spPr/>
        <p:txBody>
          <a:bodyPr/>
          <a:lstStyle/>
          <a:p>
            <a:pPr>
              <a:defRPr/>
            </a:pPr>
            <a:fld id="{AC73F1D3-B4B8-4AEF-90B2-F6B713CA2A81}" type="slidenum">
              <a:rPr lang="en-US" smtClean="0"/>
              <a:pPr>
                <a:defRPr/>
              </a:pPr>
              <a:t>275</a:t>
            </a:fld>
            <a:endParaRPr lang="en-US" dirty="0"/>
          </a:p>
        </p:txBody>
      </p:sp>
    </p:spTree>
    <p:extLst>
      <p:ext uri="{BB962C8B-B14F-4D97-AF65-F5344CB8AC3E}">
        <p14:creationId xmlns:p14="http://schemas.microsoft.com/office/powerpoint/2010/main" val="288071937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Initiate – Create Prioritized Product Backlog</a:t>
            </a:r>
          </a:p>
        </p:txBody>
      </p:sp>
      <p:sp>
        <p:nvSpPr>
          <p:cNvPr id="2" name="Rectangle 1"/>
          <p:cNvSpPr/>
          <p:nvPr/>
        </p:nvSpPr>
        <p:spPr>
          <a:xfrm>
            <a:off x="304800" y="1295400"/>
            <a:ext cx="8534400" cy="4800600"/>
          </a:xfrm>
          <a:prstGeom prst="rect">
            <a:avLst/>
          </a:prstGeom>
        </p:spPr>
        <p:txBody>
          <a:bodyPr/>
          <a:lstStyle/>
          <a:p>
            <a:pPr lvl="0"/>
            <a:r>
              <a:rPr lang="en-IN" dirty="0">
                <a:latin typeface="Calibri" panose="020F0502020204030204" pitchFamily="34" charset="0"/>
                <a:cs typeface="Calibri" panose="020F0502020204030204" pitchFamily="34" charset="0"/>
              </a:rPr>
              <a:t>The Product Backlog is a list of requirements that, when turned into potentially shippable product functionality, will deliver the Project Vision.</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prioritized, so the most valuable items—that is, the ones offering maximum business value are assigned top priority.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the Product Owner’s responsibility to come up with the initial Prioritized Product Backlog.</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Prioritized Product Backlog generally contains Epics and user stories, but at times also contains information regarding key findings—bugs reported, functional and non-functional requirements, and so on. </a:t>
            </a:r>
          </a:p>
          <a:p>
            <a:pPr lvl="0"/>
            <a:endParaRPr lang="en-IN" dirty="0">
              <a:latin typeface="Calibri" panose="020F0502020204030204" pitchFamily="34" charset="0"/>
              <a:cs typeface="Calibri" panose="020F0502020204030204" pitchFamily="34" charset="0"/>
            </a:endParaRPr>
          </a:p>
          <a:p>
            <a:pPr lvl="0"/>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CE30DA29-1630-ACFB-28C9-DF338DB2040B}"/>
              </a:ext>
            </a:extLst>
          </p:cNvPr>
          <p:cNvSpPr>
            <a:spLocks noGrp="1"/>
          </p:cNvSpPr>
          <p:nvPr>
            <p:ph type="sldNum" sz="quarter" idx="12"/>
          </p:nvPr>
        </p:nvSpPr>
        <p:spPr/>
        <p:txBody>
          <a:bodyPr/>
          <a:lstStyle/>
          <a:p>
            <a:pPr>
              <a:defRPr/>
            </a:pPr>
            <a:fld id="{AC73F1D3-B4B8-4AEF-90B2-F6B713CA2A81}" type="slidenum">
              <a:rPr lang="en-US" smtClean="0"/>
              <a:pPr>
                <a:defRPr/>
              </a:pPr>
              <a:t>276</a:t>
            </a:fld>
            <a:endParaRPr lang="en-US" dirty="0"/>
          </a:p>
        </p:txBody>
      </p:sp>
    </p:spTree>
    <p:extLst>
      <p:ext uri="{BB962C8B-B14F-4D97-AF65-F5344CB8AC3E}">
        <p14:creationId xmlns:p14="http://schemas.microsoft.com/office/powerpoint/2010/main" val="153219922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066800" y="228600"/>
            <a:ext cx="8077200" cy="715963"/>
          </a:xfrm>
        </p:spPr>
        <p:txBody>
          <a:bodyPr/>
          <a:lstStyle/>
          <a:p>
            <a:r>
              <a:rPr lang="en-US" dirty="0"/>
              <a:t>Create Prioritized Product Backlog: </a:t>
            </a:r>
            <a:br>
              <a:rPr lang="en-US" dirty="0"/>
            </a:br>
            <a:r>
              <a:rPr lang="en-US" dirty="0"/>
              <a:t>Critical Inputs </a:t>
            </a:r>
          </a:p>
        </p:txBody>
      </p:sp>
      <p:sp>
        <p:nvSpPr>
          <p:cNvPr id="2" name="Rectangle 1"/>
          <p:cNvSpPr/>
          <p:nvPr/>
        </p:nvSpPr>
        <p:spPr>
          <a:xfrm>
            <a:off x="304800" y="1295400"/>
            <a:ext cx="8534400" cy="48006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Epic(s)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Personas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All these topics have already been discussed.</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A99F9B1-43B8-D437-709F-7629E970A4EE}"/>
              </a:ext>
            </a:extLst>
          </p:cNvPr>
          <p:cNvSpPr>
            <a:spLocks noGrp="1"/>
          </p:cNvSpPr>
          <p:nvPr>
            <p:ph type="sldNum" sz="quarter" idx="12"/>
          </p:nvPr>
        </p:nvSpPr>
        <p:spPr/>
        <p:txBody>
          <a:bodyPr/>
          <a:lstStyle/>
          <a:p>
            <a:pPr>
              <a:defRPr/>
            </a:pPr>
            <a:fld id="{AC73F1D3-B4B8-4AEF-90B2-F6B713CA2A81}" type="slidenum">
              <a:rPr lang="en-US" smtClean="0"/>
              <a:pPr>
                <a:defRPr/>
              </a:pPr>
              <a:t>277</a:t>
            </a:fld>
            <a:endParaRPr lang="en-US" dirty="0"/>
          </a:p>
        </p:txBody>
      </p:sp>
    </p:spTree>
    <p:extLst>
      <p:ext uri="{BB962C8B-B14F-4D97-AF65-F5344CB8AC3E}">
        <p14:creationId xmlns:p14="http://schemas.microsoft.com/office/powerpoint/2010/main" val="59154121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143000" y="228600"/>
            <a:ext cx="8001000" cy="715963"/>
          </a:xfrm>
        </p:spPr>
        <p:txBody>
          <a:bodyPr/>
          <a:lstStyle/>
          <a:p>
            <a:r>
              <a:rPr lang="en-US" dirty="0"/>
              <a:t>Create Prioritized Product Backlog: Critical Tool - </a:t>
            </a:r>
            <a:r>
              <a:rPr lang="en-IN" dirty="0"/>
              <a:t>User Story Prioritization Methods</a:t>
            </a:r>
            <a:endParaRPr lang="en-US" dirty="0"/>
          </a:p>
        </p:txBody>
      </p:sp>
      <p:sp>
        <p:nvSpPr>
          <p:cNvPr id="2" name="Rectangle 1"/>
          <p:cNvSpPr/>
          <p:nvPr/>
        </p:nvSpPr>
        <p:spPr>
          <a:xfrm>
            <a:off x="304800" y="1295400"/>
            <a:ext cx="8534400" cy="5029200"/>
          </a:xfrm>
          <a:prstGeom prst="rect">
            <a:avLst/>
          </a:prstGeom>
        </p:spPr>
        <p:txBody>
          <a:bodyPr/>
          <a:lstStyle/>
          <a:p>
            <a:pPr lvl="0"/>
            <a:r>
              <a:rPr lang="en-IN" b="1" dirty="0">
                <a:latin typeface="Calibri" panose="020F0502020204030204" pitchFamily="34" charset="0"/>
                <a:cs typeface="Calibri" panose="020F0502020204030204" pitchFamily="34" charset="0"/>
              </a:rPr>
              <a:t>Examples of Prioritization Methods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err="1">
                <a:latin typeface="Calibri" panose="020F0502020204030204" pitchFamily="34" charset="0"/>
                <a:cs typeface="Calibri" panose="020F0502020204030204" pitchFamily="34" charset="0"/>
              </a:rPr>
              <a:t>MoSCoW</a:t>
            </a:r>
            <a:r>
              <a:rPr lang="en-IN" dirty="0">
                <a:latin typeface="Calibri" panose="020F0502020204030204" pitchFamily="34" charset="0"/>
                <a:cs typeface="Calibri" panose="020F0502020204030204" pitchFamily="34" charset="0"/>
              </a:rPr>
              <a:t> Prioritization scheme</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Paired Comparison</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100-Point Method</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Kano Analysis</a:t>
            </a:r>
          </a:p>
        </p:txBody>
      </p:sp>
      <p:sp>
        <p:nvSpPr>
          <p:cNvPr id="3" name="Slide Number Placeholder 2">
            <a:extLst>
              <a:ext uri="{FF2B5EF4-FFF2-40B4-BE49-F238E27FC236}">
                <a16:creationId xmlns:a16="http://schemas.microsoft.com/office/drawing/2014/main" id="{241A791D-09E2-01CB-F509-6F736BAD63CF}"/>
              </a:ext>
            </a:extLst>
          </p:cNvPr>
          <p:cNvSpPr>
            <a:spLocks noGrp="1"/>
          </p:cNvSpPr>
          <p:nvPr>
            <p:ph type="sldNum" sz="quarter" idx="12"/>
          </p:nvPr>
        </p:nvSpPr>
        <p:spPr/>
        <p:txBody>
          <a:bodyPr/>
          <a:lstStyle/>
          <a:p>
            <a:pPr>
              <a:defRPr/>
            </a:pPr>
            <a:fld id="{AC73F1D3-B4B8-4AEF-90B2-F6B713CA2A81}" type="slidenum">
              <a:rPr lang="en-US" smtClean="0"/>
              <a:pPr>
                <a:defRPr/>
              </a:pPr>
              <a:t>278</a:t>
            </a:fld>
            <a:endParaRPr lang="en-US" dirty="0"/>
          </a:p>
        </p:txBody>
      </p:sp>
    </p:spTree>
    <p:extLst>
      <p:ext uri="{BB962C8B-B14F-4D97-AF65-F5344CB8AC3E}">
        <p14:creationId xmlns:p14="http://schemas.microsoft.com/office/powerpoint/2010/main" val="271930735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143000" y="228600"/>
            <a:ext cx="8001000" cy="715963"/>
          </a:xfrm>
        </p:spPr>
        <p:txBody>
          <a:bodyPr/>
          <a:lstStyle/>
          <a:p>
            <a:r>
              <a:rPr lang="en-US" dirty="0"/>
              <a:t>Create Prioritized Product Backlog: Mandatory Output - </a:t>
            </a:r>
            <a:r>
              <a:rPr lang="en-IN" dirty="0"/>
              <a:t>Prioritized Product Backlog</a:t>
            </a:r>
            <a:endParaRPr lang="en-US" dirty="0"/>
          </a:p>
        </p:txBody>
      </p:sp>
      <p:sp>
        <p:nvSpPr>
          <p:cNvPr id="2" name="Rectangle 1"/>
          <p:cNvSpPr/>
          <p:nvPr/>
        </p:nvSpPr>
        <p:spPr>
          <a:xfrm>
            <a:off x="304800" y="12954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The Product Owner develops a Prioritized Product Backlog which contains a prioritized list of business and project requirements written in the form of Epic(s), which are high level User Stories.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Prioritized Product Backlog is based on three primary factors: value, risks or uncertainty, and dependencies.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also referred to as the Risk Adjusted Product Backlog since it includes identified and assessed risks related to the project.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also encompasses all Approved Changes that can be appropriately prioritized in the Prioritized Product Backlog </a:t>
            </a:r>
          </a:p>
        </p:txBody>
      </p:sp>
      <p:sp>
        <p:nvSpPr>
          <p:cNvPr id="3" name="Slide Number Placeholder 2">
            <a:extLst>
              <a:ext uri="{FF2B5EF4-FFF2-40B4-BE49-F238E27FC236}">
                <a16:creationId xmlns:a16="http://schemas.microsoft.com/office/drawing/2014/main" id="{8EAC8390-A433-1B0F-113D-FEA3C41BA4FB}"/>
              </a:ext>
            </a:extLst>
          </p:cNvPr>
          <p:cNvSpPr>
            <a:spLocks noGrp="1"/>
          </p:cNvSpPr>
          <p:nvPr>
            <p:ph type="sldNum" sz="quarter" idx="12"/>
          </p:nvPr>
        </p:nvSpPr>
        <p:spPr/>
        <p:txBody>
          <a:bodyPr/>
          <a:lstStyle/>
          <a:p>
            <a:pPr>
              <a:defRPr/>
            </a:pPr>
            <a:fld id="{AC73F1D3-B4B8-4AEF-90B2-F6B713CA2A81}" type="slidenum">
              <a:rPr lang="en-US" smtClean="0"/>
              <a:pPr>
                <a:defRPr/>
              </a:pPr>
              <a:t>279</a:t>
            </a:fld>
            <a:endParaRPr lang="en-US" dirty="0"/>
          </a:p>
        </p:txBody>
      </p:sp>
    </p:spTree>
    <p:extLst>
      <p:ext uri="{BB962C8B-B14F-4D97-AF65-F5344CB8AC3E}">
        <p14:creationId xmlns:p14="http://schemas.microsoft.com/office/powerpoint/2010/main" val="4180674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US" sz="1800" dirty="0"/>
              <a:t>Which of the following is NOT a common feature of adaptive project management?</a:t>
            </a:r>
            <a:endParaRPr lang="en-IN" sz="1800" dirty="0"/>
          </a:p>
          <a:p>
            <a:pPr lvl="0"/>
            <a:endParaRPr lang="en-US" sz="1800" dirty="0"/>
          </a:p>
          <a:p>
            <a:pPr lvl="0">
              <a:buFont typeface="+mj-lt"/>
              <a:buAutoNum type="alphaUcPeriod"/>
            </a:pPr>
            <a:r>
              <a:rPr lang="en-US" sz="1800" dirty="0"/>
              <a:t>Iterative product development</a:t>
            </a:r>
            <a:endParaRPr lang="en-IN" sz="1800" dirty="0"/>
          </a:p>
          <a:p>
            <a:pPr lvl="0">
              <a:buFont typeface="+mj-lt"/>
              <a:buAutoNum type="alphaUcPeriod"/>
            </a:pPr>
            <a:r>
              <a:rPr lang="en-US" sz="1800" dirty="0"/>
              <a:t>Large amounts of upfront planning</a:t>
            </a:r>
            <a:endParaRPr lang="en-IN" sz="1800" dirty="0"/>
          </a:p>
          <a:p>
            <a:pPr lvl="0">
              <a:buFont typeface="+mj-lt"/>
              <a:buAutoNum type="alphaUcPeriod"/>
            </a:pPr>
            <a:r>
              <a:rPr lang="en-US" sz="1800" dirty="0"/>
              <a:t>Reduced time-to-market</a:t>
            </a:r>
            <a:endParaRPr lang="en-IN" sz="1800" dirty="0"/>
          </a:p>
          <a:p>
            <a:pPr>
              <a:buFont typeface="+mj-lt"/>
              <a:buAutoNum type="alphaUcPeriod"/>
            </a:pPr>
            <a:r>
              <a:rPr lang="en-US" sz="1800" dirty="0"/>
              <a:t>Flexible product delivery</a:t>
            </a:r>
            <a:endParaRPr lang="en-IN" sz="1800" dirty="0">
              <a:latin typeface="Calibri" panose="020F0502020204030204" pitchFamily="34" charset="0"/>
            </a:endParaRPr>
          </a:p>
        </p:txBody>
      </p:sp>
      <p:sp>
        <p:nvSpPr>
          <p:cNvPr id="8" name="TextBox 7"/>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28</a:t>
            </a:fld>
            <a:endParaRPr lang="en-US" dirty="0"/>
          </a:p>
        </p:txBody>
      </p:sp>
      <p:sp>
        <p:nvSpPr>
          <p:cNvPr id="4" name="Footer Placeholder 3">
            <a:extLst>
              <a:ext uri="{FF2B5EF4-FFF2-40B4-BE49-F238E27FC236}">
                <a16:creationId xmlns:a16="http://schemas.microsoft.com/office/drawing/2014/main" id="{F011D548-21F4-C42D-7EF0-E4BFF27B59E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3369850"/>
      </p:ext>
    </p:extLst>
  </p:cSld>
  <p:clrMapOvr>
    <a:masterClrMapping/>
  </p:clrMapOvr>
  <p:transition spd="med">
    <p:pull/>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143000" y="228600"/>
            <a:ext cx="8001000" cy="715963"/>
          </a:xfrm>
        </p:spPr>
        <p:txBody>
          <a:bodyPr/>
          <a:lstStyle/>
          <a:p>
            <a:r>
              <a:rPr lang="en-US" dirty="0"/>
              <a:t>Create Prioritized Product Backlog: Critical Output – </a:t>
            </a:r>
            <a:r>
              <a:rPr lang="en-IN" dirty="0"/>
              <a:t>Done Criteria</a:t>
            </a:r>
            <a:endParaRPr lang="en-US" dirty="0"/>
          </a:p>
        </p:txBody>
      </p:sp>
      <p:sp>
        <p:nvSpPr>
          <p:cNvPr id="2" name="Rectangle 1"/>
          <p:cNvSpPr/>
          <p:nvPr/>
        </p:nvSpPr>
        <p:spPr>
          <a:xfrm>
            <a:off x="304800" y="12954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Done Criteria are a set of rules that are applicable to all User Stories.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 clear definition of Done is critical, because it removes ambiguity from requirements and helps the team adhere to mandatory quality norms.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This clear definition is used to create the agreed-upon Done Criteria that are an output of the Create Prioritized Product Backlog process.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 User Story is considered Done when it is demonstrated to and approved by the Product Owner who judges it on the basis of the Done Criteria and the User Story specific Acceptance Criteria. </a:t>
            </a:r>
          </a:p>
        </p:txBody>
      </p:sp>
      <p:sp>
        <p:nvSpPr>
          <p:cNvPr id="3" name="Slide Number Placeholder 2">
            <a:extLst>
              <a:ext uri="{FF2B5EF4-FFF2-40B4-BE49-F238E27FC236}">
                <a16:creationId xmlns:a16="http://schemas.microsoft.com/office/drawing/2014/main" id="{56C9AF92-E5CD-AC69-3DC8-558ACC498BD9}"/>
              </a:ext>
            </a:extLst>
          </p:cNvPr>
          <p:cNvSpPr>
            <a:spLocks noGrp="1"/>
          </p:cNvSpPr>
          <p:nvPr>
            <p:ph type="sldNum" sz="quarter" idx="12"/>
          </p:nvPr>
        </p:nvSpPr>
        <p:spPr/>
        <p:txBody>
          <a:bodyPr/>
          <a:lstStyle/>
          <a:p>
            <a:pPr>
              <a:defRPr/>
            </a:pPr>
            <a:fld id="{AC73F1D3-B4B8-4AEF-90B2-F6B713CA2A81}" type="slidenum">
              <a:rPr lang="en-US" smtClean="0"/>
              <a:pPr>
                <a:defRPr/>
              </a:pPr>
              <a:t>280</a:t>
            </a:fld>
            <a:endParaRPr lang="en-US" dirty="0"/>
          </a:p>
        </p:txBody>
      </p:sp>
    </p:spTree>
    <p:extLst>
      <p:ext uri="{BB962C8B-B14F-4D97-AF65-F5344CB8AC3E}">
        <p14:creationId xmlns:p14="http://schemas.microsoft.com/office/powerpoint/2010/main" val="225857776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92262"/>
            <a:ext cx="7886700" cy="4351338"/>
          </a:xfrm>
        </p:spPr>
        <p:txBody>
          <a:bodyPr/>
          <a:lstStyle/>
          <a:p>
            <a:pPr marL="0" indent="0">
              <a:buNone/>
            </a:pPr>
            <a:r>
              <a:rPr lang="en-US" sz="1800" dirty="0"/>
              <a:t>While Acceptance Criteria are unique for individual User Stories, Done Criteria are a set of rules that are applicable to all User Stories in a given Sprint.</a:t>
            </a:r>
          </a:p>
          <a:p>
            <a:pPr marL="0" indent="0">
              <a:buNone/>
            </a:pPr>
            <a:endParaRPr lang="en-US" sz="1800" dirty="0"/>
          </a:p>
          <a:p>
            <a:pPr marL="0" indent="0">
              <a:buNone/>
            </a:pPr>
            <a:r>
              <a:rPr lang="en-US" sz="1800" dirty="0"/>
              <a:t>As with the Acceptance Criteria, all conditions of the Done Criteria must be satisfied for the User Story to be considered Done.</a:t>
            </a:r>
          </a:p>
          <a:p>
            <a:pPr marL="0" indent="0">
              <a:buNone/>
            </a:pPr>
            <a:endParaRPr lang="en-US" sz="1800" dirty="0"/>
          </a:p>
          <a:p>
            <a:pPr marL="0" indent="0">
              <a:buNone/>
            </a:pPr>
            <a:r>
              <a:rPr lang="en-US" sz="1800" dirty="0"/>
              <a:t>The Scrum Team should use a checklist of the general Done Criteria to ensure a task is finished and the result meets the Definition of Done (</a:t>
            </a:r>
            <a:r>
              <a:rPr lang="en-US" sz="1800" dirty="0" err="1"/>
              <a:t>DoD</a:t>
            </a:r>
            <a:r>
              <a:rPr lang="en-US" sz="1800" dirty="0"/>
              <a:t>). </a:t>
            </a:r>
          </a:p>
          <a:p>
            <a:pPr marL="0" indent="0">
              <a:buNone/>
            </a:pPr>
            <a:endParaRPr lang="en-US" sz="1800" dirty="0"/>
          </a:p>
        </p:txBody>
      </p:sp>
      <p:sp>
        <p:nvSpPr>
          <p:cNvPr id="4" name="Slide Number Placeholder 3"/>
          <p:cNvSpPr>
            <a:spLocks noGrp="1"/>
          </p:cNvSpPr>
          <p:nvPr>
            <p:ph type="sldNum" sz="quarter" idx="12"/>
          </p:nvPr>
        </p:nvSpPr>
        <p:spPr/>
        <p:txBody>
          <a:bodyPr/>
          <a:lstStyle/>
          <a:p>
            <a:fld id="{7CBCC52C-CE0E-4A77-AE88-E639344518EB}" type="slidenum">
              <a:rPr lang="en-US" smtClean="0"/>
              <a:t>281</a:t>
            </a:fld>
            <a:endParaRPr lang="en-US" dirty="0"/>
          </a:p>
        </p:txBody>
      </p:sp>
      <p:sp>
        <p:nvSpPr>
          <p:cNvPr id="6" name="Rectangle 5"/>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Definition of Done</a:t>
            </a:r>
          </a:p>
        </p:txBody>
      </p:sp>
      <p:sp>
        <p:nvSpPr>
          <p:cNvPr id="2" name="Footer Placeholder 1">
            <a:extLst>
              <a:ext uri="{FF2B5EF4-FFF2-40B4-BE49-F238E27FC236}">
                <a16:creationId xmlns:a16="http://schemas.microsoft.com/office/drawing/2014/main" id="{E826EC14-7F63-00F4-6C45-8643681DBAA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69404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92262"/>
            <a:ext cx="7886700" cy="4351338"/>
          </a:xfrm>
        </p:spPr>
        <p:txBody>
          <a:bodyPr/>
          <a:lstStyle/>
          <a:p>
            <a:pPr lvl="0"/>
            <a:r>
              <a:rPr lang="en-US" sz="1800" dirty="0"/>
              <a:t>Reviewed by other team members</a:t>
            </a:r>
            <a:endParaRPr lang="en-IN" sz="1800" dirty="0"/>
          </a:p>
          <a:p>
            <a:pPr lvl="0"/>
            <a:r>
              <a:rPr lang="en-US" sz="1800" dirty="0"/>
              <a:t>Completed unit testing of the User Story</a:t>
            </a:r>
            <a:endParaRPr lang="en-IN" sz="1800" dirty="0"/>
          </a:p>
          <a:p>
            <a:pPr lvl="0"/>
            <a:r>
              <a:rPr lang="en-US" sz="1800" dirty="0"/>
              <a:t>Completion of quality assurance tests </a:t>
            </a:r>
            <a:endParaRPr lang="en-IN" sz="1800" dirty="0"/>
          </a:p>
          <a:p>
            <a:pPr lvl="0"/>
            <a:r>
              <a:rPr lang="en-US" sz="1800" dirty="0"/>
              <a:t>Completion of all documentation related to the User Story</a:t>
            </a:r>
            <a:endParaRPr lang="en-IN" sz="1800" dirty="0"/>
          </a:p>
          <a:p>
            <a:pPr lvl="0"/>
            <a:r>
              <a:rPr lang="en-US" sz="1800" dirty="0"/>
              <a:t>All issues are fixed</a:t>
            </a:r>
            <a:endParaRPr lang="en-IN" sz="1800" dirty="0"/>
          </a:p>
          <a:p>
            <a:r>
              <a:rPr lang="en-US" sz="1800" dirty="0"/>
              <a:t>Successful demonstration to business stakeholders and/or business representatives</a:t>
            </a:r>
            <a:endParaRPr lang="en-IN" sz="1800" dirty="0"/>
          </a:p>
        </p:txBody>
      </p:sp>
      <p:sp>
        <p:nvSpPr>
          <p:cNvPr id="4" name="Slide Number Placeholder 3"/>
          <p:cNvSpPr>
            <a:spLocks noGrp="1"/>
          </p:cNvSpPr>
          <p:nvPr>
            <p:ph type="sldNum" sz="quarter" idx="12"/>
          </p:nvPr>
        </p:nvSpPr>
        <p:spPr/>
        <p:txBody>
          <a:bodyPr/>
          <a:lstStyle/>
          <a:p>
            <a:fld id="{7CBCC52C-CE0E-4A77-AE88-E639344518EB}" type="slidenum">
              <a:rPr lang="en-US" smtClean="0"/>
              <a:t>282</a:t>
            </a:fld>
            <a:endParaRPr lang="en-US" dirty="0"/>
          </a:p>
        </p:txBody>
      </p:sp>
      <p:sp>
        <p:nvSpPr>
          <p:cNvPr id="6" name="Rectangle 5"/>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Done Criteria - Examples</a:t>
            </a:r>
          </a:p>
        </p:txBody>
      </p:sp>
      <p:sp>
        <p:nvSpPr>
          <p:cNvPr id="2" name="Footer Placeholder 1">
            <a:extLst>
              <a:ext uri="{FF2B5EF4-FFF2-40B4-BE49-F238E27FC236}">
                <a16:creationId xmlns:a16="http://schemas.microsoft.com/office/drawing/2014/main" id="{8F17A4E1-C5E2-6B71-506B-44AABE09D30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90373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4351338"/>
          </a:xfrm>
        </p:spPr>
        <p:txBody>
          <a:bodyPr/>
          <a:lstStyle/>
          <a:p>
            <a:r>
              <a:rPr lang="en-US" sz="1800" dirty="0"/>
              <a:t>The Definition of Ready defines the criteria that a User Story must satisfy before being considered for estimation and inclusion into a Sprint</a:t>
            </a:r>
          </a:p>
          <a:p>
            <a:endParaRPr lang="en-US" sz="1800" dirty="0"/>
          </a:p>
          <a:p>
            <a:r>
              <a:rPr lang="en-US" sz="1800" dirty="0"/>
              <a:t>The Definition of Ready puts the onus on the Product Owner to properly define requirements for each User Story. </a:t>
            </a:r>
          </a:p>
          <a:p>
            <a:endParaRPr lang="en-US" sz="1800" dirty="0"/>
          </a:p>
          <a:p>
            <a:r>
              <a:rPr lang="en-US" sz="1800" dirty="0"/>
              <a:t>Without properly defined requirements, it will be impossible to get reliable estimates and the Scrum Team will not be able to effectively complete the required project work.</a:t>
            </a:r>
          </a:p>
          <a:p>
            <a:endParaRPr lang="en-US" sz="1800" dirty="0"/>
          </a:p>
          <a:p>
            <a:r>
              <a:rPr lang="en-US" sz="1800" dirty="0"/>
              <a:t>The Definition of Ready may initially be determined and documented by the Scrum Guidance Body. However, there are typically project-specific criteria that need to be incorporated during this process.</a:t>
            </a:r>
          </a:p>
        </p:txBody>
      </p:sp>
      <p:sp>
        <p:nvSpPr>
          <p:cNvPr id="4" name="Slide Number Placeholder 3"/>
          <p:cNvSpPr>
            <a:spLocks noGrp="1"/>
          </p:cNvSpPr>
          <p:nvPr>
            <p:ph type="sldNum" sz="quarter" idx="12"/>
          </p:nvPr>
        </p:nvSpPr>
        <p:spPr/>
        <p:txBody>
          <a:bodyPr/>
          <a:lstStyle/>
          <a:p>
            <a:fld id="{7CBCC52C-CE0E-4A77-AE88-E639344518EB}" type="slidenum">
              <a:rPr lang="en-US" smtClean="0"/>
              <a:t>283</a:t>
            </a:fld>
            <a:endParaRPr lang="en-US" dirty="0"/>
          </a:p>
        </p:txBody>
      </p:sp>
      <p:sp>
        <p:nvSpPr>
          <p:cNvPr id="6" name="Rectangle 5"/>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Definition of Ready</a:t>
            </a:r>
          </a:p>
        </p:txBody>
      </p:sp>
      <p:sp>
        <p:nvSpPr>
          <p:cNvPr id="2" name="Footer Placeholder 1">
            <a:extLst>
              <a:ext uri="{FF2B5EF4-FFF2-40B4-BE49-F238E27FC236}">
                <a16:creationId xmlns:a16="http://schemas.microsoft.com/office/drawing/2014/main" id="{0316D371-EB90-4FDF-EE65-3CC7537BFB0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69068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FC0436-A387-9FB6-CF9C-054949A1CEAD}"/>
              </a:ext>
            </a:extLst>
          </p:cNvPr>
          <p:cNvSpPr txBox="1"/>
          <p:nvPr/>
        </p:nvSpPr>
        <p:spPr>
          <a:xfrm>
            <a:off x="762000" y="1371600"/>
            <a:ext cx="7543800" cy="2031325"/>
          </a:xfrm>
          <a:prstGeom prst="rect">
            <a:avLst/>
          </a:prstGeom>
          <a:noFill/>
        </p:spPr>
        <p:txBody>
          <a:bodyPr wrap="square">
            <a:spAutoFit/>
          </a:bodyPr>
          <a:lstStyle/>
          <a:p>
            <a:pPr marL="285750" indent="-285750" algn="just">
              <a:buFont typeface="Arial" panose="020B0604020202020204" pitchFamily="34" charset="0"/>
              <a:buChar char="•"/>
            </a:pPr>
            <a:r>
              <a:rPr lang="en-IN" dirty="0">
                <a:latin typeface="Calibri" panose="020F0502020204030204" pitchFamily="34" charset="0"/>
                <a:cs typeface="Calibri" panose="020F0502020204030204" pitchFamily="34" charset="0"/>
              </a:rPr>
              <a:t>User Stories are written in enough detail so that they are understood by the Scrum Team and can be used for estimating</a:t>
            </a:r>
          </a:p>
          <a:p>
            <a:pPr marL="285750" indent="-285750" algn="just">
              <a:buFont typeface="Arial" panose="020B0604020202020204" pitchFamily="34" charset="0"/>
              <a:buChar char="•"/>
            </a:pPr>
            <a:r>
              <a:rPr lang="en-IN" dirty="0">
                <a:latin typeface="Calibri" panose="020F0502020204030204" pitchFamily="34" charset="0"/>
                <a:cs typeface="Calibri" panose="020F0502020204030204" pitchFamily="34" charset="0"/>
              </a:rPr>
              <a:t>User Stories have well-defined Acceptance Criteria</a:t>
            </a:r>
          </a:p>
          <a:p>
            <a:pPr marL="285750" indent="-285750" algn="just">
              <a:buFont typeface="Arial" panose="020B0604020202020204" pitchFamily="34" charset="0"/>
              <a:buChar char="•"/>
            </a:pPr>
            <a:r>
              <a:rPr lang="en-IN" dirty="0">
                <a:latin typeface="Calibri" panose="020F0502020204030204" pitchFamily="34" charset="0"/>
                <a:cs typeface="Calibri" panose="020F0502020204030204" pitchFamily="34" charset="0"/>
              </a:rPr>
              <a:t>Any related documentation that provides clarity about the User Stories are included</a:t>
            </a:r>
          </a:p>
          <a:p>
            <a:pPr marL="285750" indent="-285750" algn="just">
              <a:buFont typeface="Arial" panose="020B0604020202020204" pitchFamily="34" charset="0"/>
              <a:buChar char="•"/>
            </a:pPr>
            <a:r>
              <a:rPr lang="en-IN" dirty="0">
                <a:latin typeface="Calibri" panose="020F0502020204030204" pitchFamily="34" charset="0"/>
                <a:cs typeface="Calibri" panose="020F0502020204030204" pitchFamily="34" charset="0"/>
              </a:rPr>
              <a:t>User Stories are broken down to be small enough to be completed in a single Sprint.</a:t>
            </a:r>
          </a:p>
        </p:txBody>
      </p:sp>
      <p:sp>
        <p:nvSpPr>
          <p:cNvPr id="6" name="Rectangle 5">
            <a:extLst>
              <a:ext uri="{FF2B5EF4-FFF2-40B4-BE49-F238E27FC236}">
                <a16:creationId xmlns:a16="http://schemas.microsoft.com/office/drawing/2014/main" id="{3DE705F1-84A5-C428-42FE-DB7C123081AF}"/>
              </a:ext>
            </a:extLst>
          </p:cNvPr>
          <p:cNvSpPr/>
          <p:nvPr/>
        </p:nvSpPr>
        <p:spPr>
          <a:xfrm>
            <a:off x="0" y="381000"/>
            <a:ext cx="9143999"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mn-cs"/>
              </a:rPr>
              <a:t>Definition of Ready - Examples</a:t>
            </a:r>
          </a:p>
        </p:txBody>
      </p:sp>
      <p:sp>
        <p:nvSpPr>
          <p:cNvPr id="2" name="Footer Placeholder 1">
            <a:extLst>
              <a:ext uri="{FF2B5EF4-FFF2-40B4-BE49-F238E27FC236}">
                <a16:creationId xmlns:a16="http://schemas.microsoft.com/office/drawing/2014/main" id="{07065633-DF13-4492-0E3C-562D58EA685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2D5C3E1-F4AA-6E6B-67B4-E763D400367A}"/>
              </a:ext>
            </a:extLst>
          </p:cNvPr>
          <p:cNvSpPr>
            <a:spLocks noGrp="1"/>
          </p:cNvSpPr>
          <p:nvPr>
            <p:ph type="sldNum" sz="quarter" idx="12"/>
          </p:nvPr>
        </p:nvSpPr>
        <p:spPr/>
        <p:txBody>
          <a:bodyPr/>
          <a:lstStyle/>
          <a:p>
            <a:fld id="{7CBCC52C-CE0E-4A77-AE88-E639344518EB}" type="slidenum">
              <a:rPr lang="en-US" smtClean="0"/>
              <a:t>284</a:t>
            </a:fld>
            <a:endParaRPr lang="en-US" dirty="0"/>
          </a:p>
        </p:txBody>
      </p:sp>
    </p:spTree>
    <p:extLst>
      <p:ext uri="{BB962C8B-B14F-4D97-AF65-F5344CB8AC3E}">
        <p14:creationId xmlns:p14="http://schemas.microsoft.com/office/powerpoint/2010/main" val="211900687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143000" y="274637"/>
            <a:ext cx="8001000" cy="715963"/>
          </a:xfrm>
        </p:spPr>
        <p:txBody>
          <a:bodyPr/>
          <a:lstStyle/>
          <a:p>
            <a:r>
              <a:rPr lang="en-US" dirty="0"/>
              <a:t>Case Study – </a:t>
            </a:r>
            <a:r>
              <a:rPr lang="en-IN" dirty="0"/>
              <a:t>Create an Initial Product Backlog</a:t>
            </a:r>
            <a:br>
              <a:rPr lang="en-IN" dirty="0"/>
            </a:br>
            <a:r>
              <a:rPr lang="en-IN" dirty="0"/>
              <a:t>Persona</a:t>
            </a:r>
            <a:endParaRPr lang="en-US" dirty="0"/>
          </a:p>
        </p:txBody>
      </p:sp>
      <p:sp>
        <p:nvSpPr>
          <p:cNvPr id="2" name="Rectangle 1"/>
          <p:cNvSpPr/>
          <p:nvPr/>
        </p:nvSpPr>
        <p:spPr>
          <a:xfrm>
            <a:off x="304800" y="1295400"/>
            <a:ext cx="8534400" cy="5029200"/>
          </a:xfrm>
          <a:prstGeom prst="rect">
            <a:avLst/>
          </a:prstGeom>
        </p:spPr>
        <p:txBody>
          <a:bodyPr/>
          <a:lstStyle/>
          <a:p>
            <a:pPr lvl="0"/>
            <a:r>
              <a:rPr lang="en-IN" b="1" dirty="0">
                <a:latin typeface="Calibri" panose="020F0502020204030204" pitchFamily="34" charset="0"/>
                <a:cs typeface="Calibri" panose="020F0502020204030204" pitchFamily="34" charset="0"/>
              </a:rPr>
              <a:t>David, 28 years old, Retail Professional</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David is a retail professional who works long hours at the store and hardly gets time to go out for grocery shopping. David prefers ordering his groceries online. He normally places the same order and as such prefers the option to repeat his orders without the need to specify his address and enter his card details again. For David, speed matters the most when it comes to online orders.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124200"/>
            <a:ext cx="4572000" cy="2928158"/>
          </a:xfrm>
          <a:prstGeom prst="rect">
            <a:avLst/>
          </a:prstGeom>
        </p:spPr>
      </p:pic>
      <p:sp>
        <p:nvSpPr>
          <p:cNvPr id="4" name="Slide Number Placeholder 3">
            <a:extLst>
              <a:ext uri="{FF2B5EF4-FFF2-40B4-BE49-F238E27FC236}">
                <a16:creationId xmlns:a16="http://schemas.microsoft.com/office/drawing/2014/main" id="{74591778-824E-1C68-CCD1-F77C4F870ACE}"/>
              </a:ext>
            </a:extLst>
          </p:cNvPr>
          <p:cNvSpPr>
            <a:spLocks noGrp="1"/>
          </p:cNvSpPr>
          <p:nvPr>
            <p:ph type="sldNum" sz="quarter" idx="12"/>
          </p:nvPr>
        </p:nvSpPr>
        <p:spPr/>
        <p:txBody>
          <a:bodyPr/>
          <a:lstStyle/>
          <a:p>
            <a:pPr>
              <a:defRPr/>
            </a:pPr>
            <a:fld id="{AC73F1D3-B4B8-4AEF-90B2-F6B713CA2A81}" type="slidenum">
              <a:rPr lang="en-US" smtClean="0"/>
              <a:pPr>
                <a:defRPr/>
              </a:pPr>
              <a:t>285</a:t>
            </a:fld>
            <a:endParaRPr lang="en-US" dirty="0"/>
          </a:p>
        </p:txBody>
      </p:sp>
    </p:spTree>
    <p:extLst>
      <p:ext uri="{BB962C8B-B14F-4D97-AF65-F5344CB8AC3E}">
        <p14:creationId xmlns:p14="http://schemas.microsoft.com/office/powerpoint/2010/main" val="334084038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95400"/>
            <a:ext cx="8534400" cy="5029200"/>
          </a:xfrm>
          <a:prstGeom prst="rect">
            <a:avLst/>
          </a:prstGeom>
        </p:spPr>
        <p:txBody>
          <a:bodyPr/>
          <a:lstStyle/>
          <a:p>
            <a:pPr lvl="0"/>
            <a:r>
              <a:rPr lang="en-IN" b="1" dirty="0">
                <a:latin typeface="Calibri" panose="020F0502020204030204" pitchFamily="34" charset="0"/>
                <a:cs typeface="Calibri" panose="020F0502020204030204" pitchFamily="34" charset="0"/>
              </a:rPr>
              <a:t>Sue, 25 years old, Logistics Executive</a:t>
            </a:r>
          </a:p>
          <a:p>
            <a:pPr lvl="0"/>
            <a:endParaRPr lang="en-IN" b="1"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Sue works for </a:t>
            </a:r>
            <a:r>
              <a:rPr lang="en-IN" dirty="0" err="1">
                <a:latin typeface="Calibri" panose="020F0502020204030204" pitchFamily="34" charset="0"/>
                <a:cs typeface="Calibri" panose="020F0502020204030204" pitchFamily="34" charset="0"/>
              </a:rPr>
              <a:t>VMFoods</a:t>
            </a:r>
            <a:r>
              <a:rPr lang="en-IN" dirty="0">
                <a:latin typeface="Calibri" panose="020F0502020204030204" pitchFamily="34" charset="0"/>
                <a:cs typeface="Calibri" panose="020F0502020204030204" pitchFamily="34" charset="0"/>
              </a:rPr>
              <a:t> and will be responsible for managing timely delivery of grocery orders from clients. Sue expects a lot of orders coming in from the </a:t>
            </a:r>
            <a:r>
              <a:rPr lang="en-IN" dirty="0" err="1">
                <a:latin typeface="Calibri" panose="020F0502020204030204" pitchFamily="34" charset="0"/>
                <a:cs typeface="Calibri" panose="020F0502020204030204" pitchFamily="34" charset="0"/>
              </a:rPr>
              <a:t>VMFoods</a:t>
            </a:r>
            <a:r>
              <a:rPr lang="en-IN" dirty="0">
                <a:latin typeface="Calibri" panose="020F0502020204030204" pitchFamily="34" charset="0"/>
                <a:cs typeface="Calibri" panose="020F0502020204030204" pitchFamily="34" charset="0"/>
              </a:rPr>
              <a:t> website. Sue does not like to switch between multiple systems to manage orders because there is every chance of missing out on critical details. Sue prefers a system which will give her an overview of all the orders and their current status in one click. </a:t>
            </a:r>
          </a:p>
        </p:txBody>
      </p:sp>
      <p:sp>
        <p:nvSpPr>
          <p:cNvPr id="6" name="Title 2"/>
          <p:cNvSpPr>
            <a:spLocks noGrp="1"/>
          </p:cNvSpPr>
          <p:nvPr>
            <p:ph type="title"/>
          </p:nvPr>
        </p:nvSpPr>
        <p:spPr>
          <a:xfrm>
            <a:off x="1143000" y="274637"/>
            <a:ext cx="8001000" cy="715963"/>
          </a:xfrm>
        </p:spPr>
        <p:txBody>
          <a:bodyPr/>
          <a:lstStyle/>
          <a:p>
            <a:r>
              <a:rPr lang="en-US" dirty="0"/>
              <a:t>Case Study – </a:t>
            </a:r>
            <a:r>
              <a:rPr lang="en-IN" dirty="0"/>
              <a:t>Create an Initial Product Backlog</a:t>
            </a:r>
            <a:br>
              <a:rPr lang="en-IN" dirty="0"/>
            </a:br>
            <a:r>
              <a:rPr lang="en-IN" dirty="0"/>
              <a:t>Persona</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971800"/>
            <a:ext cx="2286000" cy="3352800"/>
          </a:xfrm>
          <a:prstGeom prst="rect">
            <a:avLst/>
          </a:prstGeom>
        </p:spPr>
      </p:pic>
      <p:sp>
        <p:nvSpPr>
          <p:cNvPr id="4" name="Slide Number Placeholder 3">
            <a:extLst>
              <a:ext uri="{FF2B5EF4-FFF2-40B4-BE49-F238E27FC236}">
                <a16:creationId xmlns:a16="http://schemas.microsoft.com/office/drawing/2014/main" id="{9CFF28BA-6B4C-D06E-1BF6-202A734FB7EA}"/>
              </a:ext>
            </a:extLst>
          </p:cNvPr>
          <p:cNvSpPr>
            <a:spLocks noGrp="1"/>
          </p:cNvSpPr>
          <p:nvPr>
            <p:ph type="sldNum" sz="quarter" idx="12"/>
          </p:nvPr>
        </p:nvSpPr>
        <p:spPr/>
        <p:txBody>
          <a:bodyPr/>
          <a:lstStyle/>
          <a:p>
            <a:pPr>
              <a:defRPr/>
            </a:pPr>
            <a:fld id="{AC73F1D3-B4B8-4AEF-90B2-F6B713CA2A81}" type="slidenum">
              <a:rPr lang="en-US" smtClean="0"/>
              <a:pPr>
                <a:defRPr/>
              </a:pPr>
              <a:t>286</a:t>
            </a:fld>
            <a:endParaRPr lang="en-US" dirty="0"/>
          </a:p>
        </p:txBody>
      </p:sp>
    </p:spTree>
    <p:extLst>
      <p:ext uri="{BB962C8B-B14F-4D97-AF65-F5344CB8AC3E}">
        <p14:creationId xmlns:p14="http://schemas.microsoft.com/office/powerpoint/2010/main" val="99615374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4351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37338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287</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Can you create two personas for </a:t>
            </a:r>
            <a:r>
              <a:rPr lang="en-IN" sz="2000" b="0" kern="0" dirty="0" err="1">
                <a:solidFill>
                  <a:srgbClr val="0050AD"/>
                </a:solidFill>
              </a:rPr>
              <a:t>VMfoods</a:t>
            </a:r>
            <a:r>
              <a:rPr lang="en-IN" sz="2000" b="0" kern="0" dirty="0">
                <a:solidFill>
                  <a:srgbClr val="0050AD"/>
                </a:solidFill>
              </a:rPr>
              <a:t> case study based on the images given? Please type your answer in the Question window.</a:t>
            </a:r>
          </a:p>
        </p:txBody>
      </p:sp>
      <p:sp>
        <p:nvSpPr>
          <p:cNvPr id="6" name="TextBox 5"/>
          <p:cNvSpPr txBox="1"/>
          <p:nvPr/>
        </p:nvSpPr>
        <p:spPr>
          <a:xfrm>
            <a:off x="76200" y="874693"/>
            <a:ext cx="89154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a:t>
            </a:r>
            <a:r>
              <a:rPr lang="en-IN" sz="2800" b="1" dirty="0">
                <a:solidFill>
                  <a:srgbClr val="0050AD"/>
                </a:solidFill>
                <a:latin typeface="Calibri" panose="020F0502020204030204" pitchFamily="34" charset="0"/>
                <a:cs typeface="Calibri" panose="020F0502020204030204" pitchFamily="34" charset="0"/>
              </a:rPr>
              <a:t>Case Study – Create an Initial Product Backlog</a:t>
            </a:r>
            <a:br>
              <a:rPr lang="en-IN" sz="2800" b="1" dirty="0">
                <a:solidFill>
                  <a:srgbClr val="0050AD"/>
                </a:solidFill>
                <a:latin typeface="Calibri" panose="020F0502020204030204" pitchFamily="34" charset="0"/>
                <a:cs typeface="Calibri" panose="020F0502020204030204" pitchFamily="34" charset="0"/>
              </a:rPr>
            </a:br>
            <a:r>
              <a:rPr lang="en-IN" sz="2800" b="1" dirty="0">
                <a:solidFill>
                  <a:srgbClr val="0050AD"/>
                </a:solidFill>
                <a:latin typeface="Calibri" panose="020F0502020204030204" pitchFamily="34" charset="0"/>
                <a:cs typeface="Calibri" panose="020F0502020204030204" pitchFamily="34" charset="0"/>
              </a:rPr>
              <a:t>Persona</a:t>
            </a:r>
            <a:endParaRPr lang="en-US" sz="2800" b="1" dirty="0">
              <a:solidFill>
                <a:srgbClr val="0050AD"/>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866578"/>
            <a:ext cx="3200400" cy="213408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00" y="2895115"/>
            <a:ext cx="3200400" cy="2134085"/>
          </a:xfrm>
          <a:prstGeom prst="rect">
            <a:avLst/>
          </a:prstGeom>
        </p:spPr>
      </p:pic>
    </p:spTree>
    <p:extLst>
      <p:ext uri="{BB962C8B-B14F-4D97-AF65-F5344CB8AC3E}">
        <p14:creationId xmlns:p14="http://schemas.microsoft.com/office/powerpoint/2010/main" val="2244974263"/>
      </p:ext>
    </p:extLst>
  </p:cSld>
  <p:clrMapOvr>
    <a:masterClrMapping/>
  </p:clrMapOvr>
  <p:transition spd="med">
    <p:pull/>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95400"/>
            <a:ext cx="8534400" cy="5029200"/>
          </a:xfrm>
          <a:prstGeom prst="rect">
            <a:avLst/>
          </a:prstGeom>
        </p:spPr>
        <p:txBody>
          <a:bodyPr/>
          <a:lstStyle/>
          <a:p>
            <a:pPr lvl="0"/>
            <a:r>
              <a:rPr lang="en-IN" b="1" dirty="0">
                <a:latin typeface="Calibri" panose="020F0502020204030204" pitchFamily="34" charset="0"/>
                <a:cs typeface="Calibri" panose="020F0502020204030204" pitchFamily="34" charset="0"/>
              </a:rPr>
              <a:t>Epic 1</a:t>
            </a:r>
            <a:r>
              <a:rPr lang="en-IN" dirty="0">
                <a:latin typeface="Calibri" panose="020F0502020204030204" pitchFamily="34" charset="0"/>
                <a:cs typeface="Calibri" panose="020F0502020204030204" pitchFamily="34" charset="0"/>
              </a:rPr>
              <a:t> - As a user David, I should be able to login to my account, so that I could check my past history.</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 2</a:t>
            </a:r>
            <a:r>
              <a:rPr lang="en-IN" dirty="0">
                <a:latin typeface="Calibri" panose="020F0502020204030204" pitchFamily="34" charset="0"/>
                <a:cs typeface="Calibri" panose="020F0502020204030204" pitchFamily="34" charset="0"/>
              </a:rPr>
              <a:t> - As a user David, I should be able to make purchases online so that I could make purchase without going to the store.  </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 3</a:t>
            </a:r>
            <a:r>
              <a:rPr lang="en-IN" dirty="0">
                <a:latin typeface="Calibri" panose="020F0502020204030204" pitchFamily="34" charset="0"/>
                <a:cs typeface="Calibri" panose="020F0502020204030204" pitchFamily="34" charset="0"/>
              </a:rPr>
              <a:t> - As a user David, I should be able to easily browse for products and have a shopping cart feature to select items to purchase, so that I do not have to search for products repeatedly.</a:t>
            </a: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p:txBody>
      </p:sp>
      <p:sp>
        <p:nvSpPr>
          <p:cNvPr id="6" name="Title 2"/>
          <p:cNvSpPr>
            <a:spLocks noGrp="1"/>
          </p:cNvSpPr>
          <p:nvPr>
            <p:ph type="title"/>
          </p:nvPr>
        </p:nvSpPr>
        <p:spPr>
          <a:xfrm>
            <a:off x="1143000" y="274637"/>
            <a:ext cx="8001000" cy="715963"/>
          </a:xfrm>
        </p:spPr>
        <p:txBody>
          <a:bodyPr/>
          <a:lstStyle/>
          <a:p>
            <a:r>
              <a:rPr lang="en-US" dirty="0"/>
              <a:t>Case Study – </a:t>
            </a:r>
            <a:r>
              <a:rPr lang="en-IN" dirty="0"/>
              <a:t>Create an Initial Product Backlog</a:t>
            </a:r>
            <a:br>
              <a:rPr lang="en-IN" dirty="0"/>
            </a:br>
            <a:r>
              <a:rPr lang="en-IN" dirty="0"/>
              <a:t>Epics</a:t>
            </a:r>
            <a:endParaRPr lang="en-US" dirty="0"/>
          </a:p>
        </p:txBody>
      </p:sp>
      <p:sp>
        <p:nvSpPr>
          <p:cNvPr id="3" name="Slide Number Placeholder 2">
            <a:extLst>
              <a:ext uri="{FF2B5EF4-FFF2-40B4-BE49-F238E27FC236}">
                <a16:creationId xmlns:a16="http://schemas.microsoft.com/office/drawing/2014/main" id="{4FF4EF53-6695-789E-685F-F94429620EF1}"/>
              </a:ext>
            </a:extLst>
          </p:cNvPr>
          <p:cNvSpPr>
            <a:spLocks noGrp="1"/>
          </p:cNvSpPr>
          <p:nvPr>
            <p:ph type="sldNum" sz="quarter" idx="12"/>
          </p:nvPr>
        </p:nvSpPr>
        <p:spPr/>
        <p:txBody>
          <a:bodyPr/>
          <a:lstStyle/>
          <a:p>
            <a:pPr>
              <a:defRPr/>
            </a:pPr>
            <a:fld id="{AC73F1D3-B4B8-4AEF-90B2-F6B713CA2A81}" type="slidenum">
              <a:rPr lang="en-US" smtClean="0"/>
              <a:pPr>
                <a:defRPr/>
              </a:pPr>
              <a:t>288</a:t>
            </a:fld>
            <a:endParaRPr lang="en-US" dirty="0"/>
          </a:p>
        </p:txBody>
      </p:sp>
    </p:spTree>
    <p:extLst>
      <p:ext uri="{BB962C8B-B14F-4D97-AF65-F5344CB8AC3E}">
        <p14:creationId xmlns:p14="http://schemas.microsoft.com/office/powerpoint/2010/main" val="123760259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289</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Please create two more Epics for </a:t>
            </a:r>
            <a:r>
              <a:rPr lang="en-IN" sz="2000" b="0" kern="0" dirty="0" err="1">
                <a:solidFill>
                  <a:srgbClr val="0050AD"/>
                </a:solidFill>
              </a:rPr>
              <a:t>VMfoods</a:t>
            </a:r>
            <a:r>
              <a:rPr lang="en-IN" sz="2000" b="0" kern="0" dirty="0">
                <a:solidFill>
                  <a:srgbClr val="0050AD"/>
                </a:solidFill>
              </a:rPr>
              <a:t>? Please type your answer in the Question window.</a:t>
            </a:r>
          </a:p>
        </p:txBody>
      </p:sp>
      <p:sp>
        <p:nvSpPr>
          <p:cNvPr id="6" name="TextBox 5"/>
          <p:cNvSpPr txBox="1"/>
          <p:nvPr/>
        </p:nvSpPr>
        <p:spPr>
          <a:xfrm>
            <a:off x="914400" y="838200"/>
            <a:ext cx="7162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 Case Study</a:t>
            </a:r>
          </a:p>
        </p:txBody>
      </p:sp>
    </p:spTree>
    <p:extLst>
      <p:ext uri="{BB962C8B-B14F-4D97-AF65-F5344CB8AC3E}">
        <p14:creationId xmlns:p14="http://schemas.microsoft.com/office/powerpoint/2010/main" val="4246927129"/>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29</a:t>
            </a:fld>
            <a:endParaRPr lang="en-US" dirty="0"/>
          </a:p>
        </p:txBody>
      </p:sp>
      <p:sp>
        <p:nvSpPr>
          <p:cNvPr id="2" name="Footer Placeholder 1">
            <a:extLst>
              <a:ext uri="{FF2B5EF4-FFF2-40B4-BE49-F238E27FC236}">
                <a16:creationId xmlns:a16="http://schemas.microsoft.com/office/drawing/2014/main" id="{91AEC432-EAC4-7EEE-C4A5-2C8D1D80720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8340789"/>
      </p:ext>
    </p:extLst>
  </p:cSld>
  <p:clrMapOvr>
    <a:masterClrMapping/>
  </p:clrMapOvr>
  <p:transition spd="med">
    <p:pull/>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95400"/>
            <a:ext cx="8534400" cy="5029200"/>
          </a:xfrm>
          <a:prstGeom prst="rect">
            <a:avLst/>
          </a:prstGeom>
        </p:spPr>
        <p:txBody>
          <a:bodyPr/>
          <a:lstStyle/>
          <a:p>
            <a:pPr lvl="0"/>
            <a:r>
              <a:rPr lang="en-IN" b="1" dirty="0">
                <a:latin typeface="Calibri" panose="020F0502020204030204" pitchFamily="34" charset="0"/>
                <a:cs typeface="Calibri" panose="020F0502020204030204" pitchFamily="34" charset="0"/>
              </a:rPr>
              <a:t>Epic</a:t>
            </a:r>
            <a:r>
              <a:rPr lang="en-IN" dirty="0">
                <a:latin typeface="Calibri" panose="020F0502020204030204" pitchFamily="34" charset="0"/>
                <a:cs typeface="Calibri" panose="020F0502020204030204" pitchFamily="34" charset="0"/>
              </a:rPr>
              <a:t> - As a user David, I should be able to save items in the Shopping Cart “Save” feature so that the items  are saved for future visit</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a:t>
            </a:r>
            <a:r>
              <a:rPr lang="en-IN" dirty="0">
                <a:latin typeface="Calibri" panose="020F0502020204030204" pitchFamily="34" charset="0"/>
                <a:cs typeface="Calibri" panose="020F0502020204030204" pitchFamily="34" charset="0"/>
              </a:rPr>
              <a:t> - As a user Sue, I should be able to see how many orders are  under process so that I could schedule the order for delivery.</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a:t>
            </a:r>
            <a:r>
              <a:rPr lang="en-IN" dirty="0">
                <a:latin typeface="Calibri" panose="020F0502020204030204" pitchFamily="34" charset="0"/>
                <a:cs typeface="Calibri" panose="020F0502020204030204" pitchFamily="34" charset="0"/>
              </a:rPr>
              <a:t> - As a user David, I should be able to see the top selling products on the homepage, so that I do not have to spend time on searching for those products.</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a:t>
            </a:r>
            <a:r>
              <a:rPr lang="en-IN" dirty="0">
                <a:latin typeface="Calibri" panose="020F0502020204030204" pitchFamily="34" charset="0"/>
                <a:cs typeface="Calibri" panose="020F0502020204030204" pitchFamily="34" charset="0"/>
              </a:rPr>
              <a:t> - As a user Sue, I should be able to sort orders by delivery date so that I could arrange delivery accordingly.</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a:t>
            </a:r>
            <a:r>
              <a:rPr lang="en-IN" dirty="0">
                <a:latin typeface="Calibri" panose="020F0502020204030204" pitchFamily="34" charset="0"/>
                <a:cs typeface="Calibri" panose="020F0502020204030204" pitchFamily="34" charset="0"/>
              </a:rPr>
              <a:t> - As a user David, I should be able to see separate page for each category so that it is easier to search for products.</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a:t>
            </a:r>
            <a:r>
              <a:rPr lang="en-IN" dirty="0">
                <a:latin typeface="Calibri" panose="020F0502020204030204" pitchFamily="34" charset="0"/>
                <a:cs typeface="Calibri" panose="020F0502020204030204" pitchFamily="34" charset="0"/>
              </a:rPr>
              <a:t> - As a user Sue, I should be able to find orders which are late for delivery, so that I could prioritize their delivery.</a:t>
            </a:r>
          </a:p>
        </p:txBody>
      </p:sp>
      <p:sp>
        <p:nvSpPr>
          <p:cNvPr id="6" name="Title 2"/>
          <p:cNvSpPr>
            <a:spLocks noGrp="1"/>
          </p:cNvSpPr>
          <p:nvPr>
            <p:ph type="title"/>
          </p:nvPr>
        </p:nvSpPr>
        <p:spPr>
          <a:xfrm>
            <a:off x="1143000" y="274637"/>
            <a:ext cx="8001000" cy="715963"/>
          </a:xfrm>
        </p:spPr>
        <p:txBody>
          <a:bodyPr/>
          <a:lstStyle/>
          <a:p>
            <a:r>
              <a:rPr lang="en-US" dirty="0"/>
              <a:t>Case Study – </a:t>
            </a:r>
            <a:r>
              <a:rPr lang="en-IN" dirty="0"/>
              <a:t>Create an Initial Product Backlog</a:t>
            </a:r>
            <a:br>
              <a:rPr lang="en-IN" dirty="0"/>
            </a:br>
            <a:r>
              <a:rPr lang="en-IN" dirty="0"/>
              <a:t>Epics</a:t>
            </a:r>
            <a:endParaRPr lang="en-US" dirty="0"/>
          </a:p>
        </p:txBody>
      </p:sp>
      <p:sp>
        <p:nvSpPr>
          <p:cNvPr id="3" name="Slide Number Placeholder 2">
            <a:extLst>
              <a:ext uri="{FF2B5EF4-FFF2-40B4-BE49-F238E27FC236}">
                <a16:creationId xmlns:a16="http://schemas.microsoft.com/office/drawing/2014/main" id="{1C7DFBDC-FA71-F1C3-782E-6C31A82E9317}"/>
              </a:ext>
            </a:extLst>
          </p:cNvPr>
          <p:cNvSpPr>
            <a:spLocks noGrp="1"/>
          </p:cNvSpPr>
          <p:nvPr>
            <p:ph type="sldNum" sz="quarter" idx="12"/>
          </p:nvPr>
        </p:nvSpPr>
        <p:spPr/>
        <p:txBody>
          <a:bodyPr/>
          <a:lstStyle/>
          <a:p>
            <a:pPr>
              <a:defRPr/>
            </a:pPr>
            <a:fld id="{AC73F1D3-B4B8-4AEF-90B2-F6B713CA2A81}" type="slidenum">
              <a:rPr lang="en-US" smtClean="0"/>
              <a:pPr>
                <a:defRPr/>
              </a:pPr>
              <a:t>290</a:t>
            </a:fld>
            <a:endParaRPr lang="en-US" dirty="0"/>
          </a:p>
        </p:txBody>
      </p:sp>
    </p:spTree>
    <p:extLst>
      <p:ext uri="{BB962C8B-B14F-4D97-AF65-F5344CB8AC3E}">
        <p14:creationId xmlns:p14="http://schemas.microsoft.com/office/powerpoint/2010/main" val="374477898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291</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Team members disagree with the Product Owner regarding priorities. What if anything at all, should you as a Scrum Master do?? Please type your answer in the Question window.</a:t>
            </a:r>
          </a:p>
        </p:txBody>
      </p:sp>
      <p:sp>
        <p:nvSpPr>
          <p:cNvPr id="6" name="TextBox 5"/>
          <p:cNvSpPr txBox="1"/>
          <p:nvPr/>
        </p:nvSpPr>
        <p:spPr>
          <a:xfrm>
            <a:off x="914400" y="417493"/>
            <a:ext cx="7162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 Case Study</a:t>
            </a:r>
            <a:br>
              <a:rPr lang="en-US" sz="2800" b="1" dirty="0">
                <a:solidFill>
                  <a:srgbClr val="0050AD"/>
                </a:solidFill>
                <a:latin typeface="Calibri" panose="020F0502020204030204" pitchFamily="34" charset="0"/>
                <a:cs typeface="Calibri" panose="020F0502020204030204" pitchFamily="34" charset="0"/>
              </a:rPr>
            </a:br>
            <a:r>
              <a:rPr lang="en-IN" sz="2800" b="1" dirty="0">
                <a:solidFill>
                  <a:srgbClr val="0050AD"/>
                </a:solidFill>
                <a:latin typeface="Calibri" panose="020F0502020204030204" pitchFamily="34" charset="0"/>
                <a:cs typeface="Calibri" panose="020F0502020204030204" pitchFamily="34" charset="0"/>
              </a:rPr>
              <a:t>Issues with creating a Product Backlog</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574035"/>
      </p:ext>
    </p:extLst>
  </p:cSld>
  <p:clrMapOvr>
    <a:masterClrMapping/>
  </p:clrMapOvr>
  <p:transition spd="med">
    <p:pull/>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292</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Product Backlog Item not well defined. What if anything at all, should you as a Scrum Master do?? Please type your answer in the Question window.</a:t>
            </a:r>
          </a:p>
        </p:txBody>
      </p:sp>
      <p:sp>
        <p:nvSpPr>
          <p:cNvPr id="6" name="TextBox 5"/>
          <p:cNvSpPr txBox="1"/>
          <p:nvPr/>
        </p:nvSpPr>
        <p:spPr>
          <a:xfrm>
            <a:off x="914400" y="417493"/>
            <a:ext cx="7162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 Case Study</a:t>
            </a:r>
            <a:br>
              <a:rPr lang="en-US" sz="2800" b="1" dirty="0">
                <a:solidFill>
                  <a:srgbClr val="0050AD"/>
                </a:solidFill>
                <a:latin typeface="Calibri" panose="020F0502020204030204" pitchFamily="34" charset="0"/>
                <a:cs typeface="Calibri" panose="020F0502020204030204" pitchFamily="34" charset="0"/>
              </a:rPr>
            </a:br>
            <a:r>
              <a:rPr lang="en-IN" sz="2800" b="1" dirty="0">
                <a:solidFill>
                  <a:srgbClr val="0050AD"/>
                </a:solidFill>
                <a:latin typeface="Calibri" panose="020F0502020204030204" pitchFamily="34" charset="0"/>
                <a:cs typeface="Calibri" panose="020F0502020204030204" pitchFamily="34" charset="0"/>
              </a:rPr>
              <a:t>Issues with creating a Product Backlog</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50218"/>
      </p:ext>
    </p:extLst>
  </p:cSld>
  <p:clrMapOvr>
    <a:masterClrMapping/>
  </p:clrMapOvr>
  <p:transition spd="med">
    <p:pull/>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Initiate – Conduct Release Planning</a:t>
            </a:r>
          </a:p>
        </p:txBody>
      </p:sp>
      <p:sp>
        <p:nvSpPr>
          <p:cNvPr id="9" name="Rectangle 8"/>
          <p:cNvSpPr/>
          <p:nvPr/>
        </p:nvSpPr>
        <p:spPr>
          <a:xfrm>
            <a:off x="533400" y="5864423"/>
            <a:ext cx="75438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8‑14: </a:t>
            </a:r>
            <a:r>
              <a:rPr lang="en-IN" sz="1400" dirty="0">
                <a:latin typeface="Calibri" panose="020F0502020204030204" pitchFamily="34" charset="0"/>
                <a:cs typeface="Calibri" panose="020F0502020204030204" pitchFamily="34" charset="0"/>
              </a:rPr>
              <a:t>Conduct Release Planning—Inputs, Tools, and Outputs</a:t>
            </a:r>
            <a:r>
              <a:rPr lang="en-US" sz="1400" dirty="0">
                <a:latin typeface="Calibri" panose="020F0502020204030204" pitchFamily="34" charset="0"/>
                <a:cs typeface="Calibri" panose="020F0502020204030204" pitchFamily="34" charset="0"/>
              </a:rPr>
              <a:t>; SBOK® Page 174</a:t>
            </a:r>
          </a:p>
        </p:txBody>
      </p:sp>
      <p:pic>
        <p:nvPicPr>
          <p:cNvPr id="2" name="Picture 1">
            <a:extLst>
              <a:ext uri="{FF2B5EF4-FFF2-40B4-BE49-F238E27FC236}">
                <a16:creationId xmlns:a16="http://schemas.microsoft.com/office/drawing/2014/main" id="{AE199B6D-EE16-2D9D-F73A-08C864744CE0}"/>
              </a:ext>
            </a:extLst>
          </p:cNvPr>
          <p:cNvPicPr>
            <a:picLocks noChangeAspect="1"/>
          </p:cNvPicPr>
          <p:nvPr/>
        </p:nvPicPr>
        <p:blipFill>
          <a:blip r:embed="rId3"/>
          <a:stretch>
            <a:fillRect/>
          </a:stretch>
        </p:blipFill>
        <p:spPr>
          <a:xfrm>
            <a:off x="609600" y="1295400"/>
            <a:ext cx="7984800" cy="4447090"/>
          </a:xfrm>
          <a:prstGeom prst="rect">
            <a:avLst/>
          </a:prstGeom>
        </p:spPr>
      </p:pic>
      <p:sp>
        <p:nvSpPr>
          <p:cNvPr id="3" name="Slide Number Placeholder 2">
            <a:extLst>
              <a:ext uri="{FF2B5EF4-FFF2-40B4-BE49-F238E27FC236}">
                <a16:creationId xmlns:a16="http://schemas.microsoft.com/office/drawing/2014/main" id="{567FDEE0-2827-0C82-FD2F-CBCC18346B3C}"/>
              </a:ext>
            </a:extLst>
          </p:cNvPr>
          <p:cNvSpPr>
            <a:spLocks noGrp="1"/>
          </p:cNvSpPr>
          <p:nvPr>
            <p:ph type="sldNum" sz="quarter" idx="12"/>
          </p:nvPr>
        </p:nvSpPr>
        <p:spPr/>
        <p:txBody>
          <a:bodyPr/>
          <a:lstStyle/>
          <a:p>
            <a:pPr>
              <a:defRPr/>
            </a:pPr>
            <a:fld id="{AC73F1D3-B4B8-4AEF-90B2-F6B713CA2A81}" type="slidenum">
              <a:rPr lang="en-US" smtClean="0"/>
              <a:pPr>
                <a:defRPr/>
              </a:pPr>
              <a:t>293</a:t>
            </a:fld>
            <a:endParaRPr lang="en-US" dirty="0"/>
          </a:p>
        </p:txBody>
      </p:sp>
    </p:spTree>
    <p:extLst>
      <p:ext uri="{BB962C8B-B14F-4D97-AF65-F5344CB8AC3E}">
        <p14:creationId xmlns:p14="http://schemas.microsoft.com/office/powerpoint/2010/main" val="409282841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Initiate – Conduct Release Planning</a:t>
            </a:r>
          </a:p>
        </p:txBody>
      </p:sp>
      <p:sp>
        <p:nvSpPr>
          <p:cNvPr id="2" name="Rectangle 1"/>
          <p:cNvSpPr/>
          <p:nvPr/>
        </p:nvSpPr>
        <p:spPr>
          <a:xfrm>
            <a:off x="304800" y="12192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The Scrum Core Team works on creating a Release Planning Schedule for providing product increments to the business stakeholders.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Release Planning Schedule states which deliverables are to be released to the customers, along with planned intervals, and dates for release.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Release Planning Schedule is based on various inputs, such as the business stakeholder’s inputs, the Project Vision Statement, the Prioritized Product Backlog, </a:t>
            </a:r>
          </a:p>
          <a:p>
            <a:pPr lvl="0"/>
            <a:r>
              <a:rPr lang="en-IN" dirty="0">
                <a:latin typeface="Calibri" panose="020F0502020204030204" pitchFamily="34" charset="0"/>
                <a:cs typeface="Calibri" panose="020F0502020204030204" pitchFamily="34" charset="0"/>
              </a:rPr>
              <a:t>Business Requirements, and the holiday calendar.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length of Sprint is also determined in this process.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Each Sprint should have a potentially shippable functionality as its output; however, when this Sprint deliverable will be released to the business stakeholder is determined by the Release Planning Schedule.</a:t>
            </a:r>
          </a:p>
        </p:txBody>
      </p:sp>
      <p:sp>
        <p:nvSpPr>
          <p:cNvPr id="3" name="Slide Number Placeholder 2">
            <a:extLst>
              <a:ext uri="{FF2B5EF4-FFF2-40B4-BE49-F238E27FC236}">
                <a16:creationId xmlns:a16="http://schemas.microsoft.com/office/drawing/2014/main" id="{4ABED03F-328B-F4B7-FE0B-C56D098CD843}"/>
              </a:ext>
            </a:extLst>
          </p:cNvPr>
          <p:cNvSpPr>
            <a:spLocks noGrp="1"/>
          </p:cNvSpPr>
          <p:nvPr>
            <p:ph type="sldNum" sz="quarter" idx="12"/>
          </p:nvPr>
        </p:nvSpPr>
        <p:spPr/>
        <p:txBody>
          <a:bodyPr/>
          <a:lstStyle/>
          <a:p>
            <a:pPr>
              <a:defRPr/>
            </a:pPr>
            <a:fld id="{AC73F1D3-B4B8-4AEF-90B2-F6B713CA2A81}" type="slidenum">
              <a:rPr lang="en-US" smtClean="0"/>
              <a:pPr>
                <a:defRPr/>
              </a:pPr>
              <a:t>294</a:t>
            </a:fld>
            <a:endParaRPr lang="en-US" dirty="0"/>
          </a:p>
        </p:txBody>
      </p:sp>
    </p:spTree>
    <p:extLst>
      <p:ext uri="{BB962C8B-B14F-4D97-AF65-F5344CB8AC3E}">
        <p14:creationId xmlns:p14="http://schemas.microsoft.com/office/powerpoint/2010/main" val="406622015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Conduct Release Planning: Critical Inputs</a:t>
            </a:r>
          </a:p>
        </p:txBody>
      </p:sp>
      <p:sp>
        <p:nvSpPr>
          <p:cNvPr id="2" name="Rectangle 1"/>
          <p:cNvSpPr/>
          <p:nvPr/>
        </p:nvSpPr>
        <p:spPr>
          <a:xfrm>
            <a:off x="304800" y="1219200"/>
            <a:ext cx="8534400" cy="50292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Business Stakeholder(s)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Project Vision Statement</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Prioritized Product Backlog</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Done Criteria</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All these topics have already been discussed.</a:t>
            </a:r>
          </a:p>
        </p:txBody>
      </p:sp>
      <p:sp>
        <p:nvSpPr>
          <p:cNvPr id="3" name="Slide Number Placeholder 2">
            <a:extLst>
              <a:ext uri="{FF2B5EF4-FFF2-40B4-BE49-F238E27FC236}">
                <a16:creationId xmlns:a16="http://schemas.microsoft.com/office/drawing/2014/main" id="{D880C763-6074-81D4-D268-B77813F0C2FD}"/>
              </a:ext>
            </a:extLst>
          </p:cNvPr>
          <p:cNvSpPr>
            <a:spLocks noGrp="1"/>
          </p:cNvSpPr>
          <p:nvPr>
            <p:ph type="sldNum" sz="quarter" idx="12"/>
          </p:nvPr>
        </p:nvSpPr>
        <p:spPr/>
        <p:txBody>
          <a:bodyPr/>
          <a:lstStyle/>
          <a:p>
            <a:pPr>
              <a:defRPr/>
            </a:pPr>
            <a:fld id="{AC73F1D3-B4B8-4AEF-90B2-F6B713CA2A81}" type="slidenum">
              <a:rPr lang="en-US" smtClean="0"/>
              <a:pPr>
                <a:defRPr/>
              </a:pPr>
              <a:t>295</a:t>
            </a:fld>
            <a:endParaRPr lang="en-US" dirty="0"/>
          </a:p>
        </p:txBody>
      </p:sp>
    </p:spTree>
    <p:extLst>
      <p:ext uri="{BB962C8B-B14F-4D97-AF65-F5344CB8AC3E}">
        <p14:creationId xmlns:p14="http://schemas.microsoft.com/office/powerpoint/2010/main" val="111912533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Conduct Release Planning: Critical Tools – </a:t>
            </a:r>
            <a:br>
              <a:rPr lang="en-US" dirty="0"/>
            </a:br>
            <a:r>
              <a:rPr lang="en-US" dirty="0"/>
              <a:t>Release Planning Sessions</a:t>
            </a:r>
          </a:p>
        </p:txBody>
      </p:sp>
      <p:sp>
        <p:nvSpPr>
          <p:cNvPr id="2" name="Rectangle 1"/>
          <p:cNvSpPr/>
          <p:nvPr/>
        </p:nvSpPr>
        <p:spPr>
          <a:xfrm>
            <a:off x="304800" y="1219200"/>
            <a:ext cx="8534400" cy="50292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Release Planning Sessions are conducted to develop a Release Planning Schedule for the Project.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plan defines when various sets of usable functionality or products will be delivered to the customer.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major objective of a Release Planning Meeting or session is to enable the Scrum Team to have an overview of the planned releases and delivery schedule for the product they are developing so that they can align with the expectations of the Product Owner and relevant business stakeholders (primarily the project sponsor).</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Some organizations prefer continuous deployment, where there is a release after creation of specified usable functionality. Other organizations prefer phased deployment, where releases are made at predefined intervals.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81C7D53-200C-E8DC-AECB-E6AED36077A6}"/>
              </a:ext>
            </a:extLst>
          </p:cNvPr>
          <p:cNvSpPr>
            <a:spLocks noGrp="1"/>
          </p:cNvSpPr>
          <p:nvPr>
            <p:ph type="sldNum" sz="quarter" idx="12"/>
          </p:nvPr>
        </p:nvSpPr>
        <p:spPr/>
        <p:txBody>
          <a:bodyPr/>
          <a:lstStyle/>
          <a:p>
            <a:pPr>
              <a:defRPr/>
            </a:pPr>
            <a:fld id="{AC73F1D3-B4B8-4AEF-90B2-F6B713CA2A81}" type="slidenum">
              <a:rPr lang="en-US" smtClean="0"/>
              <a:pPr>
                <a:defRPr/>
              </a:pPr>
              <a:t>296</a:t>
            </a:fld>
            <a:endParaRPr lang="en-US" dirty="0"/>
          </a:p>
        </p:txBody>
      </p:sp>
    </p:spTree>
    <p:extLst>
      <p:ext uri="{BB962C8B-B14F-4D97-AF65-F5344CB8AC3E}">
        <p14:creationId xmlns:p14="http://schemas.microsoft.com/office/powerpoint/2010/main" val="260742662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Conduct Release Planning: Critical Tools – </a:t>
            </a:r>
            <a:br>
              <a:rPr lang="en-US" dirty="0"/>
            </a:br>
            <a:r>
              <a:rPr lang="en-US" dirty="0"/>
              <a:t>Release Prioritization Methods </a:t>
            </a:r>
          </a:p>
        </p:txBody>
      </p:sp>
      <p:sp>
        <p:nvSpPr>
          <p:cNvPr id="2" name="Rectangle 1"/>
          <p:cNvSpPr/>
          <p:nvPr/>
        </p:nvSpPr>
        <p:spPr>
          <a:xfrm>
            <a:off x="304800" y="1219200"/>
            <a:ext cx="8534400" cy="5029200"/>
          </a:xfrm>
          <a:prstGeom prst="rect">
            <a:avLst/>
          </a:prstGeom>
        </p:spPr>
        <p:txBody>
          <a:bodyPr/>
          <a:lstStyle/>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Release Prioritization Methods are used to develop a Release Planning Schedule.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methods are industry and organization specific and are usually determined by the organization’s senior management.</a:t>
            </a:r>
          </a:p>
        </p:txBody>
      </p:sp>
      <p:sp>
        <p:nvSpPr>
          <p:cNvPr id="3" name="Slide Number Placeholder 2">
            <a:extLst>
              <a:ext uri="{FF2B5EF4-FFF2-40B4-BE49-F238E27FC236}">
                <a16:creationId xmlns:a16="http://schemas.microsoft.com/office/drawing/2014/main" id="{D54A0B42-D227-3106-1F0E-BB6F2D504159}"/>
              </a:ext>
            </a:extLst>
          </p:cNvPr>
          <p:cNvSpPr>
            <a:spLocks noGrp="1"/>
          </p:cNvSpPr>
          <p:nvPr>
            <p:ph type="sldNum" sz="quarter" idx="12"/>
          </p:nvPr>
        </p:nvSpPr>
        <p:spPr/>
        <p:txBody>
          <a:bodyPr/>
          <a:lstStyle/>
          <a:p>
            <a:pPr>
              <a:defRPr/>
            </a:pPr>
            <a:fld id="{AC73F1D3-B4B8-4AEF-90B2-F6B713CA2A81}" type="slidenum">
              <a:rPr lang="en-US" smtClean="0"/>
              <a:pPr>
                <a:defRPr/>
              </a:pPr>
              <a:t>297</a:t>
            </a:fld>
            <a:endParaRPr lang="en-US" dirty="0"/>
          </a:p>
        </p:txBody>
      </p:sp>
    </p:spTree>
    <p:extLst>
      <p:ext uri="{BB962C8B-B14F-4D97-AF65-F5344CB8AC3E}">
        <p14:creationId xmlns:p14="http://schemas.microsoft.com/office/powerpoint/2010/main" val="70987481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Conduct Release Planning: Critical Outputs – </a:t>
            </a:r>
            <a:br>
              <a:rPr lang="en-US" dirty="0"/>
            </a:br>
            <a:r>
              <a:rPr lang="en-US" dirty="0"/>
              <a:t>Release Planning Schedule </a:t>
            </a:r>
          </a:p>
        </p:txBody>
      </p:sp>
      <p:sp>
        <p:nvSpPr>
          <p:cNvPr id="2" name="Rectangle 1"/>
          <p:cNvSpPr/>
          <p:nvPr/>
        </p:nvSpPr>
        <p:spPr>
          <a:xfrm>
            <a:off x="304800" y="12192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A Release Planning Schedule states which deliverables are to be released to the customers, along with planned intervals, and dates for releases.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There may not be a release scheduled at the end of every Sprint iteration.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At times, a release may be planned after a group of Sprint iterations are completed. </a:t>
            </a:r>
          </a:p>
          <a:p>
            <a:pPr lvl="0"/>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Depending on the organization’s strategy, Release Planning sessions in projects may be driven by functionality, </a:t>
            </a:r>
            <a:r>
              <a:rPr lang="en-US" dirty="0">
                <a:latin typeface="Calibri" panose="020F0502020204030204" pitchFamily="34" charset="0"/>
                <a:cs typeface="Calibri" panose="020F0502020204030204" pitchFamily="34" charset="0"/>
              </a:rPr>
              <a:t>in which the objective is to deliver working deliverables once a set of predetermined functionality has been developed—or by date, where releases occur on predefined dates. </a:t>
            </a:r>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deliverable should be released when it offers sufficient business value to the customer</a:t>
            </a:r>
          </a:p>
        </p:txBody>
      </p:sp>
      <p:sp>
        <p:nvSpPr>
          <p:cNvPr id="3" name="Slide Number Placeholder 2">
            <a:extLst>
              <a:ext uri="{FF2B5EF4-FFF2-40B4-BE49-F238E27FC236}">
                <a16:creationId xmlns:a16="http://schemas.microsoft.com/office/drawing/2014/main" id="{D9E8869E-F173-ED33-979F-ABC223F2801F}"/>
              </a:ext>
            </a:extLst>
          </p:cNvPr>
          <p:cNvSpPr>
            <a:spLocks noGrp="1"/>
          </p:cNvSpPr>
          <p:nvPr>
            <p:ph type="sldNum" sz="quarter" idx="12"/>
          </p:nvPr>
        </p:nvSpPr>
        <p:spPr/>
        <p:txBody>
          <a:bodyPr/>
          <a:lstStyle/>
          <a:p>
            <a:pPr>
              <a:defRPr/>
            </a:pPr>
            <a:fld id="{AC73F1D3-B4B8-4AEF-90B2-F6B713CA2A81}" type="slidenum">
              <a:rPr lang="en-US" smtClean="0"/>
              <a:pPr>
                <a:defRPr/>
              </a:pPr>
              <a:t>298</a:t>
            </a:fld>
            <a:endParaRPr lang="en-US" dirty="0"/>
          </a:p>
        </p:txBody>
      </p:sp>
    </p:spTree>
    <p:extLst>
      <p:ext uri="{BB962C8B-B14F-4D97-AF65-F5344CB8AC3E}">
        <p14:creationId xmlns:p14="http://schemas.microsoft.com/office/powerpoint/2010/main" val="305228627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r>
              <a:rPr lang="en-US" dirty="0"/>
              <a:t>Conduct Release Planning: Critical Outputs – </a:t>
            </a:r>
            <a:br>
              <a:rPr lang="en-US" dirty="0"/>
            </a:br>
            <a:r>
              <a:rPr lang="en-US" dirty="0"/>
              <a:t>Length of Sprint </a:t>
            </a:r>
          </a:p>
        </p:txBody>
      </p:sp>
      <p:sp>
        <p:nvSpPr>
          <p:cNvPr id="2" name="Rectangle 1"/>
          <p:cNvSpPr/>
          <p:nvPr/>
        </p:nvSpPr>
        <p:spPr>
          <a:xfrm>
            <a:off x="304800" y="12192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The Product Owner and the Scrum Team decide on the Length of Sprint for the project. </a:t>
            </a:r>
          </a:p>
          <a:p>
            <a:pPr lvl="0"/>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Once determined, the Length of Sprint normally remains the same throughout the project. </a:t>
            </a:r>
            <a:r>
              <a:rPr lang="en-US" dirty="0">
                <a:latin typeface="Calibri" panose="020F0502020204030204" pitchFamily="34" charset="0"/>
                <a:cs typeface="Calibri" panose="020F0502020204030204" pitchFamily="34" charset="0"/>
              </a:rPr>
              <a:t>However, the duration of Sprints can be changed if the Product Owner and the Scrum Team have justification for the change. </a:t>
            </a:r>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Early in the project they may still be experimenting to find the best Sprint length.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Later in the project a reduction in the Length of Sprint normally means it can be reduced due to improvements in the project environment.</a:t>
            </a:r>
          </a:p>
          <a:p>
            <a:pPr lvl="0"/>
            <a:endParaRPr lang="en-IN"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A Sprint is typically Time-boxed with a duration of one to four weeks. Most Scrum projects typically have Sprints Time-boxed at a duration of two or three weeks. </a:t>
            </a:r>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C7122B40-53F3-A3A4-6521-1B6404361080}"/>
              </a:ext>
            </a:extLst>
          </p:cNvPr>
          <p:cNvSpPr>
            <a:spLocks noGrp="1"/>
          </p:cNvSpPr>
          <p:nvPr>
            <p:ph type="sldNum" sz="quarter" idx="12"/>
          </p:nvPr>
        </p:nvSpPr>
        <p:spPr/>
        <p:txBody>
          <a:bodyPr/>
          <a:lstStyle/>
          <a:p>
            <a:pPr>
              <a:defRPr/>
            </a:pPr>
            <a:fld id="{AC73F1D3-B4B8-4AEF-90B2-F6B713CA2A81}" type="slidenum">
              <a:rPr lang="en-US" smtClean="0"/>
              <a:pPr>
                <a:defRPr/>
              </a:pPr>
              <a:t>299</a:t>
            </a:fld>
            <a:endParaRPr lang="en-US" dirty="0"/>
          </a:p>
        </p:txBody>
      </p:sp>
    </p:spTree>
    <p:extLst>
      <p:ext uri="{BB962C8B-B14F-4D97-AF65-F5344CB8AC3E}">
        <p14:creationId xmlns:p14="http://schemas.microsoft.com/office/powerpoint/2010/main" val="168189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19200"/>
            <a:ext cx="7848600" cy="5029200"/>
          </a:xfrm>
        </p:spPr>
        <p:txBody>
          <a:bodyPr/>
          <a:lstStyle/>
          <a:p>
            <a:pPr lvl="0" algn="just"/>
            <a:r>
              <a:rPr lang="en-IN" sz="1800" dirty="0"/>
              <a:t>This is a two-day class. Class starts at &lt;&gt; and will continue until &lt;&gt; each day. Your instructor will provide breaks throughout the day (</a:t>
            </a:r>
            <a:r>
              <a:rPr lang="en-US" sz="1800" dirty="0"/>
              <a:t>app. 10 min every 60-90 minutes).</a:t>
            </a:r>
          </a:p>
          <a:p>
            <a:pPr algn="just">
              <a:spcBef>
                <a:spcPts val="600"/>
              </a:spcBef>
            </a:pPr>
            <a:r>
              <a:rPr lang="en-US" sz="1800" dirty="0"/>
              <a:t>We will take a 30-60 min lunch break.</a:t>
            </a:r>
          </a:p>
          <a:p>
            <a:pPr lvl="0" algn="just"/>
            <a:r>
              <a:rPr lang="en-IN" sz="1800" dirty="0"/>
              <a:t>Participants should be in the class on time and return from breaks as instructed.</a:t>
            </a:r>
          </a:p>
          <a:p>
            <a:pPr algn="just"/>
            <a:r>
              <a:rPr lang="en-IN" sz="1800" dirty="0"/>
              <a:t>All participants in this training can ask questions either verbally or through the chat-window.</a:t>
            </a:r>
            <a:endParaRPr lang="en-US" sz="1800" dirty="0"/>
          </a:p>
          <a:p>
            <a:pPr lvl="0" algn="just"/>
            <a:r>
              <a:rPr lang="en-IN" sz="1800" dirty="0"/>
              <a:t>Full participation is expected from students. Please join in the activities and exercises as instructed. Warning—you may actually have fun in this class!</a:t>
            </a:r>
          </a:p>
          <a:p>
            <a:pPr lvl="0" algn="just"/>
            <a:endParaRPr lang="en-IN" sz="1800" dirty="0"/>
          </a:p>
        </p:txBody>
      </p:sp>
      <p:sp>
        <p:nvSpPr>
          <p:cNvPr id="3" name="Title 2"/>
          <p:cNvSpPr>
            <a:spLocks noGrp="1"/>
          </p:cNvSpPr>
          <p:nvPr>
            <p:ph type="title"/>
          </p:nvPr>
        </p:nvSpPr>
        <p:spPr/>
        <p:txBody>
          <a:bodyPr/>
          <a:lstStyle/>
          <a:p>
            <a:r>
              <a:rPr lang="en-US" dirty="0"/>
              <a:t>Ground Rules/Working Agreements</a:t>
            </a:r>
            <a:endParaRPr lang="en-IN" dirty="0"/>
          </a:p>
        </p:txBody>
      </p:sp>
      <p:sp>
        <p:nvSpPr>
          <p:cNvPr id="4" name="Slide Number Placeholder 3">
            <a:extLst>
              <a:ext uri="{FF2B5EF4-FFF2-40B4-BE49-F238E27FC236}">
                <a16:creationId xmlns:a16="http://schemas.microsoft.com/office/drawing/2014/main" id="{73A6D8D6-9F6E-2968-45E3-D01716003976}"/>
              </a:ext>
            </a:extLst>
          </p:cNvPr>
          <p:cNvSpPr>
            <a:spLocks noGrp="1"/>
          </p:cNvSpPr>
          <p:nvPr>
            <p:ph type="sldNum" sz="quarter" idx="12"/>
          </p:nvPr>
        </p:nvSpPr>
        <p:spPr/>
        <p:txBody>
          <a:bodyPr/>
          <a:lstStyle/>
          <a:p>
            <a:pPr>
              <a:defRPr/>
            </a:pPr>
            <a:fld id="{AC73F1D3-B4B8-4AEF-90B2-F6B713CA2A81}" type="slidenum">
              <a:rPr lang="en-US" smtClean="0"/>
              <a:pPr>
                <a:defRPr/>
              </a:pPr>
              <a:t>3</a:t>
            </a:fld>
            <a:endParaRPr lang="en-US" dirty="0"/>
          </a:p>
        </p:txBody>
      </p:sp>
    </p:spTree>
    <p:extLst>
      <p:ext uri="{BB962C8B-B14F-4D97-AF65-F5344CB8AC3E}">
        <p14:creationId xmlns:p14="http://schemas.microsoft.com/office/powerpoint/2010/main" val="244835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t>Which of the following is NOT part of the Agile Manifesto?</a:t>
            </a:r>
          </a:p>
          <a:p>
            <a:pPr lvl="0" algn="just"/>
            <a:endParaRPr lang="en-IN" sz="1800" dirty="0"/>
          </a:p>
          <a:p>
            <a:pPr lvl="0" algn="just">
              <a:buFont typeface="+mj-lt"/>
              <a:buAutoNum type="alphaUcPeriod"/>
            </a:pPr>
            <a:r>
              <a:rPr lang="en-IN" sz="1800" dirty="0"/>
              <a:t>Promote individuals over processes</a:t>
            </a:r>
          </a:p>
          <a:p>
            <a:pPr lvl="0" algn="just">
              <a:buFont typeface="+mj-lt"/>
              <a:buAutoNum type="alphaUcPeriod"/>
            </a:pPr>
            <a:r>
              <a:rPr lang="en-IN" sz="1800" dirty="0"/>
              <a:t>Respond to change rather than make long-term plans</a:t>
            </a:r>
          </a:p>
          <a:p>
            <a:pPr lvl="0" algn="just">
              <a:buFont typeface="+mj-lt"/>
              <a:buAutoNum type="alphaUcPeriod"/>
            </a:pPr>
            <a:r>
              <a:rPr lang="en-IN" sz="1800" dirty="0"/>
              <a:t>Have a specialized team rather than a cross-functional team</a:t>
            </a:r>
          </a:p>
          <a:p>
            <a:pPr lvl="0" algn="just">
              <a:buFont typeface="+mj-lt"/>
              <a:buAutoNum type="alphaUcPeriod"/>
            </a:pPr>
            <a:r>
              <a:rPr lang="en-IN" sz="1800" dirty="0"/>
              <a:t>Working software is more important than comprehensive documentation</a:t>
            </a:r>
          </a:p>
        </p:txBody>
      </p:sp>
      <p:sp>
        <p:nvSpPr>
          <p:cNvPr id="8" name="TextBox 7"/>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30</a:t>
            </a:fld>
            <a:endParaRPr lang="en-US" dirty="0"/>
          </a:p>
        </p:txBody>
      </p:sp>
      <p:sp>
        <p:nvSpPr>
          <p:cNvPr id="4" name="Footer Placeholder 3">
            <a:extLst>
              <a:ext uri="{FF2B5EF4-FFF2-40B4-BE49-F238E27FC236}">
                <a16:creationId xmlns:a16="http://schemas.microsoft.com/office/drawing/2014/main" id="{DB197BA4-6F0C-EBD2-FA04-D5FD0EE0E96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9127408"/>
      </p:ext>
    </p:extLst>
  </p:cSld>
  <p:clrMapOvr>
    <a:masterClrMapping/>
  </p:clrMapOvr>
  <p:transition spd="med">
    <p:pull/>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269" y="1636455"/>
            <a:ext cx="8186531" cy="3139321"/>
          </a:xfrm>
          <a:prstGeom prst="rect">
            <a:avLst/>
          </a:prstGeom>
        </p:spPr>
        <p:txBody>
          <a:bodyPr wrap="square">
            <a:spAutoFit/>
          </a:bodyPr>
          <a:lstStyle/>
          <a:p>
            <a:r>
              <a:rPr lang="en-IN" dirty="0">
                <a:latin typeface="Calibri" panose="020F0502020204030204" pitchFamily="34" charset="0"/>
                <a:ea typeface="Calibri" panose="020F0502020204030204" pitchFamily="34" charset="0"/>
                <a:cs typeface="Times New Roman" panose="02020603050405020304" pitchFamily="18" charset="0"/>
              </a:rPr>
              <a:t>If project requirements are generally stable and major changes are not expected in the near future, the Length of a Sprint may be set to be longer, 4 to 6 weeks.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If project requirements are not very well defined or if significant changes are expected in the immediate future, the Length of Sprint may be relatively shorter, 1 to 3 weeks.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To get maximum benefits from a Scrum project, it is recommended to keep the Sprint Time-boxed to 4 weeks or less, unless there are projects with very stable requirements, where Sprints can extend up to 6 weeks.</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endParaRPr lang="en-IN"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914400" y="381000"/>
            <a:ext cx="8229599" cy="954107"/>
          </a:xfrm>
          <a:prstGeom prst="rect">
            <a:avLst/>
          </a:prstGeom>
        </p:spPr>
        <p:txBody>
          <a:bodyPr wrap="square">
            <a:spAutoFit/>
          </a:bodyPr>
          <a:lstStyle/>
          <a:p>
            <a:pPr algn="ctr"/>
            <a:r>
              <a:rPr lang="en-US" sz="2800" b="1" kern="0" dirty="0">
                <a:solidFill>
                  <a:srgbClr val="0050AD"/>
                </a:solidFill>
                <a:latin typeface="Calibri" panose="020F0502020204030204" pitchFamily="34" charset="0"/>
                <a:cs typeface="Calibri" panose="020F0502020204030204" pitchFamily="34" charset="0"/>
              </a:rPr>
              <a:t>Conduct Release Planning</a:t>
            </a:r>
            <a:r>
              <a:rPr lang="en-IN" sz="2800" b="1" dirty="0">
                <a:solidFill>
                  <a:srgbClr val="0050AD"/>
                </a:solidFill>
                <a:latin typeface="Calibri" panose="020F0502020204030204" pitchFamily="34" charset="0"/>
                <a:cs typeface="Calibri" panose="020F0502020204030204" pitchFamily="34" charset="0"/>
              </a:rPr>
              <a:t> - </a:t>
            </a:r>
            <a:r>
              <a:rPr lang="en-IN" sz="2800" b="1" dirty="0">
                <a:solidFill>
                  <a:srgbClr val="0050AD"/>
                </a:solidFill>
                <a:latin typeface="Calibri" panose="020F0502020204030204" pitchFamily="34" charset="0"/>
                <a:cs typeface="+mn-cs"/>
              </a:rPr>
              <a:t>Impact of Expected Change on the Length of Sprint</a:t>
            </a:r>
            <a:endParaRPr lang="en-US" sz="2800" b="1" dirty="0">
              <a:solidFill>
                <a:srgbClr val="0050AD"/>
              </a:solidFill>
              <a:latin typeface="Calibri" panose="020F0502020204030204" pitchFamily="34" charset="0"/>
              <a:cs typeface="+mn-cs"/>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300</a:t>
            </a:fld>
            <a:endParaRPr lang="en-US" dirty="0"/>
          </a:p>
        </p:txBody>
      </p:sp>
      <p:sp>
        <p:nvSpPr>
          <p:cNvPr id="3" name="Footer Placeholder 2">
            <a:extLst>
              <a:ext uri="{FF2B5EF4-FFF2-40B4-BE49-F238E27FC236}">
                <a16:creationId xmlns:a16="http://schemas.microsoft.com/office/drawing/2014/main" id="{CFBADB7F-CD3A-8B45-76A3-D5B3207A5DF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8222100"/>
      </p:ext>
    </p:extLst>
  </p:cSld>
  <p:clrMapOvr>
    <a:masterClrMapping/>
  </p:clrMapOvr>
  <p:transition spd="med">
    <p:pull/>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381000"/>
            <a:ext cx="8229599" cy="954107"/>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Calibri" panose="020F0502020204030204" pitchFamily="34" charset="0"/>
              </a:rPr>
              <a:t>Conduct Release Planning - </a:t>
            </a:r>
            <a:r>
              <a:rPr lang="en-IN" sz="2800" b="1" dirty="0">
                <a:solidFill>
                  <a:srgbClr val="0050AD"/>
                </a:solidFill>
                <a:latin typeface="Calibri" panose="020F0502020204030204" pitchFamily="34" charset="0"/>
                <a:cs typeface="+mn-cs"/>
              </a:rPr>
              <a:t>Impact of Expected Change on the Length of Sprint</a:t>
            </a:r>
            <a:endParaRPr lang="en-US" sz="2800" b="1" dirty="0">
              <a:solidFill>
                <a:srgbClr val="0050AD"/>
              </a:solidFill>
              <a:latin typeface="Calibri" panose="020F0502020204030204" pitchFamily="34" charset="0"/>
              <a:cs typeface="+mn-cs"/>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301</a:t>
            </a:fld>
            <a:endParaRPr lang="en-US" dirty="0"/>
          </a:p>
        </p:txBody>
      </p:sp>
      <p:sp>
        <p:nvSpPr>
          <p:cNvPr id="6" name="Rectangle 5"/>
          <p:cNvSpPr/>
          <p:nvPr/>
        </p:nvSpPr>
        <p:spPr>
          <a:xfrm>
            <a:off x="914400" y="5943600"/>
            <a:ext cx="7026219"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6-7: </a:t>
            </a:r>
            <a:r>
              <a:rPr lang="en-IN" sz="1400" dirty="0">
                <a:latin typeface="Calibri" panose="020F0502020204030204" pitchFamily="34" charset="0"/>
                <a:cs typeface="Calibri" panose="020F0502020204030204" pitchFamily="34" charset="0"/>
              </a:rPr>
              <a:t>Impact of Expected Change on the Length of Sprint</a:t>
            </a:r>
            <a:r>
              <a:rPr lang="en-US" sz="1400" dirty="0">
                <a:latin typeface="Calibri" panose="020F0502020204030204" pitchFamily="34" charset="0"/>
                <a:cs typeface="Calibri" panose="020F0502020204030204" pitchFamily="34" charset="0"/>
              </a:rPr>
              <a:t>; Page 112 SBOK® Guide</a:t>
            </a:r>
          </a:p>
        </p:txBody>
      </p:sp>
      <p:pic>
        <p:nvPicPr>
          <p:cNvPr id="3" name="Picture 2">
            <a:extLst>
              <a:ext uri="{FF2B5EF4-FFF2-40B4-BE49-F238E27FC236}">
                <a16:creationId xmlns:a16="http://schemas.microsoft.com/office/drawing/2014/main" id="{D1D74118-578B-B31F-F0FB-6EDE6AF05A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532219"/>
            <a:ext cx="5428149" cy="4258981"/>
          </a:xfrm>
          <a:prstGeom prst="rect">
            <a:avLst/>
          </a:prstGeom>
          <a:ln w="19050">
            <a:solidFill>
              <a:schemeClr val="tx1"/>
            </a:solidFill>
          </a:ln>
        </p:spPr>
      </p:pic>
      <p:sp>
        <p:nvSpPr>
          <p:cNvPr id="4" name="Footer Placeholder 3">
            <a:extLst>
              <a:ext uri="{FF2B5EF4-FFF2-40B4-BE49-F238E27FC236}">
                <a16:creationId xmlns:a16="http://schemas.microsoft.com/office/drawing/2014/main" id="{F85676F4-DF8A-8607-8718-D103787D810D}"/>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160971"/>
      </p:ext>
    </p:extLst>
  </p:cSld>
  <p:clrMapOvr>
    <a:masterClrMapping/>
  </p:clrMapOvr>
  <p:transition spd="med">
    <p:pull/>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269" y="1642408"/>
            <a:ext cx="8186531" cy="2862322"/>
          </a:xfrm>
          <a:prstGeom prst="rect">
            <a:avLst/>
          </a:prstGeom>
        </p:spPr>
        <p:txBody>
          <a:bodyPr wrap="square">
            <a:spAutoFit/>
          </a:bodyPr>
          <a:lstStyle/>
          <a:p>
            <a:r>
              <a:rPr lang="en-IN" dirty="0">
                <a:latin typeface="Calibri" panose="020F0502020204030204" pitchFamily="34" charset="0"/>
                <a:ea typeface="Calibri" panose="020F0502020204030204" pitchFamily="34" charset="0"/>
                <a:cs typeface="Times New Roman" panose="02020603050405020304" pitchFamily="18" charset="0"/>
              </a:rPr>
              <a:t>Other factors that also need to be considered include:</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IN" dirty="0">
                <a:latin typeface="Calibri" panose="020F0502020204030204" pitchFamily="34" charset="0"/>
                <a:ea typeface="Calibri" panose="020F0502020204030204" pitchFamily="34" charset="0"/>
                <a:cs typeface="Times New Roman" panose="02020603050405020304" pitchFamily="18" charset="0"/>
              </a:rPr>
              <a:t>Actual time to get work done (if the project or corporate environment needs a specific time to get tasks done, that could determine the Length of Sprint) </a:t>
            </a:r>
          </a:p>
          <a:p>
            <a:pPr marL="342900" indent="-342900">
              <a:buFont typeface="Arial" panose="020B0604020202020204" pitchFamily="34" charset="0"/>
              <a:buChar char="•"/>
            </a:pPr>
            <a:endParaRPr lang="en-IN"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IN" dirty="0">
                <a:latin typeface="Calibri" panose="020F0502020204030204" pitchFamily="34" charset="0"/>
                <a:ea typeface="Calibri" panose="020F0502020204030204" pitchFamily="34" charset="0"/>
                <a:cs typeface="Times New Roman" panose="02020603050405020304" pitchFamily="18" charset="0"/>
              </a:rPr>
              <a:t>Planned date for a release (the Length of Sprint should take into consideration the release dates for the overall product or service)</a:t>
            </a:r>
          </a:p>
          <a:p>
            <a:pPr marL="342900" indent="-342900">
              <a:buFont typeface="Arial" panose="020B0604020202020204" pitchFamily="34" charset="0"/>
              <a:buChar char="•"/>
            </a:pPr>
            <a:endParaRPr lang="en-IN"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IN" dirty="0">
                <a:latin typeface="Calibri" panose="020F0502020204030204" pitchFamily="34" charset="0"/>
                <a:ea typeface="Calibri" panose="020F0502020204030204" pitchFamily="34" charset="0"/>
                <a:cs typeface="Times New Roman" panose="02020603050405020304" pitchFamily="18" charset="0"/>
              </a:rPr>
              <a:t>Any other factor as determined by the Product Owner or Scrum Master, that need to be considered while determining the Length of Sprint</a:t>
            </a:r>
          </a:p>
        </p:txBody>
      </p:sp>
      <p:sp>
        <p:nvSpPr>
          <p:cNvPr id="7" name="Rectangle 6"/>
          <p:cNvSpPr/>
          <p:nvPr/>
        </p:nvSpPr>
        <p:spPr>
          <a:xfrm>
            <a:off x="914400" y="381000"/>
            <a:ext cx="8229599" cy="954107"/>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Calibri" panose="020F0502020204030204" pitchFamily="34" charset="0"/>
              </a:rPr>
              <a:t>Conduct Release Planning - </a:t>
            </a:r>
            <a:r>
              <a:rPr lang="en-IN" sz="2800" b="1" dirty="0">
                <a:solidFill>
                  <a:srgbClr val="0050AD"/>
                </a:solidFill>
                <a:latin typeface="Calibri" panose="020F0502020204030204" pitchFamily="34" charset="0"/>
                <a:cs typeface="+mn-cs"/>
              </a:rPr>
              <a:t>Impact of Other Factors on the Length of Sprint</a:t>
            </a:r>
            <a:endParaRPr lang="en-US" sz="2800" b="1" dirty="0">
              <a:solidFill>
                <a:srgbClr val="0050AD"/>
              </a:solidFill>
              <a:latin typeface="Calibri" panose="020F0502020204030204" pitchFamily="34" charset="0"/>
              <a:cs typeface="+mn-cs"/>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302</a:t>
            </a:fld>
            <a:endParaRPr lang="en-US" dirty="0"/>
          </a:p>
        </p:txBody>
      </p:sp>
      <p:sp>
        <p:nvSpPr>
          <p:cNvPr id="3" name="Footer Placeholder 2">
            <a:extLst>
              <a:ext uri="{FF2B5EF4-FFF2-40B4-BE49-F238E27FC236}">
                <a16:creationId xmlns:a16="http://schemas.microsoft.com/office/drawing/2014/main" id="{33C6185E-84A6-701F-4E72-A70945BD198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1789761"/>
      </p:ext>
    </p:extLst>
  </p:cSld>
  <p:clrMapOvr>
    <a:masterClrMapping/>
  </p:clrMapOvr>
  <p:transition spd="med">
    <p:pull/>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The prioritized set of work to be done is captured by the Product Owner in:</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A User Story.</a:t>
            </a:r>
          </a:p>
          <a:p>
            <a:pPr lvl="0">
              <a:buFont typeface="+mj-lt"/>
              <a:buAutoNum type="alphaUcPeriod"/>
            </a:pPr>
            <a:r>
              <a:rPr lang="en-IN" sz="1800" dirty="0">
                <a:latin typeface="Calibri" panose="020F0502020204030204" pitchFamily="34" charset="0"/>
              </a:rPr>
              <a:t>The Prioritized Product Backlog. </a:t>
            </a:r>
          </a:p>
          <a:p>
            <a:pPr lvl="0">
              <a:buFont typeface="+mj-lt"/>
              <a:buAutoNum type="alphaUcPeriod"/>
            </a:pPr>
            <a:r>
              <a:rPr lang="en-IN" sz="1800" dirty="0">
                <a:latin typeface="Calibri" panose="020F0502020204030204" pitchFamily="34" charset="0"/>
              </a:rPr>
              <a:t>A Burndown chart. </a:t>
            </a:r>
          </a:p>
          <a:p>
            <a:pPr lvl="0">
              <a:buFont typeface="+mj-lt"/>
              <a:buAutoNum type="alphaUcPeriod"/>
            </a:pPr>
            <a:r>
              <a:rPr lang="en-IN" sz="1800" dirty="0">
                <a:latin typeface="Calibri" panose="020F0502020204030204" pitchFamily="34" charset="0"/>
              </a:rPr>
              <a:t>Accepted deliverables</a:t>
            </a:r>
          </a:p>
        </p:txBody>
      </p:sp>
      <p:sp>
        <p:nvSpPr>
          <p:cNvPr id="8" name="TextBox 7"/>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303</a:t>
            </a:fld>
            <a:endParaRPr lang="en-US" dirty="0"/>
          </a:p>
        </p:txBody>
      </p:sp>
      <p:sp>
        <p:nvSpPr>
          <p:cNvPr id="4" name="Footer Placeholder 3">
            <a:extLst>
              <a:ext uri="{FF2B5EF4-FFF2-40B4-BE49-F238E27FC236}">
                <a16:creationId xmlns:a16="http://schemas.microsoft.com/office/drawing/2014/main" id="{AAC7F3CF-B487-BDD8-34F4-4687B6C76C6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8311462"/>
      </p:ext>
    </p:extLst>
  </p:cSld>
  <p:clrMapOvr>
    <a:masterClrMapping/>
  </p:clrMapOvr>
  <p:transition spd="med">
    <p:pull/>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304</a:t>
            </a:fld>
            <a:endParaRPr lang="en-US" dirty="0"/>
          </a:p>
        </p:txBody>
      </p:sp>
      <p:sp>
        <p:nvSpPr>
          <p:cNvPr id="2" name="Footer Placeholder 1">
            <a:extLst>
              <a:ext uri="{FF2B5EF4-FFF2-40B4-BE49-F238E27FC236}">
                <a16:creationId xmlns:a16="http://schemas.microsoft.com/office/drawing/2014/main" id="{578F407E-D577-9501-51C3-9208BEDA0EC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855975"/>
      </p:ext>
    </p:extLst>
  </p:cSld>
  <p:clrMapOvr>
    <a:masterClrMapping/>
  </p:clrMapOvr>
  <p:transition spd="med">
    <p:pull/>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Which of the following roles is identified in the Create Project Vision process?</a:t>
            </a:r>
          </a:p>
          <a:p>
            <a:pPr lvl="0"/>
            <a:endParaRPr lang="en-IN" sz="1800" dirty="0">
              <a:latin typeface="Calibri" panose="020F0502020204030204" pitchFamily="34" charset="0"/>
            </a:endParaRPr>
          </a:p>
          <a:p>
            <a:pPr lvl="0">
              <a:buFont typeface="+mj-lt"/>
              <a:buAutoNum type="alphaUcPeriod"/>
            </a:pPr>
            <a:r>
              <a:rPr lang="en-IN" sz="1800" dirty="0"/>
              <a:t>Scrum Master</a:t>
            </a:r>
          </a:p>
          <a:p>
            <a:pPr lvl="0">
              <a:buFont typeface="+mj-lt"/>
              <a:buAutoNum type="alphaUcPeriod"/>
            </a:pPr>
            <a:r>
              <a:rPr lang="en-IN" sz="1800" dirty="0"/>
              <a:t>Product Owner</a:t>
            </a:r>
          </a:p>
          <a:p>
            <a:pPr lvl="0">
              <a:buFont typeface="+mj-lt"/>
              <a:buAutoNum type="alphaUcPeriod"/>
            </a:pPr>
            <a:r>
              <a:rPr lang="en-IN" sz="1800" dirty="0"/>
              <a:t>Scrum Team</a:t>
            </a:r>
          </a:p>
          <a:p>
            <a:pPr lvl="0">
              <a:buFont typeface="+mj-lt"/>
              <a:buAutoNum type="alphaUcPeriod"/>
            </a:pPr>
            <a:r>
              <a:rPr lang="en-IN" sz="1800" dirty="0"/>
              <a:t>None of the above</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305</a:t>
            </a:fld>
            <a:endParaRPr lang="en-US" dirty="0"/>
          </a:p>
        </p:txBody>
      </p:sp>
      <p:sp>
        <p:nvSpPr>
          <p:cNvPr id="4" name="Footer Placeholder 3">
            <a:extLst>
              <a:ext uri="{FF2B5EF4-FFF2-40B4-BE49-F238E27FC236}">
                <a16:creationId xmlns:a16="http://schemas.microsoft.com/office/drawing/2014/main" id="{453D52FB-D3CA-EA20-92FF-323C9A673F0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8889371"/>
      </p:ext>
    </p:extLst>
  </p:cSld>
  <p:clrMapOvr>
    <a:masterClrMapping/>
  </p:clrMapOvr>
  <p:transition spd="med">
    <p:pull/>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306</a:t>
            </a:fld>
            <a:endParaRPr lang="en-US" dirty="0"/>
          </a:p>
        </p:txBody>
      </p:sp>
      <p:sp>
        <p:nvSpPr>
          <p:cNvPr id="2" name="Footer Placeholder 1">
            <a:extLst>
              <a:ext uri="{FF2B5EF4-FFF2-40B4-BE49-F238E27FC236}">
                <a16:creationId xmlns:a16="http://schemas.microsoft.com/office/drawing/2014/main" id="{916FBFDA-6E8C-737F-3088-85902B6CDDE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0640639"/>
      </p:ext>
    </p:extLst>
  </p:cSld>
  <p:clrMapOvr>
    <a:masterClrMapping/>
  </p:clrMapOvr>
  <p:transition spd="med">
    <p:pull/>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307</a:t>
            </a:fld>
            <a:endParaRPr lang="en-US" dirty="0"/>
          </a:p>
        </p:txBody>
      </p:sp>
      <p:sp>
        <p:nvSpPr>
          <p:cNvPr id="5" name="Title 2"/>
          <p:cNvSpPr txBox="1">
            <a:spLocks/>
          </p:cNvSpPr>
          <p:nvPr/>
        </p:nvSpPr>
        <p:spPr bwMode="auto">
          <a:xfrm>
            <a:off x="304800" y="17526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If you are using Scrum, how does release planning work in your organization? Is functionality driving your Releases or the schedule?? Please type your answer in the Question window.</a:t>
            </a:r>
          </a:p>
        </p:txBody>
      </p:sp>
      <p:sp>
        <p:nvSpPr>
          <p:cNvPr id="6" name="TextBox 5"/>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128437663"/>
      </p:ext>
    </p:extLst>
  </p:cSld>
  <p:clrMapOvr>
    <a:masterClrMapping/>
  </p:clrMapOvr>
  <p:transition spd="med">
    <p:pull/>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Phase - Plan and Estimate</a:t>
            </a:r>
            <a:endParaRPr lang="en-IN" dirty="0"/>
          </a:p>
        </p:txBody>
      </p:sp>
      <p:sp>
        <p:nvSpPr>
          <p:cNvPr id="2" name="Slide Number Placeholder 1">
            <a:extLst>
              <a:ext uri="{FF2B5EF4-FFF2-40B4-BE49-F238E27FC236}">
                <a16:creationId xmlns:a16="http://schemas.microsoft.com/office/drawing/2014/main" id="{713696AB-D79A-3873-4603-C7293D27ADEF}"/>
              </a:ext>
            </a:extLst>
          </p:cNvPr>
          <p:cNvSpPr>
            <a:spLocks noGrp="1"/>
          </p:cNvSpPr>
          <p:nvPr>
            <p:ph type="sldNum" sz="quarter" idx="12"/>
          </p:nvPr>
        </p:nvSpPr>
        <p:spPr/>
        <p:txBody>
          <a:bodyPr/>
          <a:lstStyle/>
          <a:p>
            <a:pPr>
              <a:defRPr/>
            </a:pPr>
            <a:fld id="{AC73F1D3-B4B8-4AEF-90B2-F6B713CA2A81}" type="slidenum">
              <a:rPr lang="en-US" smtClean="0"/>
              <a:pPr>
                <a:defRPr/>
              </a:pPr>
              <a:t>308</a:t>
            </a:fld>
            <a:endParaRPr lang="en-US" dirty="0"/>
          </a:p>
        </p:txBody>
      </p:sp>
    </p:spTree>
    <p:extLst>
      <p:ext uri="{BB962C8B-B14F-4D97-AF65-F5344CB8AC3E}">
        <p14:creationId xmlns:p14="http://schemas.microsoft.com/office/powerpoint/2010/main" val="163636549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152400"/>
            <a:ext cx="9067800" cy="715963"/>
          </a:xfrm>
        </p:spPr>
        <p:txBody>
          <a:bodyPr/>
          <a:lstStyle/>
          <a:p>
            <a:r>
              <a:rPr lang="en-US" dirty="0"/>
              <a:t>Scrum Phase - Plan and Estimate</a:t>
            </a:r>
          </a:p>
        </p:txBody>
      </p:sp>
      <p:sp>
        <p:nvSpPr>
          <p:cNvPr id="5" name="Rectangle 4"/>
          <p:cNvSpPr/>
          <p:nvPr/>
        </p:nvSpPr>
        <p:spPr>
          <a:xfrm>
            <a:off x="1486246" y="5791200"/>
            <a:ext cx="5695277"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9‑2: Plan and Estimate Overview (Essentials); SBOK® Page 184</a:t>
            </a:r>
          </a:p>
        </p:txBody>
      </p:sp>
      <p:sp>
        <p:nvSpPr>
          <p:cNvPr id="6" name="Rectangle 5"/>
          <p:cNvSpPr/>
          <p:nvPr/>
        </p:nvSpPr>
        <p:spPr>
          <a:xfrm>
            <a:off x="0" y="6096000"/>
            <a:ext cx="8534400" cy="292388"/>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Pages 181-216</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309</a:t>
            </a:fld>
            <a:endParaRPr lang="en-US" dirty="0"/>
          </a:p>
        </p:txBody>
      </p:sp>
      <p:pic>
        <p:nvPicPr>
          <p:cNvPr id="4" name="Picture 3">
            <a:extLst>
              <a:ext uri="{FF2B5EF4-FFF2-40B4-BE49-F238E27FC236}">
                <a16:creationId xmlns:a16="http://schemas.microsoft.com/office/drawing/2014/main" id="{4370DA81-7B49-1587-DDEF-DCC1283F2D69}"/>
              </a:ext>
            </a:extLst>
          </p:cNvPr>
          <p:cNvPicPr>
            <a:picLocks noChangeAspect="1"/>
          </p:cNvPicPr>
          <p:nvPr/>
        </p:nvPicPr>
        <p:blipFill>
          <a:blip r:embed="rId2"/>
          <a:stretch>
            <a:fillRect/>
          </a:stretch>
        </p:blipFill>
        <p:spPr>
          <a:xfrm>
            <a:off x="1066800" y="792163"/>
            <a:ext cx="7086600" cy="5082876"/>
          </a:xfrm>
          <a:prstGeom prst="rect">
            <a:avLst/>
          </a:prstGeom>
        </p:spPr>
      </p:pic>
    </p:spTree>
    <p:extLst>
      <p:ext uri="{BB962C8B-B14F-4D97-AF65-F5344CB8AC3E}">
        <p14:creationId xmlns:p14="http://schemas.microsoft.com/office/powerpoint/2010/main" val="3208327922"/>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31</a:t>
            </a:fld>
            <a:endParaRPr lang="en-US" dirty="0"/>
          </a:p>
        </p:txBody>
      </p:sp>
      <p:sp>
        <p:nvSpPr>
          <p:cNvPr id="2" name="Footer Placeholder 1">
            <a:extLst>
              <a:ext uri="{FF2B5EF4-FFF2-40B4-BE49-F238E27FC236}">
                <a16:creationId xmlns:a16="http://schemas.microsoft.com/office/drawing/2014/main" id="{DBFB1E4B-DE2A-A237-FDA1-897ABFC41D9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613288"/>
      </p:ext>
    </p:extLst>
  </p:cSld>
  <p:clrMapOvr>
    <a:masterClrMapping/>
  </p:clrMapOvr>
  <p:transition spd="med">
    <p:pull/>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 y="228600"/>
            <a:ext cx="9067800" cy="715963"/>
          </a:xfrm>
        </p:spPr>
        <p:txBody>
          <a:bodyPr/>
          <a:lstStyle/>
          <a:p>
            <a:r>
              <a:rPr lang="en-US" dirty="0"/>
              <a:t>Plan and Estimate – Create User Stories</a:t>
            </a:r>
          </a:p>
        </p:txBody>
      </p:sp>
      <p:sp>
        <p:nvSpPr>
          <p:cNvPr id="9" name="Rectangle 8"/>
          <p:cNvSpPr/>
          <p:nvPr/>
        </p:nvSpPr>
        <p:spPr>
          <a:xfrm>
            <a:off x="1200622" y="5791200"/>
            <a:ext cx="6266524"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9‑3: </a:t>
            </a:r>
            <a:r>
              <a:rPr lang="en-IN" sz="1400" dirty="0">
                <a:latin typeface="Calibri" panose="020F0502020204030204" pitchFamily="34" charset="0"/>
                <a:cs typeface="Calibri" panose="020F0502020204030204" pitchFamily="34" charset="0"/>
              </a:rPr>
              <a:t>Create User Stories—Inputs, Tools, and Outputs</a:t>
            </a:r>
            <a:r>
              <a:rPr lang="en-US" sz="1400" dirty="0">
                <a:latin typeface="Calibri" panose="020F0502020204030204" pitchFamily="34" charset="0"/>
                <a:cs typeface="Calibri" panose="020F0502020204030204" pitchFamily="34" charset="0"/>
              </a:rPr>
              <a:t>; SBOK® Page 185</a:t>
            </a:r>
          </a:p>
        </p:txBody>
      </p:sp>
      <p:pic>
        <p:nvPicPr>
          <p:cNvPr id="2" name="Picture 1">
            <a:extLst>
              <a:ext uri="{FF2B5EF4-FFF2-40B4-BE49-F238E27FC236}">
                <a16:creationId xmlns:a16="http://schemas.microsoft.com/office/drawing/2014/main" id="{F5FE6229-100B-1076-3C4E-DC2EA7A37288}"/>
              </a:ext>
            </a:extLst>
          </p:cNvPr>
          <p:cNvPicPr>
            <a:picLocks noChangeAspect="1"/>
          </p:cNvPicPr>
          <p:nvPr/>
        </p:nvPicPr>
        <p:blipFill>
          <a:blip r:embed="rId2"/>
          <a:stretch>
            <a:fillRect/>
          </a:stretch>
        </p:blipFill>
        <p:spPr>
          <a:xfrm>
            <a:off x="533400" y="1250053"/>
            <a:ext cx="7984800" cy="4236347"/>
          </a:xfrm>
          <a:prstGeom prst="rect">
            <a:avLst/>
          </a:prstGeom>
        </p:spPr>
      </p:pic>
      <p:sp>
        <p:nvSpPr>
          <p:cNvPr id="3" name="Slide Number Placeholder 2">
            <a:extLst>
              <a:ext uri="{FF2B5EF4-FFF2-40B4-BE49-F238E27FC236}">
                <a16:creationId xmlns:a16="http://schemas.microsoft.com/office/drawing/2014/main" id="{3D3E6780-A407-281E-4BA6-E907C7217041}"/>
              </a:ext>
            </a:extLst>
          </p:cNvPr>
          <p:cNvSpPr>
            <a:spLocks noGrp="1"/>
          </p:cNvSpPr>
          <p:nvPr>
            <p:ph type="sldNum" sz="quarter" idx="12"/>
          </p:nvPr>
        </p:nvSpPr>
        <p:spPr/>
        <p:txBody>
          <a:bodyPr/>
          <a:lstStyle/>
          <a:p>
            <a:pPr>
              <a:defRPr/>
            </a:pPr>
            <a:fld id="{AC73F1D3-B4B8-4AEF-90B2-F6B713CA2A81}" type="slidenum">
              <a:rPr lang="en-US" smtClean="0"/>
              <a:pPr>
                <a:defRPr/>
              </a:pPr>
              <a:t>310</a:t>
            </a:fld>
            <a:endParaRPr lang="en-US" dirty="0"/>
          </a:p>
        </p:txBody>
      </p:sp>
    </p:spTree>
    <p:extLst>
      <p:ext uri="{BB962C8B-B14F-4D97-AF65-F5344CB8AC3E}">
        <p14:creationId xmlns:p14="http://schemas.microsoft.com/office/powerpoint/2010/main" val="3182831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Create User Stories: Critical Inputs </a:t>
            </a:r>
            <a:br>
              <a:rPr lang="en-US" dirty="0"/>
            </a:br>
            <a:endParaRPr lang="en-US" dirty="0"/>
          </a:p>
        </p:txBody>
      </p:sp>
      <p:sp>
        <p:nvSpPr>
          <p:cNvPr id="2" name="Rectangle 1"/>
          <p:cNvSpPr/>
          <p:nvPr/>
        </p:nvSpPr>
        <p:spPr>
          <a:xfrm>
            <a:off x="457200" y="12192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Scrum Core Team</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Prioritized Product Backlog</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Done Criteria</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Personas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Definition of Ready</a:t>
            </a:r>
          </a:p>
          <a:p>
            <a:pPr lvl="0"/>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All these topics have already been discussed.</a:t>
            </a: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7E25036-C50C-39E9-D493-3FABE8E9D44E}"/>
              </a:ext>
            </a:extLst>
          </p:cNvPr>
          <p:cNvSpPr>
            <a:spLocks noGrp="1"/>
          </p:cNvSpPr>
          <p:nvPr>
            <p:ph type="sldNum" sz="quarter" idx="12"/>
          </p:nvPr>
        </p:nvSpPr>
        <p:spPr/>
        <p:txBody>
          <a:bodyPr/>
          <a:lstStyle/>
          <a:p>
            <a:pPr>
              <a:defRPr/>
            </a:pPr>
            <a:fld id="{AC73F1D3-B4B8-4AEF-90B2-F6B713CA2A81}" type="slidenum">
              <a:rPr lang="en-US" smtClean="0"/>
              <a:pPr>
                <a:defRPr/>
              </a:pPr>
              <a:t>311</a:t>
            </a:fld>
            <a:endParaRPr lang="en-US" dirty="0"/>
          </a:p>
        </p:txBody>
      </p:sp>
    </p:spTree>
    <p:extLst>
      <p:ext uri="{BB962C8B-B14F-4D97-AF65-F5344CB8AC3E}">
        <p14:creationId xmlns:p14="http://schemas.microsoft.com/office/powerpoint/2010/main" val="32796537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Create User Stories: Critical Tools -  </a:t>
            </a:r>
            <a:br>
              <a:rPr lang="en-US" dirty="0"/>
            </a:br>
            <a:r>
              <a:rPr lang="en-IN" dirty="0"/>
              <a:t>User Story Writing Expertise</a:t>
            </a:r>
            <a:br>
              <a:rPr lang="en-US" dirty="0"/>
            </a:br>
            <a:endParaRPr lang="en-US" dirty="0"/>
          </a:p>
        </p:txBody>
      </p:sp>
      <p:sp>
        <p:nvSpPr>
          <p:cNvPr id="2" name="Rectangle 1"/>
          <p:cNvSpPr/>
          <p:nvPr/>
        </p:nvSpPr>
        <p:spPr>
          <a:xfrm>
            <a:off x="304800" y="12954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The Product Owner, based on his or her interaction with the business stakeholders, business knowledge and expertise, and inputs from the team, develops User Stories that will form the initial Prioritized Product Backlog for the project.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Prioritized Product Backlog represents the total sum of all the requirements that must be completed for the project.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objective of this exercise is to create elaborated and refined User Stories that can be estimated, and committed to by the Scrum Team.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At times, the Product Owner may bring a Business Analyst to assist with writing User Stories.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Although the Product Owner has the primary responsibility for writing User Stories and often carries out this exercise on his or her own, a User Story Writing Workshop can be held if desired. </a:t>
            </a:r>
          </a:p>
        </p:txBody>
      </p:sp>
      <p:sp>
        <p:nvSpPr>
          <p:cNvPr id="3" name="Slide Number Placeholder 2">
            <a:extLst>
              <a:ext uri="{FF2B5EF4-FFF2-40B4-BE49-F238E27FC236}">
                <a16:creationId xmlns:a16="http://schemas.microsoft.com/office/drawing/2014/main" id="{4AFD4947-6F69-2ACB-3926-847DD1537956}"/>
              </a:ext>
            </a:extLst>
          </p:cNvPr>
          <p:cNvSpPr>
            <a:spLocks noGrp="1"/>
          </p:cNvSpPr>
          <p:nvPr>
            <p:ph type="sldNum" sz="quarter" idx="12"/>
          </p:nvPr>
        </p:nvSpPr>
        <p:spPr/>
        <p:txBody>
          <a:bodyPr/>
          <a:lstStyle/>
          <a:p>
            <a:pPr>
              <a:defRPr/>
            </a:pPr>
            <a:fld id="{AC73F1D3-B4B8-4AEF-90B2-F6B713CA2A81}" type="slidenum">
              <a:rPr lang="en-US" smtClean="0"/>
              <a:pPr>
                <a:defRPr/>
              </a:pPr>
              <a:t>312</a:t>
            </a:fld>
            <a:endParaRPr lang="en-US" dirty="0"/>
          </a:p>
        </p:txBody>
      </p:sp>
    </p:spTree>
    <p:extLst>
      <p:ext uri="{BB962C8B-B14F-4D97-AF65-F5344CB8AC3E}">
        <p14:creationId xmlns:p14="http://schemas.microsoft.com/office/powerpoint/2010/main" val="279578583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Create User Stories: Critical Outputs -  </a:t>
            </a:r>
            <a:br>
              <a:rPr lang="en-US" dirty="0"/>
            </a:br>
            <a:r>
              <a:rPr lang="en-IN" dirty="0"/>
              <a:t>User Stories</a:t>
            </a:r>
            <a:br>
              <a:rPr lang="en-US" dirty="0"/>
            </a:br>
            <a:endParaRPr lang="en-US" dirty="0"/>
          </a:p>
        </p:txBody>
      </p:sp>
      <p:sp>
        <p:nvSpPr>
          <p:cNvPr id="2" name="Rectangle 1"/>
          <p:cNvSpPr/>
          <p:nvPr/>
        </p:nvSpPr>
        <p:spPr>
          <a:xfrm>
            <a:off x="304800" y="12192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User Stories adhere to a specific, predefined structure and are a simplistic way of documenting the requirements and desired end-user functionality.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 User Story tells you three things about the requirement: Who, What, and Why.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predefined, standard format results in enhanced communication among the business stakeholders and better estimations by the team.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Prioritized Product Backlog is a dynamic list that is continuously updated because of reprioritization and new, updated, refined, and sometimes, deleted User Stories. </a:t>
            </a:r>
          </a:p>
        </p:txBody>
      </p:sp>
      <p:sp>
        <p:nvSpPr>
          <p:cNvPr id="3" name="Slide Number Placeholder 2">
            <a:extLst>
              <a:ext uri="{FF2B5EF4-FFF2-40B4-BE49-F238E27FC236}">
                <a16:creationId xmlns:a16="http://schemas.microsoft.com/office/drawing/2014/main" id="{52CBA4AD-17FA-862C-DF06-FA55EF82B766}"/>
              </a:ext>
            </a:extLst>
          </p:cNvPr>
          <p:cNvSpPr>
            <a:spLocks noGrp="1"/>
          </p:cNvSpPr>
          <p:nvPr>
            <p:ph type="sldNum" sz="quarter" idx="12"/>
          </p:nvPr>
        </p:nvSpPr>
        <p:spPr/>
        <p:txBody>
          <a:bodyPr/>
          <a:lstStyle/>
          <a:p>
            <a:pPr>
              <a:defRPr/>
            </a:pPr>
            <a:fld id="{AC73F1D3-B4B8-4AEF-90B2-F6B713CA2A81}" type="slidenum">
              <a:rPr lang="en-US" smtClean="0"/>
              <a:pPr>
                <a:defRPr/>
              </a:pPr>
              <a:t>313</a:t>
            </a:fld>
            <a:endParaRPr lang="en-US" dirty="0"/>
          </a:p>
        </p:txBody>
      </p:sp>
    </p:spTree>
    <p:extLst>
      <p:ext uri="{BB962C8B-B14F-4D97-AF65-F5344CB8AC3E}">
        <p14:creationId xmlns:p14="http://schemas.microsoft.com/office/powerpoint/2010/main" val="99354686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873413651"/>
              </p:ext>
            </p:extLst>
          </p:nvPr>
        </p:nvGraphicFramePr>
        <p:xfrm>
          <a:off x="304800" y="1219200"/>
          <a:ext cx="85344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p:cNvGrpSpPr/>
          <p:nvPr/>
        </p:nvGrpSpPr>
        <p:grpSpPr>
          <a:xfrm>
            <a:off x="457200" y="1371600"/>
            <a:ext cx="8534400" cy="2819400"/>
            <a:chOff x="457200" y="1371600"/>
            <a:chExt cx="8534400" cy="2819400"/>
          </a:xfrm>
        </p:grpSpPr>
        <p:graphicFrame>
          <p:nvGraphicFramePr>
            <p:cNvPr id="9" name="Diagram 8"/>
            <p:cNvGraphicFramePr/>
            <p:nvPr>
              <p:extLst>
                <p:ext uri="{D42A27DB-BD31-4B8C-83A1-F6EECF244321}">
                  <p14:modId xmlns:p14="http://schemas.microsoft.com/office/powerpoint/2010/main" val="1862576105"/>
                </p:ext>
              </p:extLst>
            </p:nvPr>
          </p:nvGraphicFramePr>
          <p:xfrm>
            <a:off x="457200" y="1371600"/>
            <a:ext cx="8534400" cy="2819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p:cNvSpPr txBox="1"/>
            <p:nvPr/>
          </p:nvSpPr>
          <p:spPr>
            <a:xfrm>
              <a:off x="1066800" y="1840468"/>
              <a:ext cx="1219200"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rgbClr val="FF0000"/>
                  </a:solidFill>
                  <a:latin typeface="Calibri" panose="020F0502020204030204" pitchFamily="34" charset="0"/>
                  <a:cs typeface="Calibri" panose="020F0502020204030204" pitchFamily="34" charset="0"/>
                </a:rPr>
                <a:t>Who</a:t>
              </a:r>
              <a:endParaRPr lang="en-IN" b="1" dirty="0">
                <a:ln/>
                <a:solidFill>
                  <a:srgbClr val="FF0000"/>
                </a:solidFill>
                <a:latin typeface="Calibri" panose="020F0502020204030204" pitchFamily="34" charset="0"/>
                <a:cs typeface="Calibri" panose="020F0502020204030204" pitchFamily="34" charset="0"/>
              </a:endParaRPr>
            </a:p>
          </p:txBody>
        </p:sp>
        <p:sp>
          <p:nvSpPr>
            <p:cNvPr id="11" name="TextBox 10"/>
            <p:cNvSpPr txBox="1"/>
            <p:nvPr/>
          </p:nvSpPr>
          <p:spPr>
            <a:xfrm>
              <a:off x="6743700" y="1840468"/>
              <a:ext cx="1219200"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rgbClr val="FF0000"/>
                  </a:solidFill>
                  <a:latin typeface="Calibri" panose="020F0502020204030204" pitchFamily="34" charset="0"/>
                  <a:cs typeface="Calibri" panose="020F0502020204030204" pitchFamily="34" charset="0"/>
                </a:rPr>
                <a:t>Why</a:t>
              </a:r>
              <a:endParaRPr lang="en-IN" b="1" dirty="0">
                <a:ln/>
                <a:solidFill>
                  <a:srgbClr val="FF0000"/>
                </a:solidFill>
                <a:latin typeface="Calibri" panose="020F0502020204030204" pitchFamily="34" charset="0"/>
                <a:cs typeface="Calibri" panose="020F0502020204030204" pitchFamily="34" charset="0"/>
              </a:endParaRPr>
            </a:p>
          </p:txBody>
        </p:sp>
        <p:sp>
          <p:nvSpPr>
            <p:cNvPr id="12" name="TextBox 11"/>
            <p:cNvSpPr txBox="1"/>
            <p:nvPr/>
          </p:nvSpPr>
          <p:spPr>
            <a:xfrm>
              <a:off x="4038600" y="1828800"/>
              <a:ext cx="1219200"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rgbClr val="FF0000"/>
                  </a:solidFill>
                  <a:latin typeface="Calibri" panose="020F0502020204030204" pitchFamily="34" charset="0"/>
                  <a:cs typeface="Calibri" panose="020F0502020204030204" pitchFamily="34" charset="0"/>
                </a:rPr>
                <a:t>What</a:t>
              </a:r>
              <a:endParaRPr lang="en-IN" b="1" dirty="0">
                <a:ln/>
                <a:solidFill>
                  <a:srgbClr val="FF0000"/>
                </a:solidFill>
                <a:latin typeface="Calibri" panose="020F0502020204030204" pitchFamily="34" charset="0"/>
                <a:cs typeface="Calibri" panose="020F0502020204030204" pitchFamily="34" charset="0"/>
              </a:endParaRPr>
            </a:p>
          </p:txBody>
        </p:sp>
        <p:sp>
          <p:nvSpPr>
            <p:cNvPr id="15" name="Rounded Rectangle 14"/>
            <p:cNvSpPr/>
            <p:nvPr/>
          </p:nvSpPr>
          <p:spPr>
            <a:xfrm>
              <a:off x="457200" y="2209800"/>
              <a:ext cx="22098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noFill/>
              </a:endParaRPr>
            </a:p>
          </p:txBody>
        </p:sp>
        <p:sp>
          <p:nvSpPr>
            <p:cNvPr id="16" name="Rounded Rectangle 15"/>
            <p:cNvSpPr/>
            <p:nvPr/>
          </p:nvSpPr>
          <p:spPr>
            <a:xfrm>
              <a:off x="2743200" y="2209800"/>
              <a:ext cx="35814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noFill/>
              </a:endParaRPr>
            </a:p>
          </p:txBody>
        </p:sp>
        <p:sp>
          <p:nvSpPr>
            <p:cNvPr id="17" name="Rounded Rectangle 16"/>
            <p:cNvSpPr/>
            <p:nvPr/>
          </p:nvSpPr>
          <p:spPr>
            <a:xfrm>
              <a:off x="6400800" y="2209800"/>
              <a:ext cx="1905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noFill/>
              </a:endParaRPr>
            </a:p>
          </p:txBody>
        </p:sp>
      </p:grpSp>
      <p:sp>
        <p:nvSpPr>
          <p:cNvPr id="20" name="Rectangle 19"/>
          <p:cNvSpPr/>
          <p:nvPr/>
        </p:nvSpPr>
        <p:spPr>
          <a:xfrm>
            <a:off x="457200" y="3505200"/>
            <a:ext cx="8534400" cy="2585323"/>
          </a:xfrm>
          <a:prstGeom prst="rect">
            <a:avLst/>
          </a:prstGeom>
        </p:spPr>
        <p:txBody>
          <a:bodyPr wrap="square">
            <a:spAutoFit/>
          </a:bodyPr>
          <a:lstStyle/>
          <a:p>
            <a:pPr marL="28575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As a Database Administrator, I should be able to revert a selected number of database updates so that the desired version of the database is restored.</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As a Web developer, I should be able to track user data through their unique login, so that I can enable customization of product and service offerings to the visitors.</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As a customer, I should be able to log in as a guest, so that I can check the offerings without registration when constrained by time.</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p:txBody>
      </p:sp>
      <p:sp>
        <p:nvSpPr>
          <p:cNvPr id="13" name="Title 2"/>
          <p:cNvSpPr>
            <a:spLocks noGrp="1"/>
          </p:cNvSpPr>
          <p:nvPr>
            <p:ph type="title"/>
          </p:nvPr>
        </p:nvSpPr>
        <p:spPr>
          <a:xfrm>
            <a:off x="76200" y="228600"/>
            <a:ext cx="9067800" cy="715963"/>
          </a:xfrm>
        </p:spPr>
        <p:txBody>
          <a:bodyPr/>
          <a:lstStyle/>
          <a:p>
            <a:r>
              <a:rPr lang="en-US" dirty="0"/>
              <a:t>Plan and Estimate – Create User Stories</a:t>
            </a:r>
          </a:p>
        </p:txBody>
      </p:sp>
      <p:sp>
        <p:nvSpPr>
          <p:cNvPr id="2" name="Slide Number Placeholder 1">
            <a:extLst>
              <a:ext uri="{FF2B5EF4-FFF2-40B4-BE49-F238E27FC236}">
                <a16:creationId xmlns:a16="http://schemas.microsoft.com/office/drawing/2014/main" id="{351B6759-EE03-18CD-45D6-1B01298B6845}"/>
              </a:ext>
            </a:extLst>
          </p:cNvPr>
          <p:cNvSpPr>
            <a:spLocks noGrp="1"/>
          </p:cNvSpPr>
          <p:nvPr>
            <p:ph type="sldNum" sz="quarter" idx="12"/>
          </p:nvPr>
        </p:nvSpPr>
        <p:spPr/>
        <p:txBody>
          <a:bodyPr/>
          <a:lstStyle/>
          <a:p>
            <a:pPr>
              <a:defRPr/>
            </a:pPr>
            <a:fld id="{AC73F1D3-B4B8-4AEF-90B2-F6B713CA2A81}" type="slidenum">
              <a:rPr lang="en-US" smtClean="0"/>
              <a:pPr>
                <a:defRPr/>
              </a:pPr>
              <a:t>314</a:t>
            </a:fld>
            <a:endParaRPr lang="en-US" dirty="0"/>
          </a:p>
        </p:txBody>
      </p:sp>
    </p:spTree>
    <p:extLst>
      <p:ext uri="{BB962C8B-B14F-4D97-AF65-F5344CB8AC3E}">
        <p14:creationId xmlns:p14="http://schemas.microsoft.com/office/powerpoint/2010/main" val="150132073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Create User Stories: Critical Outputs -  </a:t>
            </a:r>
            <a:br>
              <a:rPr lang="en-US" dirty="0"/>
            </a:br>
            <a:r>
              <a:rPr lang="en-IN" dirty="0"/>
              <a:t>User Story Acceptance Criteria</a:t>
            </a:r>
            <a:br>
              <a:rPr lang="en-US" dirty="0"/>
            </a:br>
            <a:endParaRPr lang="en-US" dirty="0"/>
          </a:p>
        </p:txBody>
      </p:sp>
      <p:sp>
        <p:nvSpPr>
          <p:cNvPr id="2" name="Rectangle 1"/>
          <p:cNvSpPr/>
          <p:nvPr/>
        </p:nvSpPr>
        <p:spPr>
          <a:xfrm>
            <a:off x="304800" y="12192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Every User Story has an associated Acceptance Criteria.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User Stories are subjective, so the Acceptance Criteria provide the objectivity required for the User Story to be considered as Done or not Done during the Sprint Review.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Acceptance Criteria provide clarity to the team on what is expected of a User Story, remove ambiguity from requirements, and help in aligning expectations.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Product Owner defines and communicates the Acceptance Criteria to the Scrum Team.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In the Sprint Review Meetings, the Acceptance Criteria provide the context for the Product Owner to decide if a User Story has been completed satisfactorily.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important and the responsibility of the Scrum Master to ensure that the Product Owner does not change the Acceptance Criteria of a committed User Story in the middle of a Sprint. </a:t>
            </a:r>
          </a:p>
        </p:txBody>
      </p:sp>
      <p:sp>
        <p:nvSpPr>
          <p:cNvPr id="3" name="Slide Number Placeholder 2">
            <a:extLst>
              <a:ext uri="{FF2B5EF4-FFF2-40B4-BE49-F238E27FC236}">
                <a16:creationId xmlns:a16="http://schemas.microsoft.com/office/drawing/2014/main" id="{B8D435F9-FBC3-C434-8190-0400F7D34B6E}"/>
              </a:ext>
            </a:extLst>
          </p:cNvPr>
          <p:cNvSpPr>
            <a:spLocks noGrp="1"/>
          </p:cNvSpPr>
          <p:nvPr>
            <p:ph type="sldNum" sz="quarter" idx="12"/>
          </p:nvPr>
        </p:nvSpPr>
        <p:spPr/>
        <p:txBody>
          <a:bodyPr/>
          <a:lstStyle/>
          <a:p>
            <a:pPr>
              <a:defRPr/>
            </a:pPr>
            <a:fld id="{AC73F1D3-B4B8-4AEF-90B2-F6B713CA2A81}" type="slidenum">
              <a:rPr lang="en-US" smtClean="0"/>
              <a:pPr>
                <a:defRPr/>
              </a:pPr>
              <a:t>315</a:t>
            </a:fld>
            <a:endParaRPr lang="en-US" dirty="0"/>
          </a:p>
        </p:txBody>
      </p:sp>
    </p:spTree>
    <p:extLst>
      <p:ext uri="{BB962C8B-B14F-4D97-AF65-F5344CB8AC3E}">
        <p14:creationId xmlns:p14="http://schemas.microsoft.com/office/powerpoint/2010/main" val="81353420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64704" y="304800"/>
            <a:ext cx="8279295" cy="523220"/>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mn-cs"/>
              </a:rPr>
              <a:t>Writing Acceptance Criteria</a:t>
            </a:r>
            <a:endParaRPr lang="en-US" sz="2800" b="1" dirty="0">
              <a:solidFill>
                <a:srgbClr val="0050AD"/>
              </a:solidFill>
              <a:latin typeface="Calibri" panose="020F0502020204030204" pitchFamily="34" charset="0"/>
              <a:cs typeface="+mn-cs"/>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316</a:t>
            </a:fld>
            <a:endParaRPr lang="en-US" dirty="0"/>
          </a:p>
        </p:txBody>
      </p:sp>
      <p:sp>
        <p:nvSpPr>
          <p:cNvPr id="5" name="Rectangle 4"/>
          <p:cNvSpPr/>
          <p:nvPr/>
        </p:nvSpPr>
        <p:spPr>
          <a:xfrm>
            <a:off x="533400" y="1143000"/>
            <a:ext cx="8077200" cy="4247317"/>
          </a:xfrm>
          <a:prstGeom prst="rect">
            <a:avLst/>
          </a:prstGeom>
        </p:spPr>
        <p:txBody>
          <a:bodyPr wrap="square">
            <a:spAutoFit/>
          </a:bodyPr>
          <a:lstStyle/>
          <a:p>
            <a:r>
              <a:rPr lang="en-IN" dirty="0">
                <a:latin typeface="Calibri" panose="020F0502020204030204" pitchFamily="34" charset="0"/>
                <a:cs typeface="Calibri" panose="020F0502020204030204" pitchFamily="34" charset="0"/>
              </a:rPr>
              <a:t>Acceptance Criteria are unique to each User Story and are not a substitute for a requirements list.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It is important for a Product Owner to note that User Stories that </a:t>
            </a:r>
            <a:r>
              <a:rPr lang="en-IN" dirty="0" err="1">
                <a:latin typeface="Calibri" panose="020F0502020204030204" pitchFamily="34" charset="0"/>
                <a:cs typeface="Calibri" panose="020F0502020204030204" pitchFamily="34" charset="0"/>
              </a:rPr>
              <a:t>fulfill</a:t>
            </a:r>
            <a:r>
              <a:rPr lang="en-IN" dirty="0">
                <a:latin typeface="Calibri" panose="020F0502020204030204" pitchFamily="34" charset="0"/>
                <a:cs typeface="Calibri" panose="020F0502020204030204" pitchFamily="34" charset="0"/>
              </a:rPr>
              <a:t> most, but not all, Acceptance Criteria cannot be accepted as Done.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Scrum projects operate in Time-boxed Sprints, with a dedicated Sprint Backlog for each Sprint.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If incomplete User Stories were given partial credit for being Done and carried over to the next Sprint, then the progress of the subsequent Sprint could be disrupted.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Therefore, the Done status is black and white.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A User Story can only be either Done or not Done.</a:t>
            </a:r>
          </a:p>
        </p:txBody>
      </p:sp>
      <p:sp>
        <p:nvSpPr>
          <p:cNvPr id="2" name="Footer Placeholder 1">
            <a:extLst>
              <a:ext uri="{FF2B5EF4-FFF2-40B4-BE49-F238E27FC236}">
                <a16:creationId xmlns:a16="http://schemas.microsoft.com/office/drawing/2014/main" id="{2D2261E1-61DF-8C0D-5BB6-B33571DCBD6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2559461"/>
      </p:ext>
    </p:extLst>
  </p:cSld>
  <p:clrMapOvr>
    <a:masterClrMapping/>
  </p:clrMapOvr>
  <p:transition spd="med">
    <p:pull/>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Case Study -  User Stories &amp; Acceptance Criteria</a:t>
            </a:r>
            <a:br>
              <a:rPr lang="en-US" dirty="0"/>
            </a:br>
            <a:endParaRPr lang="en-US" dirty="0"/>
          </a:p>
        </p:txBody>
      </p:sp>
      <p:sp>
        <p:nvSpPr>
          <p:cNvPr id="2" name="Rectangle 1"/>
          <p:cNvSpPr/>
          <p:nvPr/>
        </p:nvSpPr>
        <p:spPr>
          <a:xfrm>
            <a:off x="304800" y="1219200"/>
            <a:ext cx="8534400" cy="5029200"/>
          </a:xfrm>
          <a:prstGeom prst="rect">
            <a:avLst/>
          </a:prstGeom>
        </p:spPr>
        <p:txBody>
          <a:bodyPr/>
          <a:lstStyle/>
          <a:p>
            <a:pPr lvl="0"/>
            <a:r>
              <a:rPr lang="en-IN" b="1" dirty="0">
                <a:latin typeface="Calibri" panose="020F0502020204030204" pitchFamily="34" charset="0"/>
                <a:cs typeface="Calibri" panose="020F0502020204030204" pitchFamily="34" charset="0"/>
              </a:rPr>
              <a:t>Epic 1 -</a:t>
            </a:r>
            <a:r>
              <a:rPr lang="en-IN" dirty="0">
                <a:latin typeface="Calibri" panose="020F0502020204030204" pitchFamily="34" charset="0"/>
                <a:cs typeface="Calibri" panose="020F0502020204030204" pitchFamily="34" charset="0"/>
              </a:rPr>
              <a:t> As a user David, I should be able to login to my account, so that I could have all the important information stored for future use.</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r>
              <a:rPr lang="en-IN" dirty="0">
                <a:latin typeface="Calibri" panose="020F0502020204030204" pitchFamily="34" charset="0"/>
                <a:cs typeface="Calibri" panose="020F0502020204030204" pitchFamily="34" charset="0"/>
              </a:rPr>
              <a:t> As a user David, I would like to create an account, so that I could login to my account.</a:t>
            </a:r>
          </a:p>
          <a:p>
            <a:pPr lvl="0"/>
            <a:r>
              <a:rPr lang="en-IN" b="1" dirty="0">
                <a:latin typeface="Calibri" panose="020F0502020204030204" pitchFamily="34" charset="0"/>
                <a:cs typeface="Calibri" panose="020F0502020204030204" pitchFamily="34" charset="0"/>
              </a:rPr>
              <a:t>Acceptance Criteria -</a:t>
            </a:r>
            <a:r>
              <a:rPr lang="en-IN" dirty="0">
                <a:latin typeface="Calibri" panose="020F0502020204030204" pitchFamily="34" charset="0"/>
                <a:cs typeface="Calibri" panose="020F0502020204030204" pitchFamily="34" charset="0"/>
              </a:rPr>
              <a:t> The account creation page should allow the account to be created with both email address as well as mobile number.</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r>
              <a:rPr lang="en-IN" dirty="0">
                <a:latin typeface="Calibri" panose="020F0502020204030204" pitchFamily="34" charset="0"/>
                <a:cs typeface="Calibri" panose="020F0502020204030204" pitchFamily="34" charset="0"/>
              </a:rPr>
              <a:t> As a Web developer, I would like to track user data through their unique login, so that the client can make use of this data to customize offerings to the visitors.</a:t>
            </a:r>
          </a:p>
          <a:p>
            <a:pPr lvl="0"/>
            <a:r>
              <a:rPr lang="en-IN" b="1" dirty="0">
                <a:latin typeface="Calibri" panose="020F0502020204030204" pitchFamily="34" charset="0"/>
                <a:cs typeface="Calibri" panose="020F0502020204030204" pitchFamily="34" charset="0"/>
              </a:rPr>
              <a:t>Acceptance Criteria -</a:t>
            </a:r>
            <a:r>
              <a:rPr lang="en-IN" dirty="0">
                <a:latin typeface="Calibri" panose="020F0502020204030204" pitchFamily="34" charset="0"/>
                <a:cs typeface="Calibri" panose="020F0502020204030204" pitchFamily="34" charset="0"/>
              </a:rPr>
              <a:t> Every time a user logins to their account, the information should be stored and the system should allow it to be retrieved if required.</a:t>
            </a:r>
          </a:p>
        </p:txBody>
      </p:sp>
      <p:sp>
        <p:nvSpPr>
          <p:cNvPr id="3" name="Slide Number Placeholder 2">
            <a:extLst>
              <a:ext uri="{FF2B5EF4-FFF2-40B4-BE49-F238E27FC236}">
                <a16:creationId xmlns:a16="http://schemas.microsoft.com/office/drawing/2014/main" id="{B9311ABD-1502-E2D2-7F55-F14C1BC75112}"/>
              </a:ext>
            </a:extLst>
          </p:cNvPr>
          <p:cNvSpPr>
            <a:spLocks noGrp="1"/>
          </p:cNvSpPr>
          <p:nvPr>
            <p:ph type="sldNum" sz="quarter" idx="12"/>
          </p:nvPr>
        </p:nvSpPr>
        <p:spPr/>
        <p:txBody>
          <a:bodyPr/>
          <a:lstStyle/>
          <a:p>
            <a:pPr>
              <a:defRPr/>
            </a:pPr>
            <a:fld id="{AC73F1D3-B4B8-4AEF-90B2-F6B713CA2A81}" type="slidenum">
              <a:rPr lang="en-US" smtClean="0"/>
              <a:pPr>
                <a:defRPr/>
              </a:pPr>
              <a:t>317</a:t>
            </a:fld>
            <a:endParaRPr lang="en-US" dirty="0"/>
          </a:p>
        </p:txBody>
      </p:sp>
    </p:spTree>
    <p:extLst>
      <p:ext uri="{BB962C8B-B14F-4D97-AF65-F5344CB8AC3E}">
        <p14:creationId xmlns:p14="http://schemas.microsoft.com/office/powerpoint/2010/main" val="415228486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Case Study -  User Stories &amp; Acceptance Criteria</a:t>
            </a:r>
            <a:br>
              <a:rPr lang="en-US" dirty="0"/>
            </a:br>
            <a:endParaRPr lang="en-US" dirty="0"/>
          </a:p>
        </p:txBody>
      </p:sp>
      <p:sp>
        <p:nvSpPr>
          <p:cNvPr id="2" name="Rectangle 1"/>
          <p:cNvSpPr/>
          <p:nvPr/>
        </p:nvSpPr>
        <p:spPr>
          <a:xfrm>
            <a:off x="304800" y="1219200"/>
            <a:ext cx="8534400" cy="5029200"/>
          </a:xfrm>
          <a:prstGeom prst="rect">
            <a:avLst/>
          </a:prstGeom>
        </p:spPr>
        <p:txBody>
          <a:bodyPr/>
          <a:lstStyle/>
          <a:p>
            <a:pPr lvl="0"/>
            <a:r>
              <a:rPr lang="en-IN" b="1" dirty="0">
                <a:latin typeface="Calibri" panose="020F0502020204030204" pitchFamily="34" charset="0"/>
                <a:cs typeface="Calibri" panose="020F0502020204030204" pitchFamily="34" charset="0"/>
              </a:rPr>
              <a:t>Epic 2 - </a:t>
            </a:r>
            <a:r>
              <a:rPr lang="en-IN" dirty="0">
                <a:latin typeface="Calibri" panose="020F0502020204030204" pitchFamily="34" charset="0"/>
                <a:cs typeface="Calibri" panose="020F0502020204030204" pitchFamily="34" charset="0"/>
              </a:rPr>
              <a:t>As a user David, I should be able to make purchases online so that I could make purchase without going to the store. </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r>
              <a:rPr lang="en-IN" dirty="0">
                <a:latin typeface="Calibri" panose="020F0502020204030204" pitchFamily="34" charset="0"/>
                <a:cs typeface="Calibri" panose="020F0502020204030204" pitchFamily="34" charset="0"/>
              </a:rPr>
              <a:t> As a customer I should be able to use different online payment modes so that I could choose whichever mode is convenient for me.</a:t>
            </a:r>
          </a:p>
          <a:p>
            <a:pPr lvl="0"/>
            <a:r>
              <a:rPr lang="en-IN" b="1" dirty="0">
                <a:latin typeface="Calibri" panose="020F0502020204030204" pitchFamily="34" charset="0"/>
                <a:cs typeface="Calibri" panose="020F0502020204030204" pitchFamily="34" charset="0"/>
              </a:rPr>
              <a:t>Acceptance Criteria - </a:t>
            </a:r>
            <a:r>
              <a:rPr lang="en-IN" dirty="0">
                <a:latin typeface="Calibri" panose="020F0502020204030204" pitchFamily="34" charset="0"/>
                <a:cs typeface="Calibri" panose="020F0502020204030204" pitchFamily="34" charset="0"/>
              </a:rPr>
              <a:t>The payment gateway should allow payments through credit cards (Visa, MasterCard and Amex), debit cards and PayPal.</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r>
              <a:rPr lang="en-IN" dirty="0">
                <a:latin typeface="Calibri" panose="020F0502020204030204" pitchFamily="34" charset="0"/>
                <a:cs typeface="Calibri" panose="020F0502020204030204" pitchFamily="34" charset="0"/>
              </a:rPr>
              <a:t> As a customer I should be able to see all the items and the total bill in the shopping cart so that I know how much I need to pay before going to the payment page. </a:t>
            </a:r>
          </a:p>
          <a:p>
            <a:pPr lvl="0"/>
            <a:r>
              <a:rPr lang="en-IN" b="1" dirty="0">
                <a:latin typeface="Calibri" panose="020F0502020204030204" pitchFamily="34" charset="0"/>
                <a:cs typeface="Calibri" panose="020F0502020204030204" pitchFamily="34" charset="0"/>
              </a:rPr>
              <a:t>Acceptance Criteria -</a:t>
            </a:r>
            <a:r>
              <a:rPr lang="en-IN" dirty="0">
                <a:latin typeface="Calibri" panose="020F0502020204030204" pitchFamily="34" charset="0"/>
                <a:cs typeface="Calibri" panose="020F0502020204030204" pitchFamily="34" charset="0"/>
              </a:rPr>
              <a:t> The shopping cart should have a summation of total bill.</a:t>
            </a:r>
          </a:p>
        </p:txBody>
      </p:sp>
      <p:sp>
        <p:nvSpPr>
          <p:cNvPr id="3" name="Slide Number Placeholder 2">
            <a:extLst>
              <a:ext uri="{FF2B5EF4-FFF2-40B4-BE49-F238E27FC236}">
                <a16:creationId xmlns:a16="http://schemas.microsoft.com/office/drawing/2014/main" id="{A658EA17-6547-3AED-768F-05787D62F1A7}"/>
              </a:ext>
            </a:extLst>
          </p:cNvPr>
          <p:cNvSpPr>
            <a:spLocks noGrp="1"/>
          </p:cNvSpPr>
          <p:nvPr>
            <p:ph type="sldNum" sz="quarter" idx="12"/>
          </p:nvPr>
        </p:nvSpPr>
        <p:spPr/>
        <p:txBody>
          <a:bodyPr/>
          <a:lstStyle/>
          <a:p>
            <a:pPr>
              <a:defRPr/>
            </a:pPr>
            <a:fld id="{AC73F1D3-B4B8-4AEF-90B2-F6B713CA2A81}" type="slidenum">
              <a:rPr lang="en-US" smtClean="0"/>
              <a:pPr>
                <a:defRPr/>
              </a:pPr>
              <a:t>318</a:t>
            </a:fld>
            <a:endParaRPr lang="en-US" dirty="0"/>
          </a:p>
        </p:txBody>
      </p:sp>
    </p:spTree>
    <p:extLst>
      <p:ext uri="{BB962C8B-B14F-4D97-AF65-F5344CB8AC3E}">
        <p14:creationId xmlns:p14="http://schemas.microsoft.com/office/powerpoint/2010/main" val="246093070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Case Study -  User Stories &amp; Acceptance Criteria</a:t>
            </a:r>
            <a:br>
              <a:rPr lang="en-US" dirty="0"/>
            </a:br>
            <a:endParaRPr lang="en-US" dirty="0"/>
          </a:p>
        </p:txBody>
      </p:sp>
      <p:sp>
        <p:nvSpPr>
          <p:cNvPr id="2" name="Rectangle 1"/>
          <p:cNvSpPr/>
          <p:nvPr/>
        </p:nvSpPr>
        <p:spPr>
          <a:xfrm>
            <a:off x="304800" y="990600"/>
            <a:ext cx="8534400" cy="5257800"/>
          </a:xfrm>
          <a:prstGeom prst="rect">
            <a:avLst/>
          </a:prstGeom>
        </p:spPr>
        <p:txBody>
          <a:bodyPr/>
          <a:lstStyle/>
          <a:p>
            <a:pPr lvl="0"/>
            <a:r>
              <a:rPr lang="en-IN" b="1" dirty="0">
                <a:latin typeface="Calibri" panose="020F0502020204030204" pitchFamily="34" charset="0"/>
                <a:cs typeface="Calibri" panose="020F0502020204030204" pitchFamily="34" charset="0"/>
              </a:rPr>
              <a:t>Please create additional user stories for the two Epics</a:t>
            </a:r>
          </a:p>
          <a:p>
            <a:pPr lvl="0"/>
            <a:endParaRPr lang="en-IN" b="1"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 1 -</a:t>
            </a:r>
            <a:r>
              <a:rPr lang="en-IN" dirty="0">
                <a:latin typeface="Calibri" panose="020F0502020204030204" pitchFamily="34" charset="0"/>
                <a:cs typeface="Calibri" panose="020F0502020204030204" pitchFamily="34" charset="0"/>
              </a:rPr>
              <a:t> As a user David, I should be able to login to my account, so that I could have all the important information stored for future use.</a:t>
            </a:r>
            <a:endParaRPr lang="en-IN" b="1" dirty="0">
              <a:latin typeface="Calibri" panose="020F0502020204030204" pitchFamily="34" charset="0"/>
              <a:cs typeface="Calibri" panose="020F0502020204030204" pitchFamily="34" charset="0"/>
            </a:endParaRPr>
          </a:p>
          <a:p>
            <a:pPr lvl="0"/>
            <a:endParaRPr lang="en-IN" b="1"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p>
          <a:p>
            <a:pPr lvl="0"/>
            <a:r>
              <a:rPr lang="en-IN" b="1" dirty="0">
                <a:latin typeface="Calibri" panose="020F0502020204030204" pitchFamily="34" charset="0"/>
                <a:cs typeface="Calibri" panose="020F0502020204030204" pitchFamily="34" charset="0"/>
              </a:rPr>
              <a:t>Acceptance Criteria - </a:t>
            </a:r>
          </a:p>
          <a:p>
            <a:pPr lvl="0"/>
            <a:endParaRPr lang="en-IN" b="1"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p>
          <a:p>
            <a:pPr lvl="0"/>
            <a:r>
              <a:rPr lang="en-IN" b="1" dirty="0">
                <a:latin typeface="Calibri" panose="020F0502020204030204" pitchFamily="34" charset="0"/>
                <a:cs typeface="Calibri" panose="020F0502020204030204" pitchFamily="34" charset="0"/>
              </a:rPr>
              <a:t>Acceptance Criteria - </a:t>
            </a:r>
          </a:p>
          <a:p>
            <a:pPr lvl="0"/>
            <a:endParaRPr lang="en-IN" b="1"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Epic 2 - </a:t>
            </a:r>
            <a:r>
              <a:rPr lang="en-IN" dirty="0">
                <a:latin typeface="Calibri" panose="020F0502020204030204" pitchFamily="34" charset="0"/>
                <a:cs typeface="Calibri" panose="020F0502020204030204" pitchFamily="34" charset="0"/>
              </a:rPr>
              <a:t>As a user David, I should be able to make purchases online so that I could make purchase without going to the store. </a:t>
            </a:r>
          </a:p>
          <a:p>
            <a:pPr lvl="0"/>
            <a:endParaRPr lang="en-IN"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p>
          <a:p>
            <a:pPr lvl="0"/>
            <a:r>
              <a:rPr lang="en-IN" b="1" dirty="0">
                <a:latin typeface="Calibri" panose="020F0502020204030204" pitchFamily="34" charset="0"/>
                <a:cs typeface="Calibri" panose="020F0502020204030204" pitchFamily="34" charset="0"/>
              </a:rPr>
              <a:t>Acceptance Criteria - </a:t>
            </a:r>
          </a:p>
          <a:p>
            <a:pPr lvl="0"/>
            <a:endParaRPr lang="en-IN" b="1" dirty="0">
              <a:latin typeface="Calibri" panose="020F0502020204030204" pitchFamily="34" charset="0"/>
              <a:cs typeface="Calibri" panose="020F0502020204030204" pitchFamily="34" charset="0"/>
            </a:endParaRPr>
          </a:p>
          <a:p>
            <a:pPr lvl="0"/>
            <a:r>
              <a:rPr lang="en-IN" b="1" dirty="0">
                <a:latin typeface="Calibri" panose="020F0502020204030204" pitchFamily="34" charset="0"/>
                <a:cs typeface="Calibri" panose="020F0502020204030204" pitchFamily="34" charset="0"/>
              </a:rPr>
              <a:t>User Story –</a:t>
            </a:r>
          </a:p>
          <a:p>
            <a:pPr lvl="0"/>
            <a:r>
              <a:rPr lang="en-IN" b="1" dirty="0">
                <a:latin typeface="Calibri" panose="020F0502020204030204" pitchFamily="34" charset="0"/>
                <a:cs typeface="Calibri" panose="020F0502020204030204" pitchFamily="34" charset="0"/>
              </a:rPr>
              <a:t>Acceptance Criteria - </a:t>
            </a:r>
          </a:p>
        </p:txBody>
      </p:sp>
      <p:sp>
        <p:nvSpPr>
          <p:cNvPr id="3" name="Slide Number Placeholder 2">
            <a:extLst>
              <a:ext uri="{FF2B5EF4-FFF2-40B4-BE49-F238E27FC236}">
                <a16:creationId xmlns:a16="http://schemas.microsoft.com/office/drawing/2014/main" id="{0424FD2C-8E00-8D0F-FBD1-5F93A83CC792}"/>
              </a:ext>
            </a:extLst>
          </p:cNvPr>
          <p:cNvSpPr>
            <a:spLocks noGrp="1"/>
          </p:cNvSpPr>
          <p:nvPr>
            <p:ph type="sldNum" sz="quarter" idx="12"/>
          </p:nvPr>
        </p:nvSpPr>
        <p:spPr/>
        <p:txBody>
          <a:bodyPr/>
          <a:lstStyle/>
          <a:p>
            <a:pPr>
              <a:defRPr/>
            </a:pPr>
            <a:fld id="{AC73F1D3-B4B8-4AEF-90B2-F6B713CA2A81}" type="slidenum">
              <a:rPr lang="en-US" smtClean="0"/>
              <a:pPr>
                <a:defRPr/>
              </a:pPr>
              <a:t>319</a:t>
            </a:fld>
            <a:endParaRPr lang="en-US" dirty="0"/>
          </a:p>
        </p:txBody>
      </p:sp>
    </p:spTree>
    <p:extLst>
      <p:ext uri="{BB962C8B-B14F-4D97-AF65-F5344CB8AC3E}">
        <p14:creationId xmlns:p14="http://schemas.microsoft.com/office/powerpoint/2010/main" val="2887032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32</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Does your company use Scrum or any other Agile framework for delivering projects? Please type your answer in the Question window.</a:t>
            </a:r>
          </a:p>
        </p:txBody>
      </p:sp>
      <p:sp>
        <p:nvSpPr>
          <p:cNvPr id="6" name="TextBox 5"/>
          <p:cNvSpPr txBox="1"/>
          <p:nvPr/>
        </p:nvSpPr>
        <p:spPr>
          <a:xfrm>
            <a:off x="914400" y="838200"/>
            <a:ext cx="7162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404118548"/>
      </p:ext>
    </p:extLst>
  </p:cSld>
  <p:clrMapOvr>
    <a:masterClrMapping/>
  </p:clrMapOvr>
  <p:transition spd="med">
    <p:pull/>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 y="228600"/>
            <a:ext cx="9067800" cy="715963"/>
          </a:xfrm>
        </p:spPr>
        <p:txBody>
          <a:bodyPr/>
          <a:lstStyle/>
          <a:p>
            <a:r>
              <a:rPr lang="en-US" dirty="0"/>
              <a:t>Plan and Estimate – Estimate User Stories</a:t>
            </a:r>
          </a:p>
        </p:txBody>
      </p:sp>
      <p:sp>
        <p:nvSpPr>
          <p:cNvPr id="9" name="Rectangle 8"/>
          <p:cNvSpPr/>
          <p:nvPr/>
        </p:nvSpPr>
        <p:spPr>
          <a:xfrm>
            <a:off x="1066800" y="5638800"/>
            <a:ext cx="6422399"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9‑5: </a:t>
            </a:r>
            <a:r>
              <a:rPr lang="en-IN" sz="1400" dirty="0">
                <a:latin typeface="Calibri" panose="020F0502020204030204" pitchFamily="34" charset="0"/>
                <a:cs typeface="Calibri" panose="020F0502020204030204" pitchFamily="34" charset="0"/>
              </a:rPr>
              <a:t>Estimate User Stories—Inputs, Tools, and Outputs</a:t>
            </a:r>
            <a:r>
              <a:rPr lang="en-US" sz="1400" dirty="0">
                <a:latin typeface="Calibri" panose="020F0502020204030204" pitchFamily="34" charset="0"/>
                <a:cs typeface="Calibri" panose="020F0502020204030204" pitchFamily="34" charset="0"/>
              </a:rPr>
              <a:t>; SBOK® Page 191</a:t>
            </a:r>
          </a:p>
        </p:txBody>
      </p:sp>
      <p:pic>
        <p:nvPicPr>
          <p:cNvPr id="2" name="Picture 1">
            <a:extLst>
              <a:ext uri="{FF2B5EF4-FFF2-40B4-BE49-F238E27FC236}">
                <a16:creationId xmlns:a16="http://schemas.microsoft.com/office/drawing/2014/main" id="{A67F4A0C-9BB5-E832-071D-02F59E1B2135}"/>
              </a:ext>
            </a:extLst>
          </p:cNvPr>
          <p:cNvPicPr>
            <a:picLocks noChangeAspect="1"/>
          </p:cNvPicPr>
          <p:nvPr/>
        </p:nvPicPr>
        <p:blipFill>
          <a:blip r:embed="rId2"/>
          <a:stretch>
            <a:fillRect/>
          </a:stretch>
        </p:blipFill>
        <p:spPr>
          <a:xfrm>
            <a:off x="609600" y="1447800"/>
            <a:ext cx="7984800" cy="3491861"/>
          </a:xfrm>
          <a:prstGeom prst="rect">
            <a:avLst/>
          </a:prstGeom>
        </p:spPr>
      </p:pic>
      <p:sp>
        <p:nvSpPr>
          <p:cNvPr id="3" name="Slide Number Placeholder 2">
            <a:extLst>
              <a:ext uri="{FF2B5EF4-FFF2-40B4-BE49-F238E27FC236}">
                <a16:creationId xmlns:a16="http://schemas.microsoft.com/office/drawing/2014/main" id="{3539F2C4-78F2-2660-ACD4-DED57B04E159}"/>
              </a:ext>
            </a:extLst>
          </p:cNvPr>
          <p:cNvSpPr>
            <a:spLocks noGrp="1"/>
          </p:cNvSpPr>
          <p:nvPr>
            <p:ph type="sldNum" sz="quarter" idx="12"/>
          </p:nvPr>
        </p:nvSpPr>
        <p:spPr/>
        <p:txBody>
          <a:bodyPr/>
          <a:lstStyle/>
          <a:p>
            <a:pPr>
              <a:defRPr/>
            </a:pPr>
            <a:fld id="{AC73F1D3-B4B8-4AEF-90B2-F6B713CA2A81}" type="slidenum">
              <a:rPr lang="en-US" smtClean="0"/>
              <a:pPr>
                <a:defRPr/>
              </a:pPr>
              <a:t>320</a:t>
            </a:fld>
            <a:endParaRPr lang="en-US" dirty="0"/>
          </a:p>
        </p:txBody>
      </p:sp>
    </p:spTree>
    <p:extLst>
      <p:ext uri="{BB962C8B-B14F-4D97-AF65-F5344CB8AC3E}">
        <p14:creationId xmlns:p14="http://schemas.microsoft.com/office/powerpoint/2010/main" val="91256290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Estimate User Stories: Critical Inputs</a:t>
            </a:r>
            <a:br>
              <a:rPr lang="en-US" dirty="0"/>
            </a:br>
            <a:endParaRPr lang="en-US" dirty="0"/>
          </a:p>
        </p:txBody>
      </p:sp>
      <p:sp>
        <p:nvSpPr>
          <p:cNvPr id="2" name="Rectangle 1"/>
          <p:cNvSpPr/>
          <p:nvPr/>
        </p:nvSpPr>
        <p:spPr>
          <a:xfrm>
            <a:off x="304800" y="1219200"/>
            <a:ext cx="8534400" cy="50292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User Stories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User Stories Acceptance Criteria</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topics have already been discussed.</a:t>
            </a:r>
          </a:p>
        </p:txBody>
      </p:sp>
      <p:sp>
        <p:nvSpPr>
          <p:cNvPr id="3" name="Slide Number Placeholder 2">
            <a:extLst>
              <a:ext uri="{FF2B5EF4-FFF2-40B4-BE49-F238E27FC236}">
                <a16:creationId xmlns:a16="http://schemas.microsoft.com/office/drawing/2014/main" id="{DF06C718-381F-0EB4-5BD4-4726AD8B7D89}"/>
              </a:ext>
            </a:extLst>
          </p:cNvPr>
          <p:cNvSpPr>
            <a:spLocks noGrp="1"/>
          </p:cNvSpPr>
          <p:nvPr>
            <p:ph type="sldNum" sz="quarter" idx="12"/>
          </p:nvPr>
        </p:nvSpPr>
        <p:spPr/>
        <p:txBody>
          <a:bodyPr/>
          <a:lstStyle/>
          <a:p>
            <a:pPr>
              <a:defRPr/>
            </a:pPr>
            <a:fld id="{AC73F1D3-B4B8-4AEF-90B2-F6B713CA2A81}" type="slidenum">
              <a:rPr lang="en-US" smtClean="0"/>
              <a:pPr>
                <a:defRPr/>
              </a:pPr>
              <a:t>321</a:t>
            </a:fld>
            <a:endParaRPr lang="en-US" dirty="0"/>
          </a:p>
        </p:txBody>
      </p:sp>
    </p:spTree>
    <p:extLst>
      <p:ext uri="{BB962C8B-B14F-4D97-AF65-F5344CB8AC3E}">
        <p14:creationId xmlns:p14="http://schemas.microsoft.com/office/powerpoint/2010/main" val="26497086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Estimate User Stories: Critical Tools – </a:t>
            </a:r>
            <a:br>
              <a:rPr lang="en-US" dirty="0"/>
            </a:br>
            <a:r>
              <a:rPr lang="en-US" dirty="0"/>
              <a:t>Estimation Methods</a:t>
            </a:r>
            <a:br>
              <a:rPr lang="en-US" dirty="0"/>
            </a:br>
            <a:endParaRPr lang="en-US" dirty="0"/>
          </a:p>
        </p:txBody>
      </p:sp>
      <p:sp>
        <p:nvSpPr>
          <p:cNvPr id="2" name="Rectangle 1"/>
          <p:cNvSpPr/>
          <p:nvPr/>
        </p:nvSpPr>
        <p:spPr>
          <a:xfrm>
            <a:off x="457200" y="1371600"/>
            <a:ext cx="8534400" cy="5029200"/>
          </a:xfrm>
          <a:prstGeom prst="rect">
            <a:avLst/>
          </a:prstGeom>
        </p:spPr>
        <p:txBody>
          <a:bodyPr/>
          <a:lstStyle/>
          <a:p>
            <a:pPr lvl="0"/>
            <a:r>
              <a:rPr lang="en-IN" dirty="0">
                <a:latin typeface="Calibri" panose="020F0502020204030204" pitchFamily="34" charset="0"/>
                <a:cs typeface="Calibri" panose="020F0502020204030204" pitchFamily="34" charset="0"/>
              </a:rPr>
              <a:t>Wideband Delphi</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Planning Poker</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Fist of Five</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Affinity Estimation</a:t>
            </a:r>
          </a:p>
        </p:txBody>
      </p:sp>
      <p:sp>
        <p:nvSpPr>
          <p:cNvPr id="3" name="Slide Number Placeholder 2">
            <a:extLst>
              <a:ext uri="{FF2B5EF4-FFF2-40B4-BE49-F238E27FC236}">
                <a16:creationId xmlns:a16="http://schemas.microsoft.com/office/drawing/2014/main" id="{9B2A09A4-218E-0D10-5201-C0C3C8C1668D}"/>
              </a:ext>
            </a:extLst>
          </p:cNvPr>
          <p:cNvSpPr>
            <a:spLocks noGrp="1"/>
          </p:cNvSpPr>
          <p:nvPr>
            <p:ph type="sldNum" sz="quarter" idx="12"/>
          </p:nvPr>
        </p:nvSpPr>
        <p:spPr/>
        <p:txBody>
          <a:bodyPr/>
          <a:lstStyle/>
          <a:p>
            <a:pPr>
              <a:defRPr/>
            </a:pPr>
            <a:fld id="{AC73F1D3-B4B8-4AEF-90B2-F6B713CA2A81}" type="slidenum">
              <a:rPr lang="en-US" smtClean="0"/>
              <a:pPr>
                <a:defRPr/>
              </a:pPr>
              <a:t>322</a:t>
            </a:fld>
            <a:endParaRPr lang="en-US" dirty="0"/>
          </a:p>
        </p:txBody>
      </p:sp>
    </p:spTree>
    <p:extLst>
      <p:ext uri="{BB962C8B-B14F-4D97-AF65-F5344CB8AC3E}">
        <p14:creationId xmlns:p14="http://schemas.microsoft.com/office/powerpoint/2010/main" val="179971752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00" y="1396618"/>
            <a:ext cx="7272000" cy="4851782"/>
          </a:xfrm>
          <a:prstGeom prst="rect">
            <a:avLst/>
          </a:prstGeom>
        </p:spPr>
      </p:pic>
      <p:sp>
        <p:nvSpPr>
          <p:cNvPr id="6" name="Title 2"/>
          <p:cNvSpPr>
            <a:spLocks noGrp="1"/>
          </p:cNvSpPr>
          <p:nvPr>
            <p:ph type="title"/>
          </p:nvPr>
        </p:nvSpPr>
        <p:spPr>
          <a:xfrm>
            <a:off x="76200" y="228600"/>
            <a:ext cx="9067800" cy="715963"/>
          </a:xfrm>
        </p:spPr>
        <p:txBody>
          <a:bodyPr/>
          <a:lstStyle/>
          <a:p>
            <a:r>
              <a:rPr lang="en-US" dirty="0"/>
              <a:t>Estimate User Stories – Planning Poker</a:t>
            </a:r>
          </a:p>
        </p:txBody>
      </p:sp>
      <p:sp>
        <p:nvSpPr>
          <p:cNvPr id="2" name="Slide Number Placeholder 1">
            <a:extLst>
              <a:ext uri="{FF2B5EF4-FFF2-40B4-BE49-F238E27FC236}">
                <a16:creationId xmlns:a16="http://schemas.microsoft.com/office/drawing/2014/main" id="{4EBCC4E9-4342-803E-ED1D-8000AD907E18}"/>
              </a:ext>
            </a:extLst>
          </p:cNvPr>
          <p:cNvSpPr>
            <a:spLocks noGrp="1"/>
          </p:cNvSpPr>
          <p:nvPr>
            <p:ph type="sldNum" sz="quarter" idx="12"/>
          </p:nvPr>
        </p:nvSpPr>
        <p:spPr/>
        <p:txBody>
          <a:bodyPr/>
          <a:lstStyle/>
          <a:p>
            <a:pPr>
              <a:defRPr/>
            </a:pPr>
            <a:fld id="{AC73F1D3-B4B8-4AEF-90B2-F6B713CA2A81}" type="slidenum">
              <a:rPr lang="en-US" smtClean="0"/>
              <a:pPr>
                <a:defRPr/>
              </a:pPr>
              <a:t>323</a:t>
            </a:fld>
            <a:endParaRPr lang="en-US" dirty="0"/>
          </a:p>
        </p:txBody>
      </p:sp>
    </p:spTree>
    <p:extLst>
      <p:ext uri="{BB962C8B-B14F-4D97-AF65-F5344CB8AC3E}">
        <p14:creationId xmlns:p14="http://schemas.microsoft.com/office/powerpoint/2010/main" val="381432338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Estimate User Stories: Critical Outputs – </a:t>
            </a:r>
            <a:br>
              <a:rPr lang="en-US" dirty="0"/>
            </a:br>
            <a:r>
              <a:rPr lang="en-US" dirty="0"/>
              <a:t>Estimated User Stories</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lvl="0"/>
            <a:r>
              <a:rPr lang="en-IN" dirty="0">
                <a:latin typeface="Calibri" panose="020F0502020204030204" pitchFamily="34" charset="0"/>
                <a:cs typeface="Calibri" panose="020F0502020204030204" pitchFamily="34" charset="0"/>
              </a:rPr>
              <a:t>Relative sizing, or story points can be used for estimating the overall size of a User Story or feature.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This approach assigns a story point value based on an overall assessment of the size of a User Story with consideration given to risk, amount of effort required, and level of complexity.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This assessment will be conducted by the Scrum Team and a story point value will be assigned.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Once an evaluation is done on one User Story in the Prioritized Product Backlog, the Scrum Team can then evaluate other User Stories relative to that first story.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should be noted that since the story point calibration for each team would be different, the number of story points completed could not be used for comparison across teams.</a:t>
            </a:r>
          </a:p>
        </p:txBody>
      </p:sp>
      <p:sp>
        <p:nvSpPr>
          <p:cNvPr id="3" name="Slide Number Placeholder 2">
            <a:extLst>
              <a:ext uri="{FF2B5EF4-FFF2-40B4-BE49-F238E27FC236}">
                <a16:creationId xmlns:a16="http://schemas.microsoft.com/office/drawing/2014/main" id="{5F564F9D-F41B-DAB7-DC48-C518B35BD9B1}"/>
              </a:ext>
            </a:extLst>
          </p:cNvPr>
          <p:cNvSpPr>
            <a:spLocks noGrp="1"/>
          </p:cNvSpPr>
          <p:nvPr>
            <p:ph type="sldNum" sz="quarter" idx="12"/>
          </p:nvPr>
        </p:nvSpPr>
        <p:spPr/>
        <p:txBody>
          <a:bodyPr/>
          <a:lstStyle/>
          <a:p>
            <a:pPr>
              <a:defRPr/>
            </a:pPr>
            <a:fld id="{AC73F1D3-B4B8-4AEF-90B2-F6B713CA2A81}" type="slidenum">
              <a:rPr lang="en-US" smtClean="0"/>
              <a:pPr>
                <a:defRPr/>
              </a:pPr>
              <a:t>324</a:t>
            </a:fld>
            <a:endParaRPr lang="en-US" dirty="0"/>
          </a:p>
        </p:txBody>
      </p:sp>
    </p:spTree>
    <p:extLst>
      <p:ext uri="{BB962C8B-B14F-4D97-AF65-F5344CB8AC3E}">
        <p14:creationId xmlns:p14="http://schemas.microsoft.com/office/powerpoint/2010/main" val="223680532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Exercise: Estimation – </a:t>
            </a:r>
            <a:br>
              <a:rPr lang="en-US" dirty="0"/>
            </a:br>
            <a:r>
              <a:rPr lang="en-US" dirty="0"/>
              <a:t>SCRUMstudy Fruit Salad</a:t>
            </a:r>
            <a:br>
              <a:rPr lang="en-US" dirty="0"/>
            </a:br>
            <a:endParaRPr lang="en-US" dirty="0"/>
          </a:p>
        </p:txBody>
      </p:sp>
      <p:sp>
        <p:nvSpPr>
          <p:cNvPr id="2" name="Rectangle 1"/>
          <p:cNvSpPr/>
          <p:nvPr/>
        </p:nvSpPr>
        <p:spPr>
          <a:xfrm>
            <a:off x="304800" y="1066800"/>
            <a:ext cx="8534400" cy="5257800"/>
          </a:xfrm>
          <a:prstGeom prst="rect">
            <a:avLst/>
          </a:prstGeom>
        </p:spPr>
        <p:txBody>
          <a:bodyPr/>
          <a:lstStyle/>
          <a:p>
            <a:r>
              <a:rPr lang="en-IN" b="1" dirty="0">
                <a:latin typeface="Calibri" panose="020F0502020204030204" pitchFamily="34" charset="0"/>
                <a:cs typeface="Calibri" panose="020F0502020204030204" pitchFamily="34" charset="0"/>
              </a:rPr>
              <a:t>The instructor will play the roles of the Scrum Master and the Product Owner.</a:t>
            </a:r>
          </a:p>
          <a:p>
            <a:r>
              <a:rPr lang="en-IN" b="1" dirty="0">
                <a:latin typeface="Calibri" panose="020F0502020204030204" pitchFamily="34" charset="0"/>
                <a:cs typeface="Calibri" panose="020F0502020204030204" pitchFamily="34" charset="0"/>
              </a:rPr>
              <a:t>You are the Scrum Team.</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Scenario:</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Product Owner has purchased several fruits which are to be prepared to be served to guests as a fruit salad. The fruits are shown below.</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Your task as a team:</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Please estimate the relative effort to prepare each of these different fruits for the fruit salad, using planning poker. Instead of showing the cards, please provide your estimates in the chat window. </a:t>
            </a:r>
          </a:p>
          <a:p>
            <a:pPr lvl="0"/>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333B29A4-E35B-4B18-ACAA-D80130977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31405" y="4990778"/>
            <a:ext cx="1257301" cy="942976"/>
          </a:xfrm>
          <a:prstGeom prst="rect">
            <a:avLst/>
          </a:prstGeom>
        </p:spPr>
      </p:pic>
      <p:pic>
        <p:nvPicPr>
          <p:cNvPr id="9" name="Picture 8">
            <a:extLst>
              <a:ext uri="{FF2B5EF4-FFF2-40B4-BE49-F238E27FC236}">
                <a16:creationId xmlns:a16="http://schemas.microsoft.com/office/drawing/2014/main" id="{15D2BFBD-DD3E-4071-A784-6ADDFC9E8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90637" y="4995860"/>
            <a:ext cx="1257301" cy="942976"/>
          </a:xfrm>
          <a:prstGeom prst="rect">
            <a:avLst/>
          </a:prstGeom>
        </p:spPr>
      </p:pic>
      <p:pic>
        <p:nvPicPr>
          <p:cNvPr id="11" name="Picture 10">
            <a:extLst>
              <a:ext uri="{FF2B5EF4-FFF2-40B4-BE49-F238E27FC236}">
                <a16:creationId xmlns:a16="http://schemas.microsoft.com/office/drawing/2014/main" id="{9B36F671-06B8-41C8-B079-4A98264B9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09823" y="4984220"/>
            <a:ext cx="1258988" cy="944241"/>
          </a:xfrm>
          <a:prstGeom prst="rect">
            <a:avLst/>
          </a:prstGeom>
        </p:spPr>
      </p:pic>
      <p:pic>
        <p:nvPicPr>
          <p:cNvPr id="13" name="Picture 12">
            <a:extLst>
              <a:ext uri="{FF2B5EF4-FFF2-40B4-BE49-F238E27FC236}">
                <a16:creationId xmlns:a16="http://schemas.microsoft.com/office/drawing/2014/main" id="{CA5871DA-19FB-4498-97B0-9D3276C8C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49869" y="4995862"/>
            <a:ext cx="1257300" cy="942975"/>
          </a:xfrm>
          <a:prstGeom prst="rect">
            <a:avLst/>
          </a:prstGeom>
        </p:spPr>
      </p:pic>
      <p:pic>
        <p:nvPicPr>
          <p:cNvPr id="15" name="Picture 14">
            <a:extLst>
              <a:ext uri="{FF2B5EF4-FFF2-40B4-BE49-F238E27FC236}">
                <a16:creationId xmlns:a16="http://schemas.microsoft.com/office/drawing/2014/main" id="{6A2A2830-6D20-4293-83F8-A775EF836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466907" y="4995224"/>
            <a:ext cx="1252220" cy="939166"/>
          </a:xfrm>
          <a:prstGeom prst="rect">
            <a:avLst/>
          </a:prstGeom>
        </p:spPr>
      </p:pic>
      <p:pic>
        <p:nvPicPr>
          <p:cNvPr id="17" name="Picture 16">
            <a:extLst>
              <a:ext uri="{FF2B5EF4-FFF2-40B4-BE49-F238E27FC236}">
                <a16:creationId xmlns:a16="http://schemas.microsoft.com/office/drawing/2014/main" id="{4D338C1B-F5FC-4AC9-A69C-815EBDABB5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674926" y="4990140"/>
            <a:ext cx="1252221" cy="939166"/>
          </a:xfrm>
          <a:prstGeom prst="rect">
            <a:avLst/>
          </a:prstGeom>
        </p:spPr>
      </p:pic>
      <p:pic>
        <p:nvPicPr>
          <p:cNvPr id="19" name="Picture 18">
            <a:extLst>
              <a:ext uri="{FF2B5EF4-FFF2-40B4-BE49-F238E27FC236}">
                <a16:creationId xmlns:a16="http://schemas.microsoft.com/office/drawing/2014/main" id="{331718DE-61D8-49ED-BA79-731FA0C1D6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395660" y="4990777"/>
            <a:ext cx="1257302" cy="942977"/>
          </a:xfrm>
          <a:prstGeom prst="rect">
            <a:avLst/>
          </a:prstGeom>
        </p:spPr>
      </p:pic>
      <p:pic>
        <p:nvPicPr>
          <p:cNvPr id="21" name="Picture 20">
            <a:extLst>
              <a:ext uri="{FF2B5EF4-FFF2-40B4-BE49-F238E27FC236}">
                <a16:creationId xmlns:a16="http://schemas.microsoft.com/office/drawing/2014/main" id="{F6B6A1CC-CD06-4018-973A-48518A1101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558472" y="4990141"/>
            <a:ext cx="1252220" cy="939165"/>
          </a:xfrm>
          <a:prstGeom prst="rect">
            <a:avLst/>
          </a:prstGeom>
        </p:spPr>
      </p:pic>
      <p:sp>
        <p:nvSpPr>
          <p:cNvPr id="3" name="Slide Number Placeholder 2">
            <a:extLst>
              <a:ext uri="{FF2B5EF4-FFF2-40B4-BE49-F238E27FC236}">
                <a16:creationId xmlns:a16="http://schemas.microsoft.com/office/drawing/2014/main" id="{A93D3BE9-B4C3-3576-0C2C-4921DD244AE6}"/>
              </a:ext>
            </a:extLst>
          </p:cNvPr>
          <p:cNvSpPr>
            <a:spLocks noGrp="1"/>
          </p:cNvSpPr>
          <p:nvPr>
            <p:ph type="sldNum" sz="quarter" idx="12"/>
          </p:nvPr>
        </p:nvSpPr>
        <p:spPr/>
        <p:txBody>
          <a:bodyPr/>
          <a:lstStyle/>
          <a:p>
            <a:pPr>
              <a:defRPr/>
            </a:pPr>
            <a:fld id="{AC73F1D3-B4B8-4AEF-90B2-F6B713CA2A81}" type="slidenum">
              <a:rPr lang="en-US" smtClean="0"/>
              <a:pPr>
                <a:defRPr/>
              </a:pPr>
              <a:t>325</a:t>
            </a:fld>
            <a:endParaRPr lang="en-US" dirty="0"/>
          </a:p>
        </p:txBody>
      </p:sp>
    </p:spTree>
    <p:extLst>
      <p:ext uri="{BB962C8B-B14F-4D97-AF65-F5344CB8AC3E}">
        <p14:creationId xmlns:p14="http://schemas.microsoft.com/office/powerpoint/2010/main" val="403372345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 y="228600"/>
            <a:ext cx="9067800" cy="715963"/>
          </a:xfrm>
        </p:spPr>
        <p:txBody>
          <a:bodyPr/>
          <a:lstStyle/>
          <a:p>
            <a:r>
              <a:rPr lang="en-US" dirty="0"/>
              <a:t>Plan and Estimate – Commit User Stories</a:t>
            </a:r>
          </a:p>
        </p:txBody>
      </p:sp>
      <p:sp>
        <p:nvSpPr>
          <p:cNvPr id="9" name="Rectangle 8"/>
          <p:cNvSpPr/>
          <p:nvPr/>
        </p:nvSpPr>
        <p:spPr>
          <a:xfrm>
            <a:off x="1066858" y="5181600"/>
            <a:ext cx="6365461"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9‑7: </a:t>
            </a:r>
            <a:r>
              <a:rPr lang="en-IN" sz="1400" dirty="0">
                <a:latin typeface="Calibri" panose="020F0502020204030204" pitchFamily="34" charset="0"/>
                <a:cs typeface="Calibri" panose="020F0502020204030204" pitchFamily="34" charset="0"/>
              </a:rPr>
              <a:t>Commit User Stories—Inputs, Tools, and Outputs</a:t>
            </a:r>
            <a:r>
              <a:rPr lang="en-US" sz="1400" dirty="0">
                <a:latin typeface="Calibri" panose="020F0502020204030204" pitchFamily="34" charset="0"/>
                <a:cs typeface="Calibri" panose="020F0502020204030204" pitchFamily="34" charset="0"/>
              </a:rPr>
              <a:t>; SBOK® Page 196</a:t>
            </a:r>
          </a:p>
        </p:txBody>
      </p:sp>
      <p:pic>
        <p:nvPicPr>
          <p:cNvPr id="2" name="Picture 1">
            <a:extLst>
              <a:ext uri="{FF2B5EF4-FFF2-40B4-BE49-F238E27FC236}">
                <a16:creationId xmlns:a16="http://schemas.microsoft.com/office/drawing/2014/main" id="{51800718-54BA-DF4F-678E-2F6232298E4D}"/>
              </a:ext>
            </a:extLst>
          </p:cNvPr>
          <p:cNvPicPr>
            <a:picLocks noChangeAspect="1"/>
          </p:cNvPicPr>
          <p:nvPr/>
        </p:nvPicPr>
        <p:blipFill>
          <a:blip r:embed="rId2"/>
          <a:stretch>
            <a:fillRect/>
          </a:stretch>
        </p:blipFill>
        <p:spPr>
          <a:xfrm>
            <a:off x="609600" y="1600200"/>
            <a:ext cx="7984800" cy="3220061"/>
          </a:xfrm>
          <a:prstGeom prst="rect">
            <a:avLst/>
          </a:prstGeom>
        </p:spPr>
      </p:pic>
      <p:sp>
        <p:nvSpPr>
          <p:cNvPr id="3" name="Slide Number Placeholder 2">
            <a:extLst>
              <a:ext uri="{FF2B5EF4-FFF2-40B4-BE49-F238E27FC236}">
                <a16:creationId xmlns:a16="http://schemas.microsoft.com/office/drawing/2014/main" id="{EA2AB9A7-0830-56EA-77A4-82DD97051717}"/>
              </a:ext>
            </a:extLst>
          </p:cNvPr>
          <p:cNvSpPr>
            <a:spLocks noGrp="1"/>
          </p:cNvSpPr>
          <p:nvPr>
            <p:ph type="sldNum" sz="quarter" idx="12"/>
          </p:nvPr>
        </p:nvSpPr>
        <p:spPr/>
        <p:txBody>
          <a:bodyPr/>
          <a:lstStyle/>
          <a:p>
            <a:pPr>
              <a:defRPr/>
            </a:pPr>
            <a:fld id="{AC73F1D3-B4B8-4AEF-90B2-F6B713CA2A81}" type="slidenum">
              <a:rPr lang="en-US" smtClean="0"/>
              <a:pPr>
                <a:defRPr/>
              </a:pPr>
              <a:t>326</a:t>
            </a:fld>
            <a:endParaRPr lang="en-US" dirty="0"/>
          </a:p>
        </p:txBody>
      </p:sp>
    </p:spTree>
    <p:extLst>
      <p:ext uri="{BB962C8B-B14F-4D97-AF65-F5344CB8AC3E}">
        <p14:creationId xmlns:p14="http://schemas.microsoft.com/office/powerpoint/2010/main" val="314763524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Commit User Stories: Critical Inputs</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Estimated User Stories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Length of Sprint</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All these topics have already been discussed.</a:t>
            </a:r>
          </a:p>
        </p:txBody>
      </p:sp>
      <p:sp>
        <p:nvSpPr>
          <p:cNvPr id="3" name="Slide Number Placeholder 2">
            <a:extLst>
              <a:ext uri="{FF2B5EF4-FFF2-40B4-BE49-F238E27FC236}">
                <a16:creationId xmlns:a16="http://schemas.microsoft.com/office/drawing/2014/main" id="{32A2F792-1499-3EB3-5F0D-C0C94C43E42D}"/>
              </a:ext>
            </a:extLst>
          </p:cNvPr>
          <p:cNvSpPr>
            <a:spLocks noGrp="1"/>
          </p:cNvSpPr>
          <p:nvPr>
            <p:ph type="sldNum" sz="quarter" idx="12"/>
          </p:nvPr>
        </p:nvSpPr>
        <p:spPr/>
        <p:txBody>
          <a:bodyPr/>
          <a:lstStyle/>
          <a:p>
            <a:pPr>
              <a:defRPr/>
            </a:pPr>
            <a:fld id="{AC73F1D3-B4B8-4AEF-90B2-F6B713CA2A81}" type="slidenum">
              <a:rPr lang="en-US" smtClean="0"/>
              <a:pPr>
                <a:defRPr/>
              </a:pPr>
              <a:t>327</a:t>
            </a:fld>
            <a:endParaRPr lang="en-US" dirty="0"/>
          </a:p>
        </p:txBody>
      </p:sp>
    </p:spTree>
    <p:extLst>
      <p:ext uri="{BB962C8B-B14F-4D97-AF65-F5344CB8AC3E}">
        <p14:creationId xmlns:p14="http://schemas.microsoft.com/office/powerpoint/2010/main" val="278590966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Commit User Stories: Critical Inputs</a:t>
            </a:r>
            <a:br>
              <a:rPr lang="en-US" dirty="0"/>
            </a:br>
            <a:r>
              <a:rPr lang="en-US" dirty="0"/>
              <a:t>Previous Sprint Velocity</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Sprint Velocity is the rate at which the team can complete the work in a Sprint.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It is usually expressed in the same units as those used for estimation, normally story points or ideal time.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 record of the Sprint Velocity of the team for each Sprint is maintained and used as a reference in future Sprints.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Previous Sprint Velocity becomes the most important factor in determining the amount of work the team can commit to in a subsequent Sprint.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Any changes in the situation or conditions since the last Sprint are accounted for to ensure accurate estimation of Sprint velocity for the upcoming Sprint. </a:t>
            </a:r>
          </a:p>
        </p:txBody>
      </p:sp>
      <p:sp>
        <p:nvSpPr>
          <p:cNvPr id="3" name="Slide Number Placeholder 2">
            <a:extLst>
              <a:ext uri="{FF2B5EF4-FFF2-40B4-BE49-F238E27FC236}">
                <a16:creationId xmlns:a16="http://schemas.microsoft.com/office/drawing/2014/main" id="{5C77ADC7-AA06-5E0A-4855-1DC87CF7F190}"/>
              </a:ext>
            </a:extLst>
          </p:cNvPr>
          <p:cNvSpPr>
            <a:spLocks noGrp="1"/>
          </p:cNvSpPr>
          <p:nvPr>
            <p:ph type="sldNum" sz="quarter" idx="12"/>
          </p:nvPr>
        </p:nvSpPr>
        <p:spPr/>
        <p:txBody>
          <a:bodyPr/>
          <a:lstStyle/>
          <a:p>
            <a:pPr>
              <a:defRPr/>
            </a:pPr>
            <a:fld id="{AC73F1D3-B4B8-4AEF-90B2-F6B713CA2A81}" type="slidenum">
              <a:rPr lang="en-US" smtClean="0"/>
              <a:pPr>
                <a:defRPr/>
              </a:pPr>
              <a:t>328</a:t>
            </a:fld>
            <a:endParaRPr lang="en-US" dirty="0"/>
          </a:p>
        </p:txBody>
      </p:sp>
    </p:spTree>
    <p:extLst>
      <p:ext uri="{BB962C8B-B14F-4D97-AF65-F5344CB8AC3E}">
        <p14:creationId xmlns:p14="http://schemas.microsoft.com/office/powerpoint/2010/main" val="95247527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Commit User Stories: Critical Tools – </a:t>
            </a:r>
            <a:br>
              <a:rPr lang="en-US" dirty="0"/>
            </a:br>
            <a:r>
              <a:rPr lang="en-US" dirty="0"/>
              <a:t>Sprint Planning Meetings</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In Sprint Planning Meetings, the Scrum Team gets together to plan the work to be done in the Sprint.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team reviews the Estimated User Stories at the top of the Prioritized Product Backlog.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Product Owner is present during this meeting in case clarification of User Stories or priorities are required.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To help ensure that the group stays on topic, this meeting should be Time-boxed, with the standard length limited to two hours per week of Sprint duration.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This assists in preventing the tendency to stray into discussions that should actually occur in other meetings, like the Release Planning or Sprint Review Meetings.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As part of this meeting the entire Scrum Team will commit to delivering a subset of User Stories from the Prioritized Product Backlog in the Sprint. </a:t>
            </a:r>
          </a:p>
        </p:txBody>
      </p:sp>
      <p:sp>
        <p:nvSpPr>
          <p:cNvPr id="3" name="Slide Number Placeholder 2">
            <a:extLst>
              <a:ext uri="{FF2B5EF4-FFF2-40B4-BE49-F238E27FC236}">
                <a16:creationId xmlns:a16="http://schemas.microsoft.com/office/drawing/2014/main" id="{85CE9B7F-1C5A-E700-3EDD-3AD349F9B4EB}"/>
              </a:ext>
            </a:extLst>
          </p:cNvPr>
          <p:cNvSpPr>
            <a:spLocks noGrp="1"/>
          </p:cNvSpPr>
          <p:nvPr>
            <p:ph type="sldNum" sz="quarter" idx="12"/>
          </p:nvPr>
        </p:nvSpPr>
        <p:spPr/>
        <p:txBody>
          <a:bodyPr/>
          <a:lstStyle/>
          <a:p>
            <a:pPr>
              <a:defRPr/>
            </a:pPr>
            <a:fld id="{AC73F1D3-B4B8-4AEF-90B2-F6B713CA2A81}" type="slidenum">
              <a:rPr lang="en-US" smtClean="0"/>
              <a:pPr>
                <a:defRPr/>
              </a:pPr>
              <a:t>329</a:t>
            </a:fld>
            <a:endParaRPr lang="en-US" dirty="0"/>
          </a:p>
        </p:txBody>
      </p:sp>
    </p:spTree>
    <p:extLst>
      <p:ext uri="{BB962C8B-B14F-4D97-AF65-F5344CB8AC3E}">
        <p14:creationId xmlns:p14="http://schemas.microsoft.com/office/powerpoint/2010/main" val="429437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3071019"/>
            <a:ext cx="7391400" cy="715963"/>
          </a:xfrm>
        </p:spPr>
        <p:txBody>
          <a:bodyPr/>
          <a:lstStyle/>
          <a:p>
            <a:r>
              <a:rPr lang="en-US" dirty="0"/>
              <a:t>Overview of Scrum</a:t>
            </a:r>
            <a:endParaRPr lang="en-IN" dirty="0"/>
          </a:p>
        </p:txBody>
      </p:sp>
      <p:sp>
        <p:nvSpPr>
          <p:cNvPr id="2" name="Slide Number Placeholder 1">
            <a:extLst>
              <a:ext uri="{FF2B5EF4-FFF2-40B4-BE49-F238E27FC236}">
                <a16:creationId xmlns:a16="http://schemas.microsoft.com/office/drawing/2014/main" id="{A07DCCE3-9084-249A-5B47-7029E4A92679}"/>
              </a:ext>
            </a:extLst>
          </p:cNvPr>
          <p:cNvSpPr>
            <a:spLocks noGrp="1"/>
          </p:cNvSpPr>
          <p:nvPr>
            <p:ph type="sldNum" sz="quarter" idx="12"/>
          </p:nvPr>
        </p:nvSpPr>
        <p:spPr/>
        <p:txBody>
          <a:bodyPr/>
          <a:lstStyle/>
          <a:p>
            <a:pPr>
              <a:defRPr/>
            </a:pPr>
            <a:fld id="{AC73F1D3-B4B8-4AEF-90B2-F6B713CA2A81}" type="slidenum">
              <a:rPr lang="en-US" smtClean="0"/>
              <a:pPr>
                <a:defRPr/>
              </a:pPr>
              <a:t>33</a:t>
            </a:fld>
            <a:endParaRPr lang="en-US" dirty="0"/>
          </a:p>
        </p:txBody>
      </p:sp>
    </p:spTree>
    <p:extLst>
      <p:ext uri="{BB962C8B-B14F-4D97-AF65-F5344CB8AC3E}">
        <p14:creationId xmlns:p14="http://schemas.microsoft.com/office/powerpoint/2010/main" val="402887922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Commit User Stories: Critical Tools – </a:t>
            </a:r>
            <a:br>
              <a:rPr lang="en-US" dirty="0"/>
            </a:br>
            <a:r>
              <a:rPr lang="en-US" dirty="0"/>
              <a:t>Communication Techniques</a:t>
            </a:r>
            <a:br>
              <a:rPr lang="en-US" dirty="0"/>
            </a:br>
            <a:endParaRPr lang="en-US" dirty="0"/>
          </a:p>
        </p:txBody>
      </p:sp>
      <p:sp>
        <p:nvSpPr>
          <p:cNvPr id="2" name="Rectangle 1"/>
          <p:cNvSpPr/>
          <p:nvPr/>
        </p:nvSpPr>
        <p:spPr>
          <a:xfrm>
            <a:off x="304800" y="11430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promotes accurate and effective communication primarily through colocation of the Scrum Team.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also </a:t>
            </a:r>
            <a:r>
              <a:rPr lang="en-IN" dirty="0" err="1">
                <a:latin typeface="Calibri" panose="020F0502020204030204" pitchFamily="34" charset="0"/>
                <a:cs typeface="Calibri" panose="020F0502020204030204" pitchFamily="34" charset="0"/>
              </a:rPr>
              <a:t>favors</a:t>
            </a:r>
            <a:r>
              <a:rPr lang="en-IN" dirty="0">
                <a:latin typeface="Calibri" panose="020F0502020204030204" pitchFamily="34" charset="0"/>
                <a:cs typeface="Calibri" panose="020F0502020204030204" pitchFamily="34" charset="0"/>
              </a:rPr>
              <a:t> informal, face-to-face interactions over formal written communications.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When a Scrum Team needs to be distributed, the Scrum Master should ensure that effective communication techniques are available so that the team can self-organize, collaborate, and work effectively</a:t>
            </a:r>
          </a:p>
        </p:txBody>
      </p:sp>
      <p:sp>
        <p:nvSpPr>
          <p:cNvPr id="3" name="Slide Number Placeholder 2">
            <a:extLst>
              <a:ext uri="{FF2B5EF4-FFF2-40B4-BE49-F238E27FC236}">
                <a16:creationId xmlns:a16="http://schemas.microsoft.com/office/drawing/2014/main" id="{5A9F99A9-6501-084B-1B59-FDE53A3CA569}"/>
              </a:ext>
            </a:extLst>
          </p:cNvPr>
          <p:cNvSpPr>
            <a:spLocks noGrp="1"/>
          </p:cNvSpPr>
          <p:nvPr>
            <p:ph type="sldNum" sz="quarter" idx="12"/>
          </p:nvPr>
        </p:nvSpPr>
        <p:spPr/>
        <p:txBody>
          <a:bodyPr/>
          <a:lstStyle/>
          <a:p>
            <a:pPr>
              <a:defRPr/>
            </a:pPr>
            <a:fld id="{AC73F1D3-B4B8-4AEF-90B2-F6B713CA2A81}" type="slidenum">
              <a:rPr lang="en-US" smtClean="0"/>
              <a:pPr>
                <a:defRPr/>
              </a:pPr>
              <a:t>330</a:t>
            </a:fld>
            <a:endParaRPr lang="en-US" dirty="0"/>
          </a:p>
        </p:txBody>
      </p:sp>
    </p:spTree>
    <p:extLst>
      <p:ext uri="{BB962C8B-B14F-4D97-AF65-F5344CB8AC3E}">
        <p14:creationId xmlns:p14="http://schemas.microsoft.com/office/powerpoint/2010/main" val="314661983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350837"/>
            <a:ext cx="9144000" cy="715963"/>
          </a:xfrm>
        </p:spPr>
        <p:txBody>
          <a:bodyPr/>
          <a:lstStyle/>
          <a:p>
            <a:br>
              <a:rPr lang="en-US" dirty="0"/>
            </a:br>
            <a:r>
              <a:rPr lang="en-US" dirty="0"/>
              <a:t>Commit User Stories: Critical Outputs – </a:t>
            </a:r>
            <a:br>
              <a:rPr lang="en-US" dirty="0"/>
            </a:br>
            <a:r>
              <a:rPr lang="en-US" dirty="0"/>
              <a:t>Committed User Stories</a:t>
            </a:r>
            <a:br>
              <a:rPr lang="en-US" dirty="0"/>
            </a:br>
            <a:endParaRPr lang="en-US" dirty="0"/>
          </a:p>
        </p:txBody>
      </p:sp>
      <p:sp>
        <p:nvSpPr>
          <p:cNvPr id="2" name="Rectangle 1"/>
          <p:cNvSpPr/>
          <p:nvPr/>
        </p:nvSpPr>
        <p:spPr>
          <a:xfrm>
            <a:off x="304800" y="1371600"/>
            <a:ext cx="8534400" cy="4495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Scrum Team commits to a subset of Estimated User Stories that they believe they can complete in the current Sprint based upon previous Sprint velocity.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Committed User Stories should always be selected per the priorities defined by the Product Owner.</a:t>
            </a:r>
          </a:p>
        </p:txBody>
      </p:sp>
      <p:sp>
        <p:nvSpPr>
          <p:cNvPr id="3" name="Slide Number Placeholder 2">
            <a:extLst>
              <a:ext uri="{FF2B5EF4-FFF2-40B4-BE49-F238E27FC236}">
                <a16:creationId xmlns:a16="http://schemas.microsoft.com/office/drawing/2014/main" id="{1E34BFE1-AF43-C9FA-7C25-2E7BFDCD29B8}"/>
              </a:ext>
            </a:extLst>
          </p:cNvPr>
          <p:cNvSpPr>
            <a:spLocks noGrp="1"/>
          </p:cNvSpPr>
          <p:nvPr>
            <p:ph type="sldNum" sz="quarter" idx="12"/>
          </p:nvPr>
        </p:nvSpPr>
        <p:spPr/>
        <p:txBody>
          <a:bodyPr/>
          <a:lstStyle/>
          <a:p>
            <a:pPr>
              <a:defRPr/>
            </a:pPr>
            <a:fld id="{AC73F1D3-B4B8-4AEF-90B2-F6B713CA2A81}" type="slidenum">
              <a:rPr lang="en-US" smtClean="0"/>
              <a:pPr>
                <a:defRPr/>
              </a:pPr>
              <a:t>331</a:t>
            </a:fld>
            <a:endParaRPr lang="en-US" dirty="0"/>
          </a:p>
        </p:txBody>
      </p:sp>
    </p:spTree>
    <p:extLst>
      <p:ext uri="{BB962C8B-B14F-4D97-AF65-F5344CB8AC3E}">
        <p14:creationId xmlns:p14="http://schemas.microsoft.com/office/powerpoint/2010/main" val="7189412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 y="228600"/>
            <a:ext cx="9067800" cy="715963"/>
          </a:xfrm>
        </p:spPr>
        <p:txBody>
          <a:bodyPr/>
          <a:lstStyle/>
          <a:p>
            <a:r>
              <a:rPr lang="en-US" dirty="0"/>
              <a:t>Plan and Estimate – Identify Tasks</a:t>
            </a:r>
          </a:p>
        </p:txBody>
      </p:sp>
      <p:sp>
        <p:nvSpPr>
          <p:cNvPr id="9" name="Rectangle 8"/>
          <p:cNvSpPr/>
          <p:nvPr/>
        </p:nvSpPr>
        <p:spPr>
          <a:xfrm>
            <a:off x="1402172" y="4721423"/>
            <a:ext cx="5943551"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9‑11: </a:t>
            </a:r>
            <a:r>
              <a:rPr lang="en-IN" sz="1400" dirty="0">
                <a:latin typeface="Calibri" panose="020F0502020204030204" pitchFamily="34" charset="0"/>
                <a:cs typeface="Calibri" panose="020F0502020204030204" pitchFamily="34" charset="0"/>
              </a:rPr>
              <a:t>Identify Tasks—Inputs, Tools, and Outputs</a:t>
            </a:r>
            <a:r>
              <a:rPr lang="en-US" sz="1400" dirty="0">
                <a:latin typeface="Calibri" panose="020F0502020204030204" pitchFamily="34" charset="0"/>
                <a:cs typeface="Calibri" panose="020F0502020204030204" pitchFamily="34" charset="0"/>
              </a:rPr>
              <a:t>; SBOK® Page 201</a:t>
            </a:r>
          </a:p>
        </p:txBody>
      </p:sp>
      <p:pic>
        <p:nvPicPr>
          <p:cNvPr id="2" name="Picture 1">
            <a:extLst>
              <a:ext uri="{FF2B5EF4-FFF2-40B4-BE49-F238E27FC236}">
                <a16:creationId xmlns:a16="http://schemas.microsoft.com/office/drawing/2014/main" id="{C9636C3A-1F90-7D51-74F5-EAAB7C89665E}"/>
              </a:ext>
            </a:extLst>
          </p:cNvPr>
          <p:cNvPicPr>
            <a:picLocks noChangeAspect="1"/>
          </p:cNvPicPr>
          <p:nvPr/>
        </p:nvPicPr>
        <p:blipFill>
          <a:blip r:embed="rId2"/>
          <a:stretch>
            <a:fillRect/>
          </a:stretch>
        </p:blipFill>
        <p:spPr>
          <a:xfrm>
            <a:off x="617700" y="1524000"/>
            <a:ext cx="7984800" cy="2844065"/>
          </a:xfrm>
          <a:prstGeom prst="rect">
            <a:avLst/>
          </a:prstGeom>
        </p:spPr>
      </p:pic>
      <p:sp>
        <p:nvSpPr>
          <p:cNvPr id="3" name="Slide Number Placeholder 2">
            <a:extLst>
              <a:ext uri="{FF2B5EF4-FFF2-40B4-BE49-F238E27FC236}">
                <a16:creationId xmlns:a16="http://schemas.microsoft.com/office/drawing/2014/main" id="{30E24D56-1650-6D80-3428-9761682549AA}"/>
              </a:ext>
            </a:extLst>
          </p:cNvPr>
          <p:cNvSpPr>
            <a:spLocks noGrp="1"/>
          </p:cNvSpPr>
          <p:nvPr>
            <p:ph type="sldNum" sz="quarter" idx="12"/>
          </p:nvPr>
        </p:nvSpPr>
        <p:spPr/>
        <p:txBody>
          <a:bodyPr/>
          <a:lstStyle/>
          <a:p>
            <a:pPr>
              <a:defRPr/>
            </a:pPr>
            <a:fld id="{AC73F1D3-B4B8-4AEF-90B2-F6B713CA2A81}" type="slidenum">
              <a:rPr lang="en-US" smtClean="0"/>
              <a:pPr>
                <a:defRPr/>
              </a:pPr>
              <a:t>332</a:t>
            </a:fld>
            <a:endParaRPr lang="en-US" dirty="0"/>
          </a:p>
        </p:txBody>
      </p:sp>
    </p:spTree>
    <p:extLst>
      <p:ext uri="{BB962C8B-B14F-4D97-AF65-F5344CB8AC3E}">
        <p14:creationId xmlns:p14="http://schemas.microsoft.com/office/powerpoint/2010/main" val="383737050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Identify Tasks: Critical Inputs</a:t>
            </a:r>
            <a:br>
              <a:rPr lang="en-US" dirty="0"/>
            </a:br>
            <a:endParaRPr lang="en-US" dirty="0"/>
          </a:p>
        </p:txBody>
      </p:sp>
      <p:sp>
        <p:nvSpPr>
          <p:cNvPr id="2" name="Rectangle 1"/>
          <p:cNvSpPr/>
          <p:nvPr/>
        </p:nvSpPr>
        <p:spPr>
          <a:xfrm>
            <a:off x="304800" y="1219200"/>
            <a:ext cx="8534400" cy="48006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Committed User Stories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User Stories Acceptance Criteria</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topics have already been discussed.</a:t>
            </a:r>
          </a:p>
        </p:txBody>
      </p:sp>
      <p:sp>
        <p:nvSpPr>
          <p:cNvPr id="3" name="Slide Number Placeholder 2">
            <a:extLst>
              <a:ext uri="{FF2B5EF4-FFF2-40B4-BE49-F238E27FC236}">
                <a16:creationId xmlns:a16="http://schemas.microsoft.com/office/drawing/2014/main" id="{DA1FE206-C4BB-6FEF-6CD9-4260D76B7555}"/>
              </a:ext>
            </a:extLst>
          </p:cNvPr>
          <p:cNvSpPr>
            <a:spLocks noGrp="1"/>
          </p:cNvSpPr>
          <p:nvPr>
            <p:ph type="sldNum" sz="quarter" idx="12"/>
          </p:nvPr>
        </p:nvSpPr>
        <p:spPr/>
        <p:txBody>
          <a:bodyPr/>
          <a:lstStyle/>
          <a:p>
            <a:pPr>
              <a:defRPr/>
            </a:pPr>
            <a:fld id="{AC73F1D3-B4B8-4AEF-90B2-F6B713CA2A81}" type="slidenum">
              <a:rPr lang="en-US" smtClean="0"/>
              <a:pPr>
                <a:defRPr/>
              </a:pPr>
              <a:t>333</a:t>
            </a:fld>
            <a:endParaRPr lang="en-US" dirty="0"/>
          </a:p>
        </p:txBody>
      </p:sp>
    </p:spTree>
    <p:extLst>
      <p:ext uri="{BB962C8B-B14F-4D97-AF65-F5344CB8AC3E}">
        <p14:creationId xmlns:p14="http://schemas.microsoft.com/office/powerpoint/2010/main" val="85163556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Identify Tasks: Critical Tools – </a:t>
            </a:r>
            <a:br>
              <a:rPr lang="en-US" dirty="0"/>
            </a:br>
            <a:r>
              <a:rPr lang="en-US" dirty="0"/>
              <a:t>Sprint Planning Meetings</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In Sprint Planning Meetings, the Scrum Team convenes to plan the work to be done in the Sprint.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team reviews each Committed User Story for the Sprint and identifies actionable activities, or tasks required to implement the deliverables necessary to </a:t>
            </a:r>
            <a:r>
              <a:rPr lang="en-IN" dirty="0" err="1">
                <a:latin typeface="Calibri" panose="020F0502020204030204" pitchFamily="34" charset="0"/>
                <a:cs typeface="Calibri" panose="020F0502020204030204" pitchFamily="34" charset="0"/>
              </a:rPr>
              <a:t>fulfill</a:t>
            </a:r>
            <a:r>
              <a:rPr lang="en-IN" dirty="0">
                <a:latin typeface="Calibri" panose="020F0502020204030204" pitchFamily="34" charset="0"/>
                <a:cs typeface="Calibri" panose="020F0502020204030204" pitchFamily="34" charset="0"/>
              </a:rPr>
              <a:t> the User Story and meet acceptance criteria.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Product Owner is present during this meeting in case clarification is required related to the Committed User Stories to help the team make design decisions. </a:t>
            </a:r>
          </a:p>
        </p:txBody>
      </p:sp>
      <p:sp>
        <p:nvSpPr>
          <p:cNvPr id="3" name="Slide Number Placeholder 2">
            <a:extLst>
              <a:ext uri="{FF2B5EF4-FFF2-40B4-BE49-F238E27FC236}">
                <a16:creationId xmlns:a16="http://schemas.microsoft.com/office/drawing/2014/main" id="{0F1A6DC7-16CE-1E9B-0771-1930BDED24E1}"/>
              </a:ext>
            </a:extLst>
          </p:cNvPr>
          <p:cNvSpPr>
            <a:spLocks noGrp="1"/>
          </p:cNvSpPr>
          <p:nvPr>
            <p:ph type="sldNum" sz="quarter" idx="12"/>
          </p:nvPr>
        </p:nvSpPr>
        <p:spPr/>
        <p:txBody>
          <a:bodyPr/>
          <a:lstStyle/>
          <a:p>
            <a:pPr>
              <a:defRPr/>
            </a:pPr>
            <a:fld id="{AC73F1D3-B4B8-4AEF-90B2-F6B713CA2A81}" type="slidenum">
              <a:rPr lang="en-US" smtClean="0"/>
              <a:pPr>
                <a:defRPr/>
              </a:pPr>
              <a:t>334</a:t>
            </a:fld>
            <a:endParaRPr lang="en-US" dirty="0"/>
          </a:p>
        </p:txBody>
      </p:sp>
    </p:spTree>
    <p:extLst>
      <p:ext uri="{BB962C8B-B14F-4D97-AF65-F5344CB8AC3E}">
        <p14:creationId xmlns:p14="http://schemas.microsoft.com/office/powerpoint/2010/main" val="91616473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Identify Tasks: Critical Outputs – </a:t>
            </a:r>
            <a:br>
              <a:rPr lang="en-US" dirty="0"/>
            </a:br>
            <a:r>
              <a:rPr lang="en-US" dirty="0"/>
              <a:t>Task List</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lvl="0"/>
            <a:r>
              <a:rPr lang="en-IN" dirty="0">
                <a:latin typeface="Calibri" panose="020F0502020204030204" pitchFamily="34" charset="0"/>
                <a:cs typeface="Calibri" panose="020F0502020204030204" pitchFamily="34" charset="0"/>
              </a:rPr>
              <a:t>This is a comprehensive list that contains all the tasks to which the Scrum Team has committed for the current Sprint and their corresponding descriptions.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contains descriptions of each task along with estimates derived during the Identify Tasks process.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Task List must include any testing and integration efforts so that the Product Increment from the Sprint can be successfully integrated into the deliverables from previous Sprints.</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Even though tasks are often activity based, the level of granularity to which the tasks are decomposed is decided by the Scrum Team</a:t>
            </a:r>
          </a:p>
        </p:txBody>
      </p:sp>
      <p:sp>
        <p:nvSpPr>
          <p:cNvPr id="3" name="Slide Number Placeholder 2">
            <a:extLst>
              <a:ext uri="{FF2B5EF4-FFF2-40B4-BE49-F238E27FC236}">
                <a16:creationId xmlns:a16="http://schemas.microsoft.com/office/drawing/2014/main" id="{9DA13ABD-4C6C-7378-DD16-9C1333123FE7}"/>
              </a:ext>
            </a:extLst>
          </p:cNvPr>
          <p:cNvSpPr>
            <a:spLocks noGrp="1"/>
          </p:cNvSpPr>
          <p:nvPr>
            <p:ph type="sldNum" sz="quarter" idx="12"/>
          </p:nvPr>
        </p:nvSpPr>
        <p:spPr/>
        <p:txBody>
          <a:bodyPr/>
          <a:lstStyle/>
          <a:p>
            <a:pPr>
              <a:defRPr/>
            </a:pPr>
            <a:fld id="{AC73F1D3-B4B8-4AEF-90B2-F6B713CA2A81}" type="slidenum">
              <a:rPr lang="en-US" smtClean="0"/>
              <a:pPr>
                <a:defRPr/>
              </a:pPr>
              <a:t>335</a:t>
            </a:fld>
            <a:endParaRPr lang="en-US" dirty="0"/>
          </a:p>
        </p:txBody>
      </p:sp>
    </p:spTree>
    <p:extLst>
      <p:ext uri="{BB962C8B-B14F-4D97-AF65-F5344CB8AC3E}">
        <p14:creationId xmlns:p14="http://schemas.microsoft.com/office/powerpoint/2010/main" val="341029156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 y="228600"/>
            <a:ext cx="9067800" cy="715963"/>
          </a:xfrm>
        </p:spPr>
        <p:txBody>
          <a:bodyPr/>
          <a:lstStyle/>
          <a:p>
            <a:r>
              <a:rPr lang="en-US" dirty="0"/>
              <a:t>Plan and Estimate – Estimate Tasks</a:t>
            </a:r>
          </a:p>
        </p:txBody>
      </p:sp>
      <p:sp>
        <p:nvSpPr>
          <p:cNvPr id="9" name="Rectangle 8"/>
          <p:cNvSpPr/>
          <p:nvPr/>
        </p:nvSpPr>
        <p:spPr>
          <a:xfrm>
            <a:off x="1295457" y="5257800"/>
            <a:ext cx="5925918"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9‑14: </a:t>
            </a:r>
            <a:r>
              <a:rPr lang="en-IN" sz="1400" dirty="0">
                <a:latin typeface="Calibri" panose="020F0502020204030204" pitchFamily="34" charset="0"/>
                <a:cs typeface="Calibri" panose="020F0502020204030204" pitchFamily="34" charset="0"/>
              </a:rPr>
              <a:t>Estimate Tasks—Inputs, Tools, and Outputs</a:t>
            </a:r>
            <a:r>
              <a:rPr lang="en-US" sz="1400" dirty="0">
                <a:latin typeface="Calibri" panose="020F0502020204030204" pitchFamily="34" charset="0"/>
                <a:cs typeface="Calibri" panose="020F0502020204030204" pitchFamily="34" charset="0"/>
              </a:rPr>
              <a:t>; SBOK® Page 206</a:t>
            </a:r>
          </a:p>
        </p:txBody>
      </p:sp>
      <p:pic>
        <p:nvPicPr>
          <p:cNvPr id="2" name="Picture 1">
            <a:extLst>
              <a:ext uri="{FF2B5EF4-FFF2-40B4-BE49-F238E27FC236}">
                <a16:creationId xmlns:a16="http://schemas.microsoft.com/office/drawing/2014/main" id="{57968044-15DA-E70B-FDF1-42F8407C5EA7}"/>
              </a:ext>
            </a:extLst>
          </p:cNvPr>
          <p:cNvPicPr>
            <a:picLocks noChangeAspect="1"/>
          </p:cNvPicPr>
          <p:nvPr/>
        </p:nvPicPr>
        <p:blipFill>
          <a:blip r:embed="rId2"/>
          <a:stretch>
            <a:fillRect/>
          </a:stretch>
        </p:blipFill>
        <p:spPr>
          <a:xfrm>
            <a:off x="549600" y="1360208"/>
            <a:ext cx="7984800" cy="3745192"/>
          </a:xfrm>
          <a:prstGeom prst="rect">
            <a:avLst/>
          </a:prstGeom>
        </p:spPr>
      </p:pic>
      <p:sp>
        <p:nvSpPr>
          <p:cNvPr id="3" name="Slide Number Placeholder 2">
            <a:extLst>
              <a:ext uri="{FF2B5EF4-FFF2-40B4-BE49-F238E27FC236}">
                <a16:creationId xmlns:a16="http://schemas.microsoft.com/office/drawing/2014/main" id="{927BD595-7397-6F45-490F-A2158DEC98A1}"/>
              </a:ext>
            </a:extLst>
          </p:cNvPr>
          <p:cNvSpPr>
            <a:spLocks noGrp="1"/>
          </p:cNvSpPr>
          <p:nvPr>
            <p:ph type="sldNum" sz="quarter" idx="12"/>
          </p:nvPr>
        </p:nvSpPr>
        <p:spPr/>
        <p:txBody>
          <a:bodyPr/>
          <a:lstStyle/>
          <a:p>
            <a:pPr>
              <a:defRPr/>
            </a:pPr>
            <a:fld id="{AC73F1D3-B4B8-4AEF-90B2-F6B713CA2A81}" type="slidenum">
              <a:rPr lang="en-US" smtClean="0"/>
              <a:pPr>
                <a:defRPr/>
              </a:pPr>
              <a:t>336</a:t>
            </a:fld>
            <a:endParaRPr lang="en-US" dirty="0"/>
          </a:p>
        </p:txBody>
      </p:sp>
    </p:spTree>
    <p:extLst>
      <p:ext uri="{BB962C8B-B14F-4D97-AF65-F5344CB8AC3E}">
        <p14:creationId xmlns:p14="http://schemas.microsoft.com/office/powerpoint/2010/main" val="321505228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Estimate Tasks: Critical Inputs</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Task List</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User Stories Acceptance Criteria</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topics have already been discussed.</a:t>
            </a:r>
          </a:p>
        </p:txBody>
      </p:sp>
      <p:sp>
        <p:nvSpPr>
          <p:cNvPr id="3" name="Slide Number Placeholder 2">
            <a:extLst>
              <a:ext uri="{FF2B5EF4-FFF2-40B4-BE49-F238E27FC236}">
                <a16:creationId xmlns:a16="http://schemas.microsoft.com/office/drawing/2014/main" id="{A75F32C4-DB36-53B8-0250-4CEF07FD5D06}"/>
              </a:ext>
            </a:extLst>
          </p:cNvPr>
          <p:cNvSpPr>
            <a:spLocks noGrp="1"/>
          </p:cNvSpPr>
          <p:nvPr>
            <p:ph type="sldNum" sz="quarter" idx="12"/>
          </p:nvPr>
        </p:nvSpPr>
        <p:spPr/>
        <p:txBody>
          <a:bodyPr/>
          <a:lstStyle/>
          <a:p>
            <a:pPr>
              <a:defRPr/>
            </a:pPr>
            <a:fld id="{AC73F1D3-B4B8-4AEF-90B2-F6B713CA2A81}" type="slidenum">
              <a:rPr lang="en-US" smtClean="0"/>
              <a:pPr>
                <a:defRPr/>
              </a:pPr>
              <a:t>337</a:t>
            </a:fld>
            <a:endParaRPr lang="en-US" dirty="0"/>
          </a:p>
        </p:txBody>
      </p:sp>
    </p:spTree>
    <p:extLst>
      <p:ext uri="{BB962C8B-B14F-4D97-AF65-F5344CB8AC3E}">
        <p14:creationId xmlns:p14="http://schemas.microsoft.com/office/powerpoint/2010/main" val="371949963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Estimate Tasks: Critical Tools – </a:t>
            </a:r>
            <a:br>
              <a:rPr lang="en-US" dirty="0"/>
            </a:br>
            <a:r>
              <a:rPr lang="en-US" dirty="0"/>
              <a:t>Estimation Criteria</a:t>
            </a:r>
            <a:br>
              <a:rPr lang="en-US" dirty="0"/>
            </a:br>
            <a:endParaRPr lang="en-US" dirty="0"/>
          </a:p>
        </p:txBody>
      </p:sp>
      <p:sp>
        <p:nvSpPr>
          <p:cNvPr id="2" name="Rectangle 1"/>
          <p:cNvSpPr/>
          <p:nvPr/>
        </p:nvSpPr>
        <p:spPr>
          <a:xfrm>
            <a:off x="304800" y="10668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Estimation Criteria can be expressed in numerous ways, with two common examples being story points and ideal time.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Story point values are used to represent relative, or comparative effort to complete tasks.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Ideal time normally describes the number of hours a Scrum Team member works exclusively on developing the project’s deliverables, without including any time spent on other activities or work that is outside the project.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Estimation Criteria make it easier for the Scrum Team to estimate effort and enable them to evaluate and address inefficiencies when necessary.</a:t>
            </a:r>
          </a:p>
        </p:txBody>
      </p:sp>
      <p:sp>
        <p:nvSpPr>
          <p:cNvPr id="3" name="Slide Number Placeholder 2">
            <a:extLst>
              <a:ext uri="{FF2B5EF4-FFF2-40B4-BE49-F238E27FC236}">
                <a16:creationId xmlns:a16="http://schemas.microsoft.com/office/drawing/2014/main" id="{7EE3D22F-6A98-8532-FF7B-B112D402268B}"/>
              </a:ext>
            </a:extLst>
          </p:cNvPr>
          <p:cNvSpPr>
            <a:spLocks noGrp="1"/>
          </p:cNvSpPr>
          <p:nvPr>
            <p:ph type="sldNum" sz="quarter" idx="12"/>
          </p:nvPr>
        </p:nvSpPr>
        <p:spPr/>
        <p:txBody>
          <a:bodyPr/>
          <a:lstStyle/>
          <a:p>
            <a:pPr>
              <a:defRPr/>
            </a:pPr>
            <a:fld id="{AC73F1D3-B4B8-4AEF-90B2-F6B713CA2A81}" type="slidenum">
              <a:rPr lang="en-US" smtClean="0"/>
              <a:pPr>
                <a:defRPr/>
              </a:pPr>
              <a:t>338</a:t>
            </a:fld>
            <a:endParaRPr lang="en-US" dirty="0"/>
          </a:p>
        </p:txBody>
      </p:sp>
    </p:spTree>
    <p:extLst>
      <p:ext uri="{BB962C8B-B14F-4D97-AF65-F5344CB8AC3E}">
        <p14:creationId xmlns:p14="http://schemas.microsoft.com/office/powerpoint/2010/main" val="118236914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Estimate Tasks: Critical Tools – </a:t>
            </a:r>
            <a:br>
              <a:rPr lang="en-US" dirty="0"/>
            </a:br>
            <a:r>
              <a:rPr lang="en-US" dirty="0"/>
              <a:t>Estimation Methods</a:t>
            </a:r>
            <a:br>
              <a:rPr lang="en-US" dirty="0"/>
            </a:br>
            <a:endParaRPr lang="en-US" dirty="0"/>
          </a:p>
        </p:txBody>
      </p:sp>
      <p:sp>
        <p:nvSpPr>
          <p:cNvPr id="2" name="Rectangle 1"/>
          <p:cNvSpPr/>
          <p:nvPr/>
        </p:nvSpPr>
        <p:spPr>
          <a:xfrm>
            <a:off x="304800" y="14478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same estimation methods used to estimate User Stories can be applied to tasks as well.</a:t>
            </a:r>
          </a:p>
        </p:txBody>
      </p:sp>
      <p:sp>
        <p:nvSpPr>
          <p:cNvPr id="3" name="Slide Number Placeholder 2">
            <a:extLst>
              <a:ext uri="{FF2B5EF4-FFF2-40B4-BE49-F238E27FC236}">
                <a16:creationId xmlns:a16="http://schemas.microsoft.com/office/drawing/2014/main" id="{B6576529-742A-8488-6664-0C8018DF7D14}"/>
              </a:ext>
            </a:extLst>
          </p:cNvPr>
          <p:cNvSpPr>
            <a:spLocks noGrp="1"/>
          </p:cNvSpPr>
          <p:nvPr>
            <p:ph type="sldNum" sz="quarter" idx="12"/>
          </p:nvPr>
        </p:nvSpPr>
        <p:spPr/>
        <p:txBody>
          <a:bodyPr/>
          <a:lstStyle/>
          <a:p>
            <a:pPr>
              <a:defRPr/>
            </a:pPr>
            <a:fld id="{AC73F1D3-B4B8-4AEF-90B2-F6B713CA2A81}" type="slidenum">
              <a:rPr lang="en-US" smtClean="0"/>
              <a:pPr>
                <a:defRPr/>
              </a:pPr>
              <a:t>339</a:t>
            </a:fld>
            <a:endParaRPr lang="en-US" dirty="0"/>
          </a:p>
        </p:txBody>
      </p:sp>
    </p:spTree>
    <p:extLst>
      <p:ext uri="{BB962C8B-B14F-4D97-AF65-F5344CB8AC3E}">
        <p14:creationId xmlns:p14="http://schemas.microsoft.com/office/powerpoint/2010/main" val="4161688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000" r="8000"/>
          <a:stretch/>
        </p:blipFill>
        <p:spPr>
          <a:xfrm>
            <a:off x="-1" y="1219200"/>
            <a:ext cx="9144001" cy="5109210"/>
          </a:xfrm>
          <a:prstGeom prst="rect">
            <a:avLst/>
          </a:prstGeom>
          <a:effectLst>
            <a:outerShdw blurRad="1270000" dist="2540000" dir="5400000" sx="1000" sy="1000" algn="ctr" rotWithShape="0">
              <a:srgbClr val="000000">
                <a:alpha val="0"/>
              </a:srgbClr>
            </a:outerShdw>
            <a:reflection stA="0" endPos="65000" dist="50800" dir="5400000" sy="-100000" algn="bl" rotWithShape="0"/>
          </a:effectLst>
        </p:spPr>
      </p:pic>
      <p:sp>
        <p:nvSpPr>
          <p:cNvPr id="5" name="Rectangle 4"/>
          <p:cNvSpPr/>
          <p:nvPr/>
        </p:nvSpPr>
        <p:spPr>
          <a:xfrm>
            <a:off x="0" y="1219200"/>
            <a:ext cx="9144000" cy="51054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Content Placeholder 1"/>
          <p:cNvSpPr>
            <a:spLocks noGrp="1"/>
          </p:cNvSpPr>
          <p:nvPr>
            <p:ph idx="1"/>
          </p:nvPr>
        </p:nvSpPr>
        <p:spPr>
          <a:xfrm>
            <a:off x="762000" y="1371600"/>
            <a:ext cx="7848600" cy="4876800"/>
          </a:xfrm>
          <a:effectLst/>
        </p:spPr>
        <p:txBody>
          <a:bodyPr/>
          <a:lstStyle/>
          <a:p>
            <a:pPr algn="just"/>
            <a:r>
              <a:rPr lang="en-IN" sz="1800" dirty="0"/>
              <a:t>A Scrum project involves a collaborative effort to create a new product, service, or other result as defined in the Project Vision Statement.</a:t>
            </a:r>
          </a:p>
          <a:p>
            <a:pPr algn="just"/>
            <a:endParaRPr lang="en-IN" sz="1800" dirty="0"/>
          </a:p>
          <a:p>
            <a:pPr algn="just"/>
            <a:r>
              <a:rPr lang="en-IN" sz="1800" dirty="0"/>
              <a:t>Projects are impacted by constraints of time, cost, scope, quality, resources, organizational capabilities, and other limitations that make them difficult to plan, execute, manage, and ultimately succeed. </a:t>
            </a:r>
          </a:p>
          <a:p>
            <a:pPr algn="just"/>
            <a:endParaRPr lang="en-IN" sz="1800" dirty="0"/>
          </a:p>
          <a:p>
            <a:pPr algn="just"/>
            <a:r>
              <a:rPr lang="en-IN" sz="1800" dirty="0"/>
              <a:t>However, successful implementation of the results of a finished project provides significant business benefits to an organization. </a:t>
            </a:r>
          </a:p>
          <a:p>
            <a:pPr algn="just"/>
            <a:endParaRPr lang="en-IN" sz="1800" dirty="0"/>
          </a:p>
          <a:p>
            <a:pPr algn="just"/>
            <a:r>
              <a:rPr lang="en-IN" sz="1800" dirty="0"/>
              <a:t>It is therefore important for organizations to select and practice an appropriate project management approach.</a:t>
            </a:r>
          </a:p>
        </p:txBody>
      </p:sp>
      <p:sp>
        <p:nvSpPr>
          <p:cNvPr id="3" name="Title 2"/>
          <p:cNvSpPr>
            <a:spLocks noGrp="1"/>
          </p:cNvSpPr>
          <p:nvPr>
            <p:ph type="title"/>
          </p:nvPr>
        </p:nvSpPr>
        <p:spPr>
          <a:xfrm>
            <a:off x="990600" y="304801"/>
            <a:ext cx="7924800" cy="715963"/>
          </a:xfrm>
        </p:spPr>
        <p:txBody>
          <a:bodyPr/>
          <a:lstStyle/>
          <a:p>
            <a:r>
              <a:rPr lang="en-IN" dirty="0">
                <a:solidFill>
                  <a:srgbClr val="0050AD"/>
                </a:solidFill>
              </a:rPr>
              <a:t>Scrum Overview</a:t>
            </a:r>
          </a:p>
        </p:txBody>
      </p:sp>
      <p:sp>
        <p:nvSpPr>
          <p:cNvPr id="6" name="Slide Number Placeholder 5">
            <a:extLst>
              <a:ext uri="{FF2B5EF4-FFF2-40B4-BE49-F238E27FC236}">
                <a16:creationId xmlns:a16="http://schemas.microsoft.com/office/drawing/2014/main" id="{B6A78314-A425-611B-C172-791EBBD8D654}"/>
              </a:ext>
            </a:extLst>
          </p:cNvPr>
          <p:cNvSpPr>
            <a:spLocks noGrp="1"/>
          </p:cNvSpPr>
          <p:nvPr>
            <p:ph type="sldNum" sz="quarter" idx="12"/>
          </p:nvPr>
        </p:nvSpPr>
        <p:spPr/>
        <p:txBody>
          <a:bodyPr/>
          <a:lstStyle/>
          <a:p>
            <a:pPr>
              <a:defRPr/>
            </a:pPr>
            <a:fld id="{AC73F1D3-B4B8-4AEF-90B2-F6B713CA2A81}" type="slidenum">
              <a:rPr lang="en-US" smtClean="0"/>
              <a:pPr>
                <a:defRPr/>
              </a:pPr>
              <a:t>34</a:t>
            </a:fld>
            <a:endParaRPr lang="en-US" dirty="0"/>
          </a:p>
        </p:txBody>
      </p:sp>
    </p:spTree>
    <p:extLst>
      <p:ext uri="{BB962C8B-B14F-4D97-AF65-F5344CB8AC3E}">
        <p14:creationId xmlns:p14="http://schemas.microsoft.com/office/powerpoint/2010/main" val="369023265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Estimate Tasks: Critical Outputs – </a:t>
            </a:r>
            <a:br>
              <a:rPr lang="en-US" dirty="0"/>
            </a:br>
            <a:r>
              <a:rPr lang="en-IN" dirty="0"/>
              <a:t>Updated Task List</a:t>
            </a:r>
            <a:br>
              <a:rPr lang="en-US" dirty="0"/>
            </a:br>
            <a:endParaRPr lang="en-US" dirty="0"/>
          </a:p>
        </p:txBody>
      </p:sp>
      <p:sp>
        <p:nvSpPr>
          <p:cNvPr id="2" name="Rectangle 1"/>
          <p:cNvSpPr/>
          <p:nvPr/>
        </p:nvSpPr>
        <p:spPr>
          <a:xfrm>
            <a:off x="304800" y="12954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Updated Task List is a list of tasks associated with the Committed User Stories included in a Sprint.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Estimated effort is expressed in terms of the Estimation Criteria agreed on by the team.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Updated Task List is used by the Scrum Team during Sprint Planning Meetings to create the Sprint Backlog and Sprint Burndown Chart.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It is also used to determine when the team needs to reduce its commitment, or can take on additional User Stories during Sprint Planning.</a:t>
            </a:r>
          </a:p>
        </p:txBody>
      </p:sp>
      <p:sp>
        <p:nvSpPr>
          <p:cNvPr id="3" name="Slide Number Placeholder 2">
            <a:extLst>
              <a:ext uri="{FF2B5EF4-FFF2-40B4-BE49-F238E27FC236}">
                <a16:creationId xmlns:a16="http://schemas.microsoft.com/office/drawing/2014/main" id="{CF279744-4C06-9AF0-EED2-CE69A889244D}"/>
              </a:ext>
            </a:extLst>
          </p:cNvPr>
          <p:cNvSpPr>
            <a:spLocks noGrp="1"/>
          </p:cNvSpPr>
          <p:nvPr>
            <p:ph type="sldNum" sz="quarter" idx="12"/>
          </p:nvPr>
        </p:nvSpPr>
        <p:spPr/>
        <p:txBody>
          <a:bodyPr/>
          <a:lstStyle/>
          <a:p>
            <a:pPr>
              <a:defRPr/>
            </a:pPr>
            <a:fld id="{AC73F1D3-B4B8-4AEF-90B2-F6B713CA2A81}" type="slidenum">
              <a:rPr lang="en-US" smtClean="0"/>
              <a:pPr>
                <a:defRPr/>
              </a:pPr>
              <a:t>340</a:t>
            </a:fld>
            <a:endParaRPr lang="en-US" dirty="0"/>
          </a:p>
        </p:txBody>
      </p:sp>
    </p:spTree>
    <p:extLst>
      <p:ext uri="{BB962C8B-B14F-4D97-AF65-F5344CB8AC3E}">
        <p14:creationId xmlns:p14="http://schemas.microsoft.com/office/powerpoint/2010/main" val="185010787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 y="228600"/>
            <a:ext cx="9067800" cy="715963"/>
          </a:xfrm>
        </p:spPr>
        <p:txBody>
          <a:bodyPr/>
          <a:lstStyle/>
          <a:p>
            <a:r>
              <a:rPr lang="en-US" dirty="0"/>
              <a:t>Plan and Estimate – Update Sprint Backlog</a:t>
            </a:r>
          </a:p>
        </p:txBody>
      </p:sp>
      <p:sp>
        <p:nvSpPr>
          <p:cNvPr id="9" name="Rectangle 8"/>
          <p:cNvSpPr/>
          <p:nvPr/>
        </p:nvSpPr>
        <p:spPr>
          <a:xfrm>
            <a:off x="1098591" y="5181600"/>
            <a:ext cx="6514219"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9‑16: </a:t>
            </a:r>
            <a:r>
              <a:rPr lang="en-IN" sz="1400" dirty="0">
                <a:latin typeface="Calibri" panose="020F0502020204030204" pitchFamily="34" charset="0"/>
                <a:cs typeface="Calibri" panose="020F0502020204030204" pitchFamily="34" charset="0"/>
              </a:rPr>
              <a:t>Update Sprint Backlog—Inputs, Tools, and Outputs</a:t>
            </a:r>
            <a:r>
              <a:rPr lang="en-US" sz="1400" dirty="0">
                <a:latin typeface="Calibri" panose="020F0502020204030204" pitchFamily="34" charset="0"/>
                <a:cs typeface="Calibri" panose="020F0502020204030204" pitchFamily="34" charset="0"/>
              </a:rPr>
              <a:t>; SBOK® Page 210</a:t>
            </a:r>
          </a:p>
        </p:txBody>
      </p:sp>
      <p:pic>
        <p:nvPicPr>
          <p:cNvPr id="2" name="Picture 1">
            <a:extLst>
              <a:ext uri="{FF2B5EF4-FFF2-40B4-BE49-F238E27FC236}">
                <a16:creationId xmlns:a16="http://schemas.microsoft.com/office/drawing/2014/main" id="{38790141-B3AA-4728-EA8B-14E0518F571E}"/>
              </a:ext>
            </a:extLst>
          </p:cNvPr>
          <p:cNvPicPr>
            <a:picLocks noChangeAspect="1"/>
          </p:cNvPicPr>
          <p:nvPr/>
        </p:nvPicPr>
        <p:blipFill>
          <a:blip r:embed="rId2"/>
          <a:stretch>
            <a:fillRect/>
          </a:stretch>
        </p:blipFill>
        <p:spPr>
          <a:xfrm>
            <a:off x="609600" y="1523999"/>
            <a:ext cx="7984800" cy="3246984"/>
          </a:xfrm>
          <a:prstGeom prst="rect">
            <a:avLst/>
          </a:prstGeom>
        </p:spPr>
      </p:pic>
      <p:sp>
        <p:nvSpPr>
          <p:cNvPr id="3" name="Slide Number Placeholder 2">
            <a:extLst>
              <a:ext uri="{FF2B5EF4-FFF2-40B4-BE49-F238E27FC236}">
                <a16:creationId xmlns:a16="http://schemas.microsoft.com/office/drawing/2014/main" id="{07B4916A-87BF-9A28-A180-193F3F808F74}"/>
              </a:ext>
            </a:extLst>
          </p:cNvPr>
          <p:cNvSpPr>
            <a:spLocks noGrp="1"/>
          </p:cNvSpPr>
          <p:nvPr>
            <p:ph type="sldNum" sz="quarter" idx="12"/>
          </p:nvPr>
        </p:nvSpPr>
        <p:spPr/>
        <p:txBody>
          <a:bodyPr/>
          <a:lstStyle/>
          <a:p>
            <a:pPr>
              <a:defRPr/>
            </a:pPr>
            <a:fld id="{AC73F1D3-B4B8-4AEF-90B2-F6B713CA2A81}" type="slidenum">
              <a:rPr lang="en-US" smtClean="0"/>
              <a:pPr>
                <a:defRPr/>
              </a:pPr>
              <a:t>341</a:t>
            </a:fld>
            <a:endParaRPr lang="en-US" dirty="0"/>
          </a:p>
        </p:txBody>
      </p:sp>
    </p:spTree>
    <p:extLst>
      <p:ext uri="{BB962C8B-B14F-4D97-AF65-F5344CB8AC3E}">
        <p14:creationId xmlns:p14="http://schemas.microsoft.com/office/powerpoint/2010/main" val="263130695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Update Sprint Backlog: Critical Inputs</a:t>
            </a:r>
            <a:br>
              <a:rPr lang="en-US" dirty="0"/>
            </a:br>
            <a:endParaRPr lang="en-US" dirty="0"/>
          </a:p>
        </p:txBody>
      </p:sp>
      <p:sp>
        <p:nvSpPr>
          <p:cNvPr id="2" name="Rectangle 1"/>
          <p:cNvSpPr/>
          <p:nvPr/>
        </p:nvSpPr>
        <p:spPr>
          <a:xfrm>
            <a:off x="304800" y="1295400"/>
            <a:ext cx="8534400" cy="5257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Effort Estimated Task List</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Length of Sprint</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Sprint Backlog</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topics have already been discussed</a:t>
            </a:r>
          </a:p>
        </p:txBody>
      </p:sp>
      <p:sp>
        <p:nvSpPr>
          <p:cNvPr id="3" name="Slide Number Placeholder 2">
            <a:extLst>
              <a:ext uri="{FF2B5EF4-FFF2-40B4-BE49-F238E27FC236}">
                <a16:creationId xmlns:a16="http://schemas.microsoft.com/office/drawing/2014/main" id="{0D508A2E-C1CC-6E18-BF9D-9194640B2247}"/>
              </a:ext>
            </a:extLst>
          </p:cNvPr>
          <p:cNvSpPr>
            <a:spLocks noGrp="1"/>
          </p:cNvSpPr>
          <p:nvPr>
            <p:ph type="sldNum" sz="quarter" idx="12"/>
          </p:nvPr>
        </p:nvSpPr>
        <p:spPr/>
        <p:txBody>
          <a:bodyPr/>
          <a:lstStyle/>
          <a:p>
            <a:pPr>
              <a:defRPr/>
            </a:pPr>
            <a:fld id="{AC73F1D3-B4B8-4AEF-90B2-F6B713CA2A81}" type="slidenum">
              <a:rPr lang="en-US" smtClean="0"/>
              <a:pPr>
                <a:defRPr/>
              </a:pPr>
              <a:t>342</a:t>
            </a:fld>
            <a:endParaRPr lang="en-US" dirty="0"/>
          </a:p>
        </p:txBody>
      </p:sp>
    </p:spTree>
    <p:extLst>
      <p:ext uri="{BB962C8B-B14F-4D97-AF65-F5344CB8AC3E}">
        <p14:creationId xmlns:p14="http://schemas.microsoft.com/office/powerpoint/2010/main" val="3163812003"/>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228600"/>
            <a:ext cx="9144000" cy="715963"/>
          </a:xfrm>
        </p:spPr>
        <p:txBody>
          <a:bodyPr/>
          <a:lstStyle/>
          <a:p>
            <a:br>
              <a:rPr lang="en-US" dirty="0"/>
            </a:br>
            <a:r>
              <a:rPr lang="en-US" dirty="0"/>
              <a:t>Update Sprint Backlog : Critical Tools – </a:t>
            </a:r>
            <a:br>
              <a:rPr lang="en-US" dirty="0"/>
            </a:br>
            <a:r>
              <a:rPr lang="en-US" dirty="0"/>
              <a:t>Sprint Planning Meetings</a:t>
            </a:r>
            <a:br>
              <a:rPr lang="en-US" dirty="0"/>
            </a:br>
            <a:endParaRPr lang="en-US" dirty="0"/>
          </a:p>
        </p:txBody>
      </p:sp>
      <p:sp>
        <p:nvSpPr>
          <p:cNvPr id="2" name="Rectangle 1"/>
          <p:cNvSpPr/>
          <p:nvPr/>
        </p:nvSpPr>
        <p:spPr>
          <a:xfrm>
            <a:off x="304800" y="1295400"/>
            <a:ext cx="8534400" cy="5257800"/>
          </a:xfrm>
          <a:prstGeom prst="rect">
            <a:avLst/>
          </a:prstGeom>
        </p:spPr>
        <p:txBody>
          <a:bodyPr/>
          <a:lstStyle/>
          <a:p>
            <a:pPr lvl="0"/>
            <a:r>
              <a:rPr lang="en-IN" dirty="0">
                <a:latin typeface="Calibri" panose="020F0502020204030204" pitchFamily="34" charset="0"/>
                <a:cs typeface="Calibri" panose="020F0502020204030204" pitchFamily="34" charset="0"/>
              </a:rPr>
              <a:t>During Sprint Planning Meetings, User Stories are committed for a Sprint, and Tasks are identified and estimated by the Scrum Team.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Each Scrum Team member also uses the Updated Task List to select the tasks they plan to work on in the Sprint, based on their skills and experience.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 Team also creates the Sprint Backlog and Sprint </a:t>
            </a:r>
            <a:r>
              <a:rPr lang="en-IN" dirty="0" err="1">
                <a:latin typeface="Calibri" panose="020F0502020204030204" pitchFamily="34" charset="0"/>
                <a:cs typeface="Calibri" panose="020F0502020204030204" pitchFamily="34" charset="0"/>
              </a:rPr>
              <a:t>Burndown</a:t>
            </a:r>
            <a:r>
              <a:rPr lang="en-IN" dirty="0">
                <a:latin typeface="Calibri" panose="020F0502020204030204" pitchFamily="34" charset="0"/>
                <a:cs typeface="Calibri" panose="020F0502020204030204" pitchFamily="34" charset="0"/>
              </a:rPr>
              <a:t> Chart using the User Stories and the Effort Estimated Task List during the Sprint Planning Meetings.</a:t>
            </a:r>
          </a:p>
        </p:txBody>
      </p:sp>
      <p:sp>
        <p:nvSpPr>
          <p:cNvPr id="3" name="Slide Number Placeholder 2">
            <a:extLst>
              <a:ext uri="{FF2B5EF4-FFF2-40B4-BE49-F238E27FC236}">
                <a16:creationId xmlns:a16="http://schemas.microsoft.com/office/drawing/2014/main" id="{9C9C396C-3280-C36D-54DB-5E53DD92923A}"/>
              </a:ext>
            </a:extLst>
          </p:cNvPr>
          <p:cNvSpPr>
            <a:spLocks noGrp="1"/>
          </p:cNvSpPr>
          <p:nvPr>
            <p:ph type="sldNum" sz="quarter" idx="12"/>
          </p:nvPr>
        </p:nvSpPr>
        <p:spPr/>
        <p:txBody>
          <a:bodyPr/>
          <a:lstStyle/>
          <a:p>
            <a:pPr>
              <a:defRPr/>
            </a:pPr>
            <a:fld id="{AC73F1D3-B4B8-4AEF-90B2-F6B713CA2A81}" type="slidenum">
              <a:rPr lang="en-US" smtClean="0"/>
              <a:pPr>
                <a:defRPr/>
              </a:pPr>
              <a:t>343</a:t>
            </a:fld>
            <a:endParaRPr lang="en-US" dirty="0"/>
          </a:p>
        </p:txBody>
      </p:sp>
    </p:spTree>
    <p:extLst>
      <p:ext uri="{BB962C8B-B14F-4D97-AF65-F5344CB8AC3E}">
        <p14:creationId xmlns:p14="http://schemas.microsoft.com/office/powerpoint/2010/main" val="41258904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304800"/>
            <a:ext cx="9144000" cy="715963"/>
          </a:xfrm>
        </p:spPr>
        <p:txBody>
          <a:bodyPr/>
          <a:lstStyle/>
          <a:p>
            <a:br>
              <a:rPr lang="en-US" dirty="0"/>
            </a:br>
            <a:r>
              <a:rPr lang="en-US" dirty="0"/>
              <a:t>Update Sprint Backlog : Critical Outputs – </a:t>
            </a:r>
            <a:br>
              <a:rPr lang="en-US" dirty="0"/>
            </a:br>
            <a:r>
              <a:rPr lang="en-US" dirty="0"/>
              <a:t>Sprint Backlog</a:t>
            </a:r>
            <a:br>
              <a:rPr lang="en-US" dirty="0"/>
            </a:br>
            <a:endParaRPr lang="en-US" dirty="0"/>
          </a:p>
        </p:txBody>
      </p:sp>
      <p:sp>
        <p:nvSpPr>
          <p:cNvPr id="2" name="Rectangle 1"/>
          <p:cNvSpPr/>
          <p:nvPr/>
        </p:nvSpPr>
        <p:spPr>
          <a:xfrm>
            <a:off x="304800" y="1295400"/>
            <a:ext cx="8534400" cy="5257800"/>
          </a:xfrm>
          <a:prstGeom prst="rect">
            <a:avLst/>
          </a:prstGeom>
        </p:spPr>
        <p:txBody>
          <a:bodyPr/>
          <a:lstStyle/>
          <a:p>
            <a:pPr lvl="0"/>
            <a:r>
              <a:rPr lang="en-IN" dirty="0">
                <a:latin typeface="Calibri" panose="020F0502020204030204" pitchFamily="34" charset="0"/>
                <a:cs typeface="Calibri" panose="020F0502020204030204" pitchFamily="34" charset="0"/>
              </a:rPr>
              <a:t>The list of the tasks to be executed by the Scrum Team in the Sprint is called the Sprint Backlog.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It is common practice that the Sprint Backlog is represented on a </a:t>
            </a:r>
            <a:r>
              <a:rPr lang="en-IN" dirty="0" err="1">
                <a:latin typeface="Calibri" panose="020F0502020204030204" pitchFamily="34" charset="0"/>
                <a:cs typeface="Calibri" panose="020F0502020204030204" pitchFamily="34" charset="0"/>
              </a:rPr>
              <a:t>Scrumboard</a:t>
            </a:r>
            <a:r>
              <a:rPr lang="en-IN" dirty="0">
                <a:latin typeface="Calibri" panose="020F0502020204030204" pitchFamily="34" charset="0"/>
                <a:cs typeface="Calibri" panose="020F0502020204030204" pitchFamily="34" charset="0"/>
              </a:rPr>
              <a:t> or task board, which provides a constantly visible depiction of the status of the User Stories in the backlog.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Also included in the Sprint Backlog are any risks associated with the various tasks. Any mitigating activities to address the identified risks would also be included as tasks in the Sprint Backlog.</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Once the Sprint Backlog is finalized and committed to by the Scrum Team, new User Stories should not be added; however, tasks that might have been missed or overlooked from the committed User Stories may need to be added.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If new requirements arise during a Sprint, they will be added to the overall Prioritized Product Backlog and included in a future Sprint. </a:t>
            </a:r>
          </a:p>
        </p:txBody>
      </p:sp>
      <p:sp>
        <p:nvSpPr>
          <p:cNvPr id="3" name="Slide Number Placeholder 2">
            <a:extLst>
              <a:ext uri="{FF2B5EF4-FFF2-40B4-BE49-F238E27FC236}">
                <a16:creationId xmlns:a16="http://schemas.microsoft.com/office/drawing/2014/main" id="{BE333B05-6126-9126-76F2-CDB45150889E}"/>
              </a:ext>
            </a:extLst>
          </p:cNvPr>
          <p:cNvSpPr>
            <a:spLocks noGrp="1"/>
          </p:cNvSpPr>
          <p:nvPr>
            <p:ph type="sldNum" sz="quarter" idx="12"/>
          </p:nvPr>
        </p:nvSpPr>
        <p:spPr/>
        <p:txBody>
          <a:bodyPr/>
          <a:lstStyle/>
          <a:p>
            <a:pPr>
              <a:defRPr/>
            </a:pPr>
            <a:fld id="{AC73F1D3-B4B8-4AEF-90B2-F6B713CA2A81}" type="slidenum">
              <a:rPr lang="en-US" smtClean="0"/>
              <a:pPr>
                <a:defRPr/>
              </a:pPr>
              <a:t>344</a:t>
            </a:fld>
            <a:endParaRPr lang="en-US" dirty="0"/>
          </a:p>
        </p:txBody>
      </p:sp>
    </p:spTree>
    <p:extLst>
      <p:ext uri="{BB962C8B-B14F-4D97-AF65-F5344CB8AC3E}">
        <p14:creationId xmlns:p14="http://schemas.microsoft.com/office/powerpoint/2010/main" val="348017702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040" y="1557870"/>
            <a:ext cx="6217920" cy="3742261"/>
          </a:xfrm>
          <a:prstGeom prst="rect">
            <a:avLst/>
          </a:prstGeom>
        </p:spPr>
      </p:pic>
      <p:sp>
        <p:nvSpPr>
          <p:cNvPr id="5" name="Title 2"/>
          <p:cNvSpPr>
            <a:spLocks noGrp="1"/>
          </p:cNvSpPr>
          <p:nvPr>
            <p:ph type="title"/>
          </p:nvPr>
        </p:nvSpPr>
        <p:spPr>
          <a:xfrm>
            <a:off x="76200" y="228600"/>
            <a:ext cx="9067800" cy="715963"/>
          </a:xfrm>
        </p:spPr>
        <p:txBody>
          <a:bodyPr/>
          <a:lstStyle/>
          <a:p>
            <a:r>
              <a:rPr lang="en-US" dirty="0"/>
              <a:t>Update Sprint Backlog : Critical Outputs:</a:t>
            </a:r>
            <a:br>
              <a:rPr lang="en-US" dirty="0"/>
            </a:br>
            <a:r>
              <a:rPr lang="en-US" dirty="0"/>
              <a:t>Updated Sprint Backlog</a:t>
            </a:r>
          </a:p>
        </p:txBody>
      </p:sp>
      <p:sp>
        <p:nvSpPr>
          <p:cNvPr id="2" name="Slide Number Placeholder 1">
            <a:extLst>
              <a:ext uri="{FF2B5EF4-FFF2-40B4-BE49-F238E27FC236}">
                <a16:creationId xmlns:a16="http://schemas.microsoft.com/office/drawing/2014/main" id="{B741E7DC-AE9B-5E55-51E6-D5811B807BFD}"/>
              </a:ext>
            </a:extLst>
          </p:cNvPr>
          <p:cNvSpPr>
            <a:spLocks noGrp="1"/>
          </p:cNvSpPr>
          <p:nvPr>
            <p:ph type="sldNum" sz="quarter" idx="12"/>
          </p:nvPr>
        </p:nvSpPr>
        <p:spPr/>
        <p:txBody>
          <a:bodyPr/>
          <a:lstStyle/>
          <a:p>
            <a:pPr>
              <a:defRPr/>
            </a:pPr>
            <a:fld id="{AC73F1D3-B4B8-4AEF-90B2-F6B713CA2A81}" type="slidenum">
              <a:rPr lang="en-US" smtClean="0"/>
              <a:pPr>
                <a:defRPr/>
              </a:pPr>
              <a:t>345</a:t>
            </a:fld>
            <a:endParaRPr lang="en-US" dirty="0"/>
          </a:p>
        </p:txBody>
      </p:sp>
    </p:spTree>
    <p:extLst>
      <p:ext uri="{BB962C8B-B14F-4D97-AF65-F5344CB8AC3E}">
        <p14:creationId xmlns:p14="http://schemas.microsoft.com/office/powerpoint/2010/main" val="310744264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CB4E4-465A-489A-E807-390805193F38}"/>
              </a:ext>
            </a:extLst>
          </p:cNvPr>
          <p:cNvPicPr>
            <a:picLocks noChangeAspect="1"/>
          </p:cNvPicPr>
          <p:nvPr/>
        </p:nvPicPr>
        <p:blipFill>
          <a:blip r:embed="rId2"/>
          <a:stretch>
            <a:fillRect/>
          </a:stretch>
        </p:blipFill>
        <p:spPr>
          <a:xfrm>
            <a:off x="1066800" y="1371600"/>
            <a:ext cx="7086600" cy="4572000"/>
          </a:xfrm>
          <a:prstGeom prst="rect">
            <a:avLst/>
          </a:prstGeom>
        </p:spPr>
      </p:pic>
      <p:sp>
        <p:nvSpPr>
          <p:cNvPr id="2" name="Title 1">
            <a:extLst>
              <a:ext uri="{FF2B5EF4-FFF2-40B4-BE49-F238E27FC236}">
                <a16:creationId xmlns:a16="http://schemas.microsoft.com/office/drawing/2014/main" id="{07234695-2E1B-46F4-9091-3EC3ADC74F0A}"/>
              </a:ext>
            </a:extLst>
          </p:cNvPr>
          <p:cNvSpPr>
            <a:spLocks noGrp="1"/>
          </p:cNvSpPr>
          <p:nvPr>
            <p:ph type="title"/>
          </p:nvPr>
        </p:nvSpPr>
        <p:spPr/>
        <p:txBody>
          <a:bodyPr/>
          <a:lstStyle/>
          <a:p>
            <a:r>
              <a:rPr lang="en-US" dirty="0" err="1"/>
              <a:t>Scrumboard</a:t>
            </a:r>
            <a:r>
              <a:rPr lang="en-US" dirty="0"/>
              <a:t> - Beginning of a Sprint</a:t>
            </a:r>
          </a:p>
        </p:txBody>
      </p:sp>
      <p:sp>
        <p:nvSpPr>
          <p:cNvPr id="5" name="Rectangle 4">
            <a:extLst>
              <a:ext uri="{FF2B5EF4-FFF2-40B4-BE49-F238E27FC236}">
                <a16:creationId xmlns:a16="http://schemas.microsoft.com/office/drawing/2014/main" id="{7FBC2012-17DB-439E-8AC6-C593F34AAAF9}"/>
              </a:ext>
            </a:extLst>
          </p:cNvPr>
          <p:cNvSpPr/>
          <p:nvPr/>
        </p:nvSpPr>
        <p:spPr>
          <a:xfrm>
            <a:off x="1676400" y="33528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90137E-C91A-4085-83D1-7FB2DAAE3ED2}"/>
              </a:ext>
            </a:extLst>
          </p:cNvPr>
          <p:cNvSpPr/>
          <p:nvPr/>
        </p:nvSpPr>
        <p:spPr>
          <a:xfrm>
            <a:off x="2141855" y="33528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CFF610-3D82-4E5D-9522-E932D57A2B22}"/>
              </a:ext>
            </a:extLst>
          </p:cNvPr>
          <p:cNvSpPr/>
          <p:nvPr/>
        </p:nvSpPr>
        <p:spPr>
          <a:xfrm>
            <a:off x="1219200" y="29718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D50DC-982D-4FCC-9ACC-868C359AB647}"/>
              </a:ext>
            </a:extLst>
          </p:cNvPr>
          <p:cNvSpPr/>
          <p:nvPr/>
        </p:nvSpPr>
        <p:spPr>
          <a:xfrm>
            <a:off x="1676400" y="29718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00D590-F21B-42E8-A732-694A1CB3A416}"/>
              </a:ext>
            </a:extLst>
          </p:cNvPr>
          <p:cNvSpPr/>
          <p:nvPr/>
        </p:nvSpPr>
        <p:spPr>
          <a:xfrm>
            <a:off x="2133600" y="29718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FF374-0CE3-4CFD-B604-006E16233747}"/>
              </a:ext>
            </a:extLst>
          </p:cNvPr>
          <p:cNvSpPr/>
          <p:nvPr/>
        </p:nvSpPr>
        <p:spPr>
          <a:xfrm>
            <a:off x="1219200" y="33528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006A09-0916-425E-9B62-842F7E7386E6}"/>
              </a:ext>
            </a:extLst>
          </p:cNvPr>
          <p:cNvSpPr/>
          <p:nvPr/>
        </p:nvSpPr>
        <p:spPr>
          <a:xfrm>
            <a:off x="1676400" y="5334000"/>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74441C-237B-4955-A217-37569EB8208F}"/>
              </a:ext>
            </a:extLst>
          </p:cNvPr>
          <p:cNvSpPr/>
          <p:nvPr/>
        </p:nvSpPr>
        <p:spPr>
          <a:xfrm>
            <a:off x="2133600" y="5334000"/>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94C308-2CA0-4FB3-A99A-CC9663C961FE}"/>
              </a:ext>
            </a:extLst>
          </p:cNvPr>
          <p:cNvSpPr/>
          <p:nvPr/>
        </p:nvSpPr>
        <p:spPr>
          <a:xfrm>
            <a:off x="1219200" y="4795836"/>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737E4F-CD32-43D1-BE7A-60D2CB545094}"/>
              </a:ext>
            </a:extLst>
          </p:cNvPr>
          <p:cNvSpPr/>
          <p:nvPr/>
        </p:nvSpPr>
        <p:spPr>
          <a:xfrm>
            <a:off x="1209675" y="5325001"/>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53D818-82C3-4A3B-ACBA-23EC10A7135A}"/>
              </a:ext>
            </a:extLst>
          </p:cNvPr>
          <p:cNvSpPr/>
          <p:nvPr/>
        </p:nvSpPr>
        <p:spPr>
          <a:xfrm>
            <a:off x="1676400" y="4781547"/>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F93D4F-9F4A-45BF-BBC8-6DB97F7293C7}"/>
              </a:ext>
            </a:extLst>
          </p:cNvPr>
          <p:cNvSpPr/>
          <p:nvPr/>
        </p:nvSpPr>
        <p:spPr>
          <a:xfrm>
            <a:off x="2133600" y="4795836"/>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1307444-63D2-4BF1-8BBF-E2382BD33FD1}"/>
              </a:ext>
            </a:extLst>
          </p:cNvPr>
          <p:cNvSpPr/>
          <p:nvPr/>
        </p:nvSpPr>
        <p:spPr>
          <a:xfrm>
            <a:off x="1143000" y="3805236"/>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292ECE-17EC-4CB1-9964-84022F450D0B}"/>
              </a:ext>
            </a:extLst>
          </p:cNvPr>
          <p:cNvSpPr/>
          <p:nvPr/>
        </p:nvSpPr>
        <p:spPr>
          <a:xfrm>
            <a:off x="2438400" y="3805236"/>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CA14A8-3A64-4A4D-A912-C291AA988ADF}"/>
              </a:ext>
            </a:extLst>
          </p:cNvPr>
          <p:cNvSpPr/>
          <p:nvPr/>
        </p:nvSpPr>
        <p:spPr>
          <a:xfrm>
            <a:off x="1981200" y="3809997"/>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F160A35-718F-49D4-8580-F4177656E887}"/>
              </a:ext>
            </a:extLst>
          </p:cNvPr>
          <p:cNvSpPr/>
          <p:nvPr/>
        </p:nvSpPr>
        <p:spPr>
          <a:xfrm>
            <a:off x="1562100" y="3805236"/>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F7DD9B-266E-4CD8-99B3-7287D9A6505F}"/>
              </a:ext>
            </a:extLst>
          </p:cNvPr>
          <p:cNvSpPr/>
          <p:nvPr/>
        </p:nvSpPr>
        <p:spPr>
          <a:xfrm>
            <a:off x="1219200" y="2376489"/>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4B81F2-CCD9-429E-A591-7471A22C2EF7}"/>
              </a:ext>
            </a:extLst>
          </p:cNvPr>
          <p:cNvSpPr/>
          <p:nvPr/>
        </p:nvSpPr>
        <p:spPr>
          <a:xfrm>
            <a:off x="2141855" y="19812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85B10FA-68A0-4322-A6DE-17CB7C2571FB}"/>
              </a:ext>
            </a:extLst>
          </p:cNvPr>
          <p:cNvSpPr/>
          <p:nvPr/>
        </p:nvSpPr>
        <p:spPr>
          <a:xfrm>
            <a:off x="1676400" y="23622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4E8BBA0-9156-468E-8AC8-8CB78B63B4C8}"/>
              </a:ext>
            </a:extLst>
          </p:cNvPr>
          <p:cNvSpPr/>
          <p:nvPr/>
        </p:nvSpPr>
        <p:spPr>
          <a:xfrm>
            <a:off x="1676400" y="19812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192CFA0-61CF-4B62-9496-48767F424B75}"/>
              </a:ext>
            </a:extLst>
          </p:cNvPr>
          <p:cNvSpPr/>
          <p:nvPr/>
        </p:nvSpPr>
        <p:spPr>
          <a:xfrm>
            <a:off x="1219200" y="19812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6992EF2-1746-4104-A614-DA3588444BCC}"/>
              </a:ext>
            </a:extLst>
          </p:cNvPr>
          <p:cNvSpPr/>
          <p:nvPr/>
        </p:nvSpPr>
        <p:spPr>
          <a:xfrm>
            <a:off x="1143000" y="4191000"/>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7DD01D-7529-421A-9E7E-2E0E4200BABD}"/>
              </a:ext>
            </a:extLst>
          </p:cNvPr>
          <p:cNvSpPr/>
          <p:nvPr/>
        </p:nvSpPr>
        <p:spPr>
          <a:xfrm>
            <a:off x="2438400" y="4191000"/>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4DC2F30-E534-4543-893E-51D76BC18D59}"/>
              </a:ext>
            </a:extLst>
          </p:cNvPr>
          <p:cNvSpPr/>
          <p:nvPr/>
        </p:nvSpPr>
        <p:spPr>
          <a:xfrm>
            <a:off x="1981200" y="4195761"/>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FA2501-3D74-4A1E-98A9-876702CB6B01}"/>
              </a:ext>
            </a:extLst>
          </p:cNvPr>
          <p:cNvSpPr/>
          <p:nvPr/>
        </p:nvSpPr>
        <p:spPr>
          <a:xfrm>
            <a:off x="1562100" y="4191000"/>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8EFC7F4-17AA-F66C-3EF0-49A976BD574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17" name="Slide Number Placeholder 16">
            <a:extLst>
              <a:ext uri="{FF2B5EF4-FFF2-40B4-BE49-F238E27FC236}">
                <a16:creationId xmlns:a16="http://schemas.microsoft.com/office/drawing/2014/main" id="{E59E99B2-BB8E-CA26-C112-BB6BB98762E2}"/>
              </a:ext>
            </a:extLst>
          </p:cNvPr>
          <p:cNvSpPr>
            <a:spLocks noGrp="1"/>
          </p:cNvSpPr>
          <p:nvPr>
            <p:ph type="sldNum" sz="quarter" idx="12"/>
          </p:nvPr>
        </p:nvSpPr>
        <p:spPr/>
        <p:txBody>
          <a:bodyPr/>
          <a:lstStyle/>
          <a:p>
            <a:fld id="{E489C532-19C3-49CA-A4A2-9AFC45CA14B9}" type="slidenum">
              <a:rPr lang="en-US" smtClean="0"/>
              <a:pPr/>
              <a:t>346</a:t>
            </a:fld>
            <a:endParaRPr lang="en-US"/>
          </a:p>
        </p:txBody>
      </p:sp>
    </p:spTree>
    <p:extLst>
      <p:ext uri="{BB962C8B-B14F-4D97-AF65-F5344CB8AC3E}">
        <p14:creationId xmlns:p14="http://schemas.microsoft.com/office/powerpoint/2010/main" val="246291909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76200" y="152400"/>
            <a:ext cx="9144000" cy="715963"/>
          </a:xfrm>
        </p:spPr>
        <p:txBody>
          <a:bodyPr/>
          <a:lstStyle/>
          <a:p>
            <a:br>
              <a:rPr lang="en-US" dirty="0"/>
            </a:br>
            <a:r>
              <a:rPr lang="en-US" dirty="0"/>
              <a:t>Update Sprint Backlog : Mandatory Outputs – </a:t>
            </a:r>
            <a:br>
              <a:rPr lang="en-US" dirty="0"/>
            </a:br>
            <a:r>
              <a:rPr lang="en-US" dirty="0"/>
              <a:t>Sprint Burndown or Burnup Chart</a:t>
            </a:r>
          </a:p>
        </p:txBody>
      </p:sp>
      <p:sp>
        <p:nvSpPr>
          <p:cNvPr id="2" name="Rectangle 1"/>
          <p:cNvSpPr/>
          <p:nvPr/>
        </p:nvSpPr>
        <p:spPr>
          <a:xfrm>
            <a:off x="304800" y="1295400"/>
            <a:ext cx="8534400" cy="5257800"/>
          </a:xfrm>
          <a:prstGeom prst="rect">
            <a:avLst/>
          </a:prstGeom>
        </p:spPr>
        <p:txBody>
          <a:bodyPr/>
          <a:lstStyle/>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Burn Charts (Burndown or Burnup) are used to track progress in a Scrum project.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 Burndown Chart is a graph that depicts the amount of work remaining in relation to the remaining time.</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Unlike the Burndown Chart, a Burnup Chart depicts what has been completed in relation to the remaining time.</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Burn Charts are used in the Implement phase to track the Scrum Team’s progress during a Sprint and to get an early indication if the team will be able to complete all the User Stories that were committed to for that Sprint.</a:t>
            </a:r>
          </a:p>
          <a:p>
            <a:pPr marL="285750" lvl="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initial Sprint Burndown Chart shows how the team envisions to get the work done. </a:t>
            </a:r>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0ED829F-DD42-8FBF-D07A-48F7D264B4FE}"/>
              </a:ext>
            </a:extLst>
          </p:cNvPr>
          <p:cNvSpPr>
            <a:spLocks noGrp="1"/>
          </p:cNvSpPr>
          <p:nvPr>
            <p:ph type="sldNum" sz="quarter" idx="12"/>
          </p:nvPr>
        </p:nvSpPr>
        <p:spPr/>
        <p:txBody>
          <a:bodyPr/>
          <a:lstStyle/>
          <a:p>
            <a:pPr>
              <a:defRPr/>
            </a:pPr>
            <a:fld id="{AC73F1D3-B4B8-4AEF-90B2-F6B713CA2A81}" type="slidenum">
              <a:rPr lang="en-US" smtClean="0"/>
              <a:pPr>
                <a:defRPr/>
              </a:pPr>
              <a:t>347</a:t>
            </a:fld>
            <a:endParaRPr lang="en-US" dirty="0"/>
          </a:p>
        </p:txBody>
      </p:sp>
    </p:spTree>
    <p:extLst>
      <p:ext uri="{BB962C8B-B14F-4D97-AF65-F5344CB8AC3E}">
        <p14:creationId xmlns:p14="http://schemas.microsoft.com/office/powerpoint/2010/main" val="300940936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304800" y="513893"/>
            <a:ext cx="8686800" cy="62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5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US" sz="2800" kern="0" dirty="0">
                <a:solidFill>
                  <a:srgbClr val="0050AD"/>
                </a:solidFill>
                <a:cs typeface="Calibri" panose="020F0502020204030204" pitchFamily="34" charset="0"/>
              </a:rPr>
              <a:t>Update Sprint Backlog </a:t>
            </a:r>
            <a:r>
              <a:rPr lang="en-IN" sz="2800" kern="0" dirty="0">
                <a:solidFill>
                  <a:srgbClr val="0050AD"/>
                </a:solidFill>
                <a:cs typeface="Calibri" panose="020F0502020204030204" pitchFamily="34" charset="0"/>
              </a:rPr>
              <a:t>: Mandatory Outputs – </a:t>
            </a:r>
            <a:br>
              <a:rPr lang="en-IN" sz="2800" kern="0" dirty="0">
                <a:solidFill>
                  <a:srgbClr val="0050AD"/>
                </a:solidFill>
                <a:cs typeface="Calibri" panose="020F0502020204030204" pitchFamily="34" charset="0"/>
              </a:rPr>
            </a:br>
            <a:r>
              <a:rPr lang="en-IN" sz="2800" kern="0" dirty="0">
                <a:solidFill>
                  <a:srgbClr val="0050AD"/>
                </a:solidFill>
                <a:cs typeface="Calibri" panose="020F0502020204030204" pitchFamily="34" charset="0"/>
              </a:rPr>
              <a:t>Sprint Burndown Chart</a:t>
            </a:r>
          </a:p>
        </p:txBody>
      </p:sp>
      <p:sp>
        <p:nvSpPr>
          <p:cNvPr id="4" name="Slide Number Placeholder 3"/>
          <p:cNvSpPr>
            <a:spLocks noGrp="1"/>
          </p:cNvSpPr>
          <p:nvPr>
            <p:ph type="sldNum" sz="quarter" idx="12"/>
          </p:nvPr>
        </p:nvSpPr>
        <p:spPr/>
        <p:txBody>
          <a:bodyPr/>
          <a:lstStyle/>
          <a:p>
            <a:fld id="{7CBCC52C-CE0E-4A77-AE88-E639344518EB}" type="slidenum">
              <a:rPr lang="en-US" smtClean="0"/>
              <a:t>348</a:t>
            </a:fld>
            <a:endParaRPr lang="en-US" dirty="0"/>
          </a:p>
        </p:txBody>
      </p:sp>
      <p:sp>
        <p:nvSpPr>
          <p:cNvPr id="10" name="TextBox 9"/>
          <p:cNvSpPr txBox="1"/>
          <p:nvPr/>
        </p:nvSpPr>
        <p:spPr>
          <a:xfrm>
            <a:off x="2362200" y="4953000"/>
            <a:ext cx="563880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Days</a:t>
            </a:r>
            <a:endParaRPr lang="en-IN" b="1" dirty="0">
              <a:latin typeface="Calibri" panose="020F0502020204030204" pitchFamily="34" charset="0"/>
              <a:cs typeface="Calibri" panose="020F0502020204030204" pitchFamily="34" charset="0"/>
            </a:endParaRPr>
          </a:p>
        </p:txBody>
      </p:sp>
      <p:sp>
        <p:nvSpPr>
          <p:cNvPr id="11" name="TextBox 10"/>
          <p:cNvSpPr txBox="1"/>
          <p:nvPr/>
        </p:nvSpPr>
        <p:spPr>
          <a:xfrm rot="16200000">
            <a:off x="250417" y="3330984"/>
            <a:ext cx="3678499"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Story Points</a:t>
            </a:r>
            <a:endParaRPr lang="en-IN"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04A11F7-6A55-DA34-C071-501362A8A0EE}"/>
              </a:ext>
            </a:extLst>
          </p:cNvPr>
          <p:cNvPicPr>
            <a:picLocks noChangeAspect="1"/>
          </p:cNvPicPr>
          <p:nvPr/>
        </p:nvPicPr>
        <p:blipFill>
          <a:blip r:embed="rId2"/>
          <a:stretch>
            <a:fillRect/>
          </a:stretch>
        </p:blipFill>
        <p:spPr>
          <a:xfrm>
            <a:off x="2392907" y="1676400"/>
            <a:ext cx="5344247" cy="3276600"/>
          </a:xfrm>
          <a:prstGeom prst="rect">
            <a:avLst/>
          </a:prstGeom>
          <a:ln w="12700">
            <a:solidFill>
              <a:schemeClr val="tx1"/>
            </a:solidFill>
          </a:ln>
        </p:spPr>
      </p:pic>
      <p:sp>
        <p:nvSpPr>
          <p:cNvPr id="3" name="Footer Placeholder 2">
            <a:extLst>
              <a:ext uri="{FF2B5EF4-FFF2-40B4-BE49-F238E27FC236}">
                <a16:creationId xmlns:a16="http://schemas.microsoft.com/office/drawing/2014/main" id="{473222DE-6F14-1272-231B-9C6849538D6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4140024"/>
      </p:ext>
    </p:extLst>
  </p:cSld>
  <p:clrMapOvr>
    <a:masterClrMapping/>
  </p:clrMapOvr>
  <p:transition spd="med">
    <p:pull/>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The responsibility for estimating items in the Prioritized Product Backlog in the Plan and Estimate phase lies with the: </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Scrum Team. </a:t>
            </a:r>
          </a:p>
          <a:p>
            <a:pPr lvl="0">
              <a:buFont typeface="+mj-lt"/>
              <a:buAutoNum type="alphaUcPeriod"/>
            </a:pPr>
            <a:r>
              <a:rPr lang="en-IN" sz="1800" dirty="0">
                <a:latin typeface="Calibri" panose="020F0502020204030204" pitchFamily="34" charset="0"/>
              </a:rPr>
              <a:t>Scrum Master. </a:t>
            </a:r>
          </a:p>
          <a:p>
            <a:pPr lvl="0">
              <a:buFont typeface="+mj-lt"/>
              <a:buAutoNum type="alphaUcPeriod"/>
            </a:pPr>
            <a:r>
              <a:rPr lang="en-IN" sz="1800" dirty="0">
                <a:latin typeface="Calibri" panose="020F0502020204030204" pitchFamily="34" charset="0"/>
              </a:rPr>
              <a:t>Product Owner. </a:t>
            </a:r>
          </a:p>
          <a:p>
            <a:pPr lvl="0">
              <a:buFont typeface="+mj-lt"/>
              <a:buAutoNum type="alphaUcPeriod"/>
            </a:pPr>
            <a:r>
              <a:rPr lang="en-IN" sz="1800" dirty="0">
                <a:latin typeface="Calibri" panose="020F0502020204030204" pitchFamily="34" charset="0"/>
              </a:rPr>
              <a:t>External team with considerable experience.</a:t>
            </a: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349</a:t>
            </a:fld>
            <a:endParaRPr lang="en-US" dirty="0"/>
          </a:p>
        </p:txBody>
      </p:sp>
      <p:sp>
        <p:nvSpPr>
          <p:cNvPr id="4" name="Footer Placeholder 3">
            <a:extLst>
              <a:ext uri="{FF2B5EF4-FFF2-40B4-BE49-F238E27FC236}">
                <a16:creationId xmlns:a16="http://schemas.microsoft.com/office/drawing/2014/main" id="{D933D5F5-955B-A34A-BDB1-D67F38D3352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7788633"/>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541" y="1676400"/>
            <a:ext cx="8248919" cy="3970318"/>
          </a:xfrm>
          <a:prstGeom prst="rect">
            <a:avLst/>
          </a:prstGeom>
          <a:noFill/>
        </p:spPr>
        <p:txBody>
          <a:bodyPr wrap="square" rtlCol="0">
            <a:spAutoFit/>
          </a:bodyPr>
          <a:lstStyle/>
          <a:p>
            <a:pPr lvl="0" algn="just"/>
            <a:r>
              <a:rPr lang="en-IN" dirty="0">
                <a:latin typeface="Calibri" panose="020F0502020204030204" pitchFamily="34" charset="0"/>
                <a:cs typeface="Calibri" panose="020F0502020204030204" pitchFamily="34" charset="0"/>
              </a:rPr>
              <a:t>Scrum is one of the most popular Agile frameworks. It is an adaptive, iterative, fast, flexible, and effective framework designed to deliver significant value quickly and throughout a project. </a:t>
            </a:r>
          </a:p>
          <a:p>
            <a:pPr lvl="0" algn="just"/>
            <a:endParaRPr lang="en-IN" dirty="0">
              <a:latin typeface="Calibri" panose="020F0502020204030204" pitchFamily="34" charset="0"/>
              <a:cs typeface="Calibri" panose="020F0502020204030204" pitchFamily="34" charset="0"/>
            </a:endParaRPr>
          </a:p>
          <a:p>
            <a:pPr lvl="0" algn="just"/>
            <a:r>
              <a:rPr lang="en-IN" dirty="0">
                <a:latin typeface="Calibri" panose="020F0502020204030204" pitchFamily="34" charset="0"/>
                <a:cs typeface="Calibri" panose="020F0502020204030204" pitchFamily="34" charset="0"/>
              </a:rPr>
              <a:t>Scrum ensures transparency in communication and creates an environment of collective accountability and continuous progress. </a:t>
            </a:r>
          </a:p>
          <a:p>
            <a:pPr lvl="0" algn="just"/>
            <a:endParaRPr lang="en-IN" dirty="0">
              <a:latin typeface="Calibri" panose="020F0502020204030204" pitchFamily="34" charset="0"/>
              <a:cs typeface="Calibri" panose="020F0502020204030204" pitchFamily="34" charset="0"/>
            </a:endParaRPr>
          </a:p>
          <a:p>
            <a:pPr lvl="0" algn="just"/>
            <a:r>
              <a:rPr lang="en-IN" dirty="0">
                <a:latin typeface="Calibri" panose="020F0502020204030204" pitchFamily="34" charset="0"/>
                <a:cs typeface="Calibri" panose="020F0502020204030204" pitchFamily="34" charset="0"/>
              </a:rPr>
              <a:t>The Scrum framework, as defined in the SBOK® Guide, is structured in such a way that it supports product and service development in all types of industries and in any type of project, irrespective of its complexity.</a:t>
            </a:r>
          </a:p>
          <a:p>
            <a:pPr lvl="0" algn="just"/>
            <a:endParaRPr lang="en-IN" dirty="0">
              <a:latin typeface="Calibri" panose="020F0502020204030204" pitchFamily="34" charset="0"/>
              <a:cs typeface="Calibri" panose="020F0502020204030204" pitchFamily="34" charset="0"/>
            </a:endParaRPr>
          </a:p>
          <a:p>
            <a:pPr lvl="0" algn="just"/>
            <a:r>
              <a:rPr lang="en-IN" dirty="0">
                <a:latin typeface="Calibri" panose="020F0502020204030204" pitchFamily="34" charset="0"/>
                <a:cs typeface="Calibri" panose="020F0502020204030204" pitchFamily="34" charset="0"/>
              </a:rPr>
              <a:t>A key strength of Scrum lies in its use of cross-functional, self-organized, and empowered teams who divide their work into short, concentrated work cycles called Sprints.</a:t>
            </a:r>
          </a:p>
        </p:txBody>
      </p:sp>
      <p:sp>
        <p:nvSpPr>
          <p:cNvPr id="3" name="TextBox 2"/>
          <p:cNvSpPr txBox="1"/>
          <p:nvPr/>
        </p:nvSpPr>
        <p:spPr>
          <a:xfrm>
            <a:off x="466859" y="322418"/>
            <a:ext cx="8210282"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What is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7CBCC52C-CE0E-4A77-AE88-E639344518EB}" type="slidenum">
              <a:rPr lang="en-US" smtClean="0"/>
              <a:t>35</a:t>
            </a:fld>
            <a:endParaRPr lang="en-US" dirty="0"/>
          </a:p>
        </p:txBody>
      </p:sp>
      <p:sp>
        <p:nvSpPr>
          <p:cNvPr id="5" name="Footer Placeholder 4">
            <a:extLst>
              <a:ext uri="{FF2B5EF4-FFF2-40B4-BE49-F238E27FC236}">
                <a16:creationId xmlns:a16="http://schemas.microsoft.com/office/drawing/2014/main" id="{0ACB1D49-D3A5-CFD2-9548-0FF8176562B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23870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350</a:t>
            </a:fld>
            <a:endParaRPr lang="en-US" dirty="0"/>
          </a:p>
        </p:txBody>
      </p:sp>
      <p:sp>
        <p:nvSpPr>
          <p:cNvPr id="2" name="Footer Placeholder 1">
            <a:extLst>
              <a:ext uri="{FF2B5EF4-FFF2-40B4-BE49-F238E27FC236}">
                <a16:creationId xmlns:a16="http://schemas.microsoft.com/office/drawing/2014/main" id="{EB1DBA65-769B-CE8C-F703-CB192DC25B6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4353907"/>
      </p:ext>
    </p:extLst>
  </p:cSld>
  <p:clrMapOvr>
    <a:masterClrMapping/>
  </p:clrMapOvr>
  <p:transition spd="med">
    <p:pull/>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Which of the following best defines Task List?</a:t>
            </a:r>
          </a:p>
          <a:p>
            <a:pPr lvl="0"/>
            <a:endParaRPr lang="en-IN" sz="1800" dirty="0">
              <a:latin typeface="Calibri" panose="020F0502020204030204" pitchFamily="34" charset="0"/>
            </a:endParaRPr>
          </a:p>
          <a:p>
            <a:pPr lvl="0">
              <a:buFont typeface="+mj-lt"/>
              <a:buAutoNum type="alphaUcPeriod"/>
            </a:pPr>
            <a:r>
              <a:rPr lang="en-IN" sz="1800" dirty="0"/>
              <a:t>It is a comprehensive list that contains all the tasks to which the Scrum Team has committed for the current Sprint.</a:t>
            </a:r>
          </a:p>
          <a:p>
            <a:pPr lvl="0">
              <a:buFont typeface="+mj-lt"/>
              <a:buAutoNum type="alphaUcPeriod"/>
            </a:pPr>
            <a:r>
              <a:rPr lang="en-IN" sz="1800" dirty="0"/>
              <a:t>It describes the relationship and interaction between different tasks in a project.</a:t>
            </a:r>
          </a:p>
          <a:p>
            <a:pPr lvl="0">
              <a:buFont typeface="+mj-lt"/>
              <a:buAutoNum type="alphaUcPeriod"/>
            </a:pPr>
            <a:r>
              <a:rPr lang="en-IN" sz="1800" dirty="0"/>
              <a:t>It refers to the priority order of the completed deliverable to meet its Acceptance Criteria.</a:t>
            </a:r>
          </a:p>
          <a:p>
            <a:pPr lvl="0">
              <a:buFont typeface="+mj-lt"/>
              <a:buAutoNum type="alphaUcPeriod"/>
            </a:pPr>
            <a:r>
              <a:rPr lang="en-IN" sz="1800" dirty="0"/>
              <a:t>None of the above</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351</a:t>
            </a:fld>
            <a:endParaRPr lang="en-US" dirty="0"/>
          </a:p>
        </p:txBody>
      </p:sp>
      <p:sp>
        <p:nvSpPr>
          <p:cNvPr id="4" name="Footer Placeholder 3">
            <a:extLst>
              <a:ext uri="{FF2B5EF4-FFF2-40B4-BE49-F238E27FC236}">
                <a16:creationId xmlns:a16="http://schemas.microsoft.com/office/drawing/2014/main" id="{21F3C761-70D1-A56D-5E8B-F993DE64494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5390154"/>
      </p:ext>
    </p:extLst>
  </p:cSld>
  <p:clrMapOvr>
    <a:masterClrMapping/>
  </p:clrMapOvr>
  <p:transition spd="med">
    <p:pull/>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352</a:t>
            </a:fld>
            <a:endParaRPr lang="en-US" dirty="0"/>
          </a:p>
        </p:txBody>
      </p:sp>
      <p:sp>
        <p:nvSpPr>
          <p:cNvPr id="2" name="Footer Placeholder 1">
            <a:extLst>
              <a:ext uri="{FF2B5EF4-FFF2-40B4-BE49-F238E27FC236}">
                <a16:creationId xmlns:a16="http://schemas.microsoft.com/office/drawing/2014/main" id="{CED8CCA3-1A61-2612-4CBF-90FB85973F6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7915480"/>
      </p:ext>
    </p:extLst>
  </p:cSld>
  <p:clrMapOvr>
    <a:masterClrMapping/>
  </p:clrMapOvr>
  <p:transition spd="med">
    <p:pull/>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#1 Planning Meeting</a:t>
            </a:r>
            <a:endParaRPr lang="en-US" dirty="0"/>
          </a:p>
        </p:txBody>
      </p:sp>
      <p:sp>
        <p:nvSpPr>
          <p:cNvPr id="2" name="Rectangle 1"/>
          <p:cNvSpPr/>
          <p:nvPr/>
        </p:nvSpPr>
        <p:spPr>
          <a:xfrm>
            <a:off x="381000" y="1371600"/>
            <a:ext cx="8534400" cy="4572000"/>
          </a:xfrm>
          <a:prstGeom prst="rect">
            <a:avLst/>
          </a:prstGeom>
        </p:spPr>
        <p:txBody>
          <a:bodyPr/>
          <a:lstStyle/>
          <a:p>
            <a:pPr lvl="0"/>
            <a:endParaRPr lang="en-IN" dirty="0">
              <a:highlight>
                <a:srgbClr val="FFFF00"/>
              </a:highlight>
              <a:latin typeface="Calibri" panose="020F0502020204030204" pitchFamily="34" charset="0"/>
              <a:cs typeface="Calibri" panose="020F0502020204030204" pitchFamily="34" charset="0"/>
            </a:endParaRPr>
          </a:p>
        </p:txBody>
      </p:sp>
      <p:sp>
        <p:nvSpPr>
          <p:cNvPr id="6" name="Content Placeholder 1"/>
          <p:cNvSpPr>
            <a:spLocks noGrp="1"/>
          </p:cNvSpPr>
          <p:nvPr>
            <p:ph idx="1"/>
          </p:nvPr>
        </p:nvSpPr>
        <p:spPr>
          <a:xfrm>
            <a:off x="609600" y="1295400"/>
            <a:ext cx="7886700" cy="533400"/>
          </a:xfrm>
        </p:spPr>
        <p:txBody>
          <a:bodyPr/>
          <a:lstStyle/>
          <a:p>
            <a:pPr marL="0" lvl="0" indent="0">
              <a:buNone/>
            </a:pPr>
            <a:r>
              <a:rPr lang="en-IN" sz="2000" dirty="0"/>
              <a:t>Prioritized Product Backlog</a:t>
            </a:r>
          </a:p>
          <a:p>
            <a:pPr marL="0" lvl="0" indent="0">
              <a:buNone/>
            </a:pPr>
            <a:endParaRPr lang="en-IN" sz="2000" dirty="0"/>
          </a:p>
          <a:p>
            <a:pPr marL="0" lvl="0" indent="0">
              <a:buNone/>
            </a:pPr>
            <a:endParaRPr lang="en-IN" sz="2000" dirty="0"/>
          </a:p>
        </p:txBody>
      </p:sp>
      <p:graphicFrame>
        <p:nvGraphicFramePr>
          <p:cNvPr id="8" name="Object 7">
            <a:extLst>
              <a:ext uri="{FF2B5EF4-FFF2-40B4-BE49-F238E27FC236}">
                <a16:creationId xmlns:a16="http://schemas.microsoft.com/office/drawing/2014/main" id="{9BD41973-FD4B-429C-9E5E-018F1021A0FF}"/>
              </a:ext>
            </a:extLst>
          </p:cNvPr>
          <p:cNvGraphicFramePr>
            <a:graphicFrameLocks noChangeAspect="1"/>
          </p:cNvGraphicFramePr>
          <p:nvPr>
            <p:extLst>
              <p:ext uri="{D42A27DB-BD31-4B8C-83A1-F6EECF244321}">
                <p14:modId xmlns:p14="http://schemas.microsoft.com/office/powerpoint/2010/main" val="2798015397"/>
              </p:ext>
            </p:extLst>
          </p:nvPr>
        </p:nvGraphicFramePr>
        <p:xfrm>
          <a:off x="304800" y="1987550"/>
          <a:ext cx="8540750" cy="3956050"/>
        </p:xfrm>
        <a:graphic>
          <a:graphicData uri="http://schemas.openxmlformats.org/presentationml/2006/ole">
            <mc:AlternateContent xmlns:mc="http://schemas.openxmlformats.org/markup-compatibility/2006">
              <mc:Choice xmlns:v="urn:schemas-microsoft-com:vml" Requires="v">
                <p:oleObj name="Worksheet" r:id="rId3" imgW="8540620" imgH="3956027" progId="Excel.Sheet.12">
                  <p:embed/>
                </p:oleObj>
              </mc:Choice>
              <mc:Fallback>
                <p:oleObj name="Worksheet" r:id="rId3" imgW="8540620" imgH="3956027" progId="Excel.Sheet.12">
                  <p:embed/>
                  <p:pic>
                    <p:nvPicPr>
                      <p:cNvPr id="0" name=""/>
                      <p:cNvPicPr/>
                      <p:nvPr/>
                    </p:nvPicPr>
                    <p:blipFill>
                      <a:blip r:embed="rId4"/>
                      <a:stretch>
                        <a:fillRect/>
                      </a:stretch>
                    </p:blipFill>
                    <p:spPr>
                      <a:xfrm>
                        <a:off x="304800" y="1987550"/>
                        <a:ext cx="8540750" cy="3956050"/>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15E56707-5886-40B4-9663-F956786FA59E}"/>
              </a:ext>
            </a:extLst>
          </p:cNvPr>
          <p:cNvSpPr/>
          <p:nvPr/>
        </p:nvSpPr>
        <p:spPr>
          <a:xfrm>
            <a:off x="7161137" y="1295400"/>
            <a:ext cx="1479572" cy="400110"/>
          </a:xfrm>
          <a:prstGeom prst="rect">
            <a:avLst/>
          </a:prstGeom>
          <a:solidFill>
            <a:srgbClr val="FFFF00"/>
          </a:solidFill>
        </p:spPr>
        <p:txBody>
          <a:bodyPr wrap="none">
            <a:spAutoFit/>
          </a:bodyPr>
          <a:lstStyle/>
          <a:p>
            <a:r>
              <a:rPr lang="en-US" sz="2000" b="1" dirty="0">
                <a:solidFill>
                  <a:srgbClr val="000000"/>
                </a:solidFill>
                <a:latin typeface="Calibri" panose="020F0502020204030204" pitchFamily="34" charset="0"/>
                <a:cs typeface="Calibri" panose="020F0502020204030204" pitchFamily="34" charset="0"/>
              </a:rPr>
              <a:t>Velocity: 21</a:t>
            </a:r>
            <a:r>
              <a:rPr lang="en-US" sz="2000" dirty="0">
                <a:latin typeface="Calibri" panose="020F0502020204030204" pitchFamily="34" charset="0"/>
                <a:cs typeface="Calibri" panose="020F0502020204030204" pitchFamily="34" charset="0"/>
              </a:rPr>
              <a:t> </a:t>
            </a:r>
          </a:p>
        </p:txBody>
      </p:sp>
      <p:sp>
        <p:nvSpPr>
          <p:cNvPr id="3" name="Slide Number Placeholder 2">
            <a:extLst>
              <a:ext uri="{FF2B5EF4-FFF2-40B4-BE49-F238E27FC236}">
                <a16:creationId xmlns:a16="http://schemas.microsoft.com/office/drawing/2014/main" id="{039D2053-7542-4BE2-E44F-7ADE877C1F72}"/>
              </a:ext>
            </a:extLst>
          </p:cNvPr>
          <p:cNvSpPr>
            <a:spLocks noGrp="1"/>
          </p:cNvSpPr>
          <p:nvPr>
            <p:ph type="sldNum" sz="quarter" idx="12"/>
          </p:nvPr>
        </p:nvSpPr>
        <p:spPr/>
        <p:txBody>
          <a:bodyPr/>
          <a:lstStyle/>
          <a:p>
            <a:pPr>
              <a:defRPr/>
            </a:pPr>
            <a:fld id="{AC73F1D3-B4B8-4AEF-90B2-F6B713CA2A81}" type="slidenum">
              <a:rPr lang="en-US" smtClean="0"/>
              <a:pPr>
                <a:defRPr/>
              </a:pPr>
              <a:t>353</a:t>
            </a:fld>
            <a:endParaRPr lang="en-US" dirty="0"/>
          </a:p>
        </p:txBody>
      </p:sp>
    </p:spTree>
    <p:extLst>
      <p:ext uri="{BB962C8B-B14F-4D97-AF65-F5344CB8AC3E}">
        <p14:creationId xmlns:p14="http://schemas.microsoft.com/office/powerpoint/2010/main" val="407004204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#1 Planning Meeting</a:t>
            </a:r>
            <a:endParaRPr lang="en-US" dirty="0"/>
          </a:p>
        </p:txBody>
      </p:sp>
      <p:sp>
        <p:nvSpPr>
          <p:cNvPr id="2" name="Rectangle 1"/>
          <p:cNvSpPr/>
          <p:nvPr/>
        </p:nvSpPr>
        <p:spPr>
          <a:xfrm>
            <a:off x="381000" y="1371600"/>
            <a:ext cx="8534400" cy="4572000"/>
          </a:xfrm>
          <a:prstGeom prst="rect">
            <a:avLst/>
          </a:prstGeom>
        </p:spPr>
        <p:txBody>
          <a:bodyPr/>
          <a:lstStyle/>
          <a:p>
            <a:pPr lvl="0"/>
            <a:endParaRPr lang="en-IN" dirty="0">
              <a:highlight>
                <a:srgbClr val="FFFF00"/>
              </a:highlight>
              <a:latin typeface="Calibri" panose="020F0502020204030204" pitchFamily="34" charset="0"/>
              <a:cs typeface="Calibri" panose="020F0502020204030204" pitchFamily="34" charset="0"/>
            </a:endParaRPr>
          </a:p>
        </p:txBody>
      </p:sp>
      <p:sp>
        <p:nvSpPr>
          <p:cNvPr id="6" name="Content Placeholder 1"/>
          <p:cNvSpPr>
            <a:spLocks noGrp="1"/>
          </p:cNvSpPr>
          <p:nvPr>
            <p:ph idx="1"/>
          </p:nvPr>
        </p:nvSpPr>
        <p:spPr>
          <a:xfrm>
            <a:off x="609600" y="1295400"/>
            <a:ext cx="7886700" cy="533400"/>
          </a:xfrm>
        </p:spPr>
        <p:txBody>
          <a:bodyPr/>
          <a:lstStyle/>
          <a:p>
            <a:pPr marL="0" lvl="0" indent="0">
              <a:buNone/>
            </a:pPr>
            <a:r>
              <a:rPr lang="en-IN" sz="2000" dirty="0"/>
              <a:t>Content of Sprint 1</a:t>
            </a:r>
          </a:p>
          <a:p>
            <a:pPr marL="0" lvl="0" indent="0">
              <a:buNone/>
            </a:pPr>
            <a:endParaRPr lang="en-IN" sz="2000" dirty="0"/>
          </a:p>
          <a:p>
            <a:pPr marL="0" lvl="0" indent="0">
              <a:buNone/>
            </a:pPr>
            <a:endParaRPr lang="en-IN" sz="2000" dirty="0"/>
          </a:p>
        </p:txBody>
      </p:sp>
      <p:graphicFrame>
        <p:nvGraphicFramePr>
          <p:cNvPr id="3" name="Object 2">
            <a:extLst>
              <a:ext uri="{FF2B5EF4-FFF2-40B4-BE49-F238E27FC236}">
                <a16:creationId xmlns:a16="http://schemas.microsoft.com/office/drawing/2014/main" id="{30354B80-FF88-4D40-9F40-350D15A0C5EC}"/>
              </a:ext>
            </a:extLst>
          </p:cNvPr>
          <p:cNvGraphicFramePr>
            <a:graphicFrameLocks noChangeAspect="1"/>
          </p:cNvGraphicFramePr>
          <p:nvPr>
            <p:extLst>
              <p:ext uri="{D42A27DB-BD31-4B8C-83A1-F6EECF244321}">
                <p14:modId xmlns:p14="http://schemas.microsoft.com/office/powerpoint/2010/main" val="2434714922"/>
              </p:ext>
            </p:extLst>
          </p:nvPr>
        </p:nvGraphicFramePr>
        <p:xfrm>
          <a:off x="667021" y="2362200"/>
          <a:ext cx="7829279" cy="2133600"/>
        </p:xfrm>
        <a:graphic>
          <a:graphicData uri="http://schemas.openxmlformats.org/presentationml/2006/ole">
            <mc:AlternateContent xmlns:mc="http://schemas.openxmlformats.org/markup-compatibility/2006">
              <mc:Choice xmlns:v="urn:schemas-microsoft-com:vml" Requires="v">
                <p:oleObj name="Worksheet" r:id="rId3" imgW="10661780" imgH="2165465" progId="Excel.Sheet.12">
                  <p:embed/>
                </p:oleObj>
              </mc:Choice>
              <mc:Fallback>
                <p:oleObj name="Worksheet" r:id="rId3" imgW="10661780" imgH="2165465" progId="Excel.Sheet.12">
                  <p:embed/>
                  <p:pic>
                    <p:nvPicPr>
                      <p:cNvPr id="0" name=""/>
                      <p:cNvPicPr/>
                      <p:nvPr/>
                    </p:nvPicPr>
                    <p:blipFill>
                      <a:blip r:embed="rId4"/>
                      <a:stretch>
                        <a:fillRect/>
                      </a:stretch>
                    </p:blipFill>
                    <p:spPr>
                      <a:xfrm>
                        <a:off x="667021" y="2362200"/>
                        <a:ext cx="7829279" cy="2133600"/>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E25EEE81-AB46-4AA6-962F-045B33CDA186}"/>
              </a:ext>
            </a:extLst>
          </p:cNvPr>
          <p:cNvSpPr/>
          <p:nvPr/>
        </p:nvSpPr>
        <p:spPr>
          <a:xfrm>
            <a:off x="6627737" y="1295400"/>
            <a:ext cx="1479572" cy="400110"/>
          </a:xfrm>
          <a:prstGeom prst="rect">
            <a:avLst/>
          </a:prstGeom>
          <a:solidFill>
            <a:srgbClr val="FFFF00"/>
          </a:solidFill>
        </p:spPr>
        <p:txBody>
          <a:bodyPr wrap="none">
            <a:spAutoFit/>
          </a:bodyPr>
          <a:lstStyle/>
          <a:p>
            <a:r>
              <a:rPr lang="en-US" sz="2000" b="1" dirty="0">
                <a:solidFill>
                  <a:srgbClr val="000000"/>
                </a:solidFill>
                <a:latin typeface="Calibri" panose="020F0502020204030204" pitchFamily="34" charset="0"/>
                <a:cs typeface="Calibri" panose="020F0502020204030204" pitchFamily="34" charset="0"/>
              </a:rPr>
              <a:t>Velocity: 21</a:t>
            </a:r>
            <a:r>
              <a:rPr lang="en-US" sz="2000" dirty="0">
                <a:latin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422450D2-E6A3-537F-AA85-D104331019F1}"/>
              </a:ext>
            </a:extLst>
          </p:cNvPr>
          <p:cNvSpPr>
            <a:spLocks noGrp="1"/>
          </p:cNvSpPr>
          <p:nvPr>
            <p:ph type="sldNum" sz="quarter" idx="12"/>
          </p:nvPr>
        </p:nvSpPr>
        <p:spPr/>
        <p:txBody>
          <a:bodyPr/>
          <a:lstStyle/>
          <a:p>
            <a:pPr>
              <a:defRPr/>
            </a:pPr>
            <a:fld id="{AC73F1D3-B4B8-4AEF-90B2-F6B713CA2A81}" type="slidenum">
              <a:rPr lang="en-US" smtClean="0"/>
              <a:pPr>
                <a:defRPr/>
              </a:pPr>
              <a:t>354</a:t>
            </a:fld>
            <a:endParaRPr lang="en-US" dirty="0"/>
          </a:p>
        </p:txBody>
      </p:sp>
    </p:spTree>
    <p:extLst>
      <p:ext uri="{BB962C8B-B14F-4D97-AF65-F5344CB8AC3E}">
        <p14:creationId xmlns:p14="http://schemas.microsoft.com/office/powerpoint/2010/main" val="148919207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#1 Planning Meeting</a:t>
            </a:r>
            <a:endParaRPr lang="en-US" dirty="0"/>
          </a:p>
        </p:txBody>
      </p:sp>
      <p:sp>
        <p:nvSpPr>
          <p:cNvPr id="6" name="Content Placeholder 1"/>
          <p:cNvSpPr>
            <a:spLocks noGrp="1"/>
          </p:cNvSpPr>
          <p:nvPr>
            <p:ph idx="1"/>
          </p:nvPr>
        </p:nvSpPr>
        <p:spPr>
          <a:xfrm>
            <a:off x="1143000" y="1143000"/>
            <a:ext cx="7239000" cy="533400"/>
          </a:xfrm>
        </p:spPr>
        <p:txBody>
          <a:bodyPr/>
          <a:lstStyle/>
          <a:p>
            <a:pPr marL="0" lvl="0" indent="0">
              <a:buNone/>
            </a:pPr>
            <a:r>
              <a:rPr lang="en-IN" sz="2000" dirty="0"/>
              <a:t>Tasks for “Create a Unique User Profile With Payment Information”</a:t>
            </a:r>
          </a:p>
          <a:p>
            <a:pPr marL="0" lvl="0" indent="0">
              <a:buNone/>
            </a:pPr>
            <a:endParaRPr lang="en-IN" sz="2000" dirty="0"/>
          </a:p>
        </p:txBody>
      </p:sp>
      <p:sp>
        <p:nvSpPr>
          <p:cNvPr id="8" name="Rectangle 7">
            <a:extLst>
              <a:ext uri="{FF2B5EF4-FFF2-40B4-BE49-F238E27FC236}">
                <a16:creationId xmlns:a16="http://schemas.microsoft.com/office/drawing/2014/main" id="{615FDF1B-C3B0-4006-900B-6352D0106B0F}"/>
              </a:ext>
            </a:extLst>
          </p:cNvPr>
          <p:cNvSpPr/>
          <p:nvPr/>
        </p:nvSpPr>
        <p:spPr>
          <a:xfrm>
            <a:off x="1547303" y="2438400"/>
            <a:ext cx="1957897" cy="3177658"/>
          </a:xfrm>
          <a:prstGeom prst="rect">
            <a:avLst/>
          </a:prstGeom>
          <a:solidFill>
            <a:srgbClr val="FFFFCC"/>
          </a:solidFill>
          <a:ln w="38100" cap="flat" cmpd="sng" algn="ctr">
            <a:solidFill>
              <a:srgbClr val="C00000"/>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Light"/>
                <a:cs typeface="Calibri" panose="020F0502020204030204" pitchFamily="34" charset="0"/>
              </a:rPr>
              <a:t>As a customer I should be able to create a unique profile with payment information so that I can save time when I order multiple times.</a:t>
            </a:r>
          </a:p>
        </p:txBody>
      </p:sp>
      <p:sp>
        <p:nvSpPr>
          <p:cNvPr id="9" name="Rectangle 8">
            <a:extLst>
              <a:ext uri="{FF2B5EF4-FFF2-40B4-BE49-F238E27FC236}">
                <a16:creationId xmlns:a16="http://schemas.microsoft.com/office/drawing/2014/main" id="{38AB4FFE-F923-4901-9C64-01368497FF6A}"/>
              </a:ext>
            </a:extLst>
          </p:cNvPr>
          <p:cNvSpPr/>
          <p:nvPr/>
        </p:nvSpPr>
        <p:spPr>
          <a:xfrm>
            <a:off x="4267200" y="2468563"/>
            <a:ext cx="2971800" cy="3531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a:cs typeface="Calibri" panose="020F0502020204030204" pitchFamily="34" charset="0"/>
              </a:rPr>
              <a:t>Design Webpage</a:t>
            </a:r>
          </a:p>
        </p:txBody>
      </p:sp>
      <p:sp>
        <p:nvSpPr>
          <p:cNvPr id="10" name="Rectangle 9">
            <a:extLst>
              <a:ext uri="{FF2B5EF4-FFF2-40B4-BE49-F238E27FC236}">
                <a16:creationId xmlns:a16="http://schemas.microsoft.com/office/drawing/2014/main" id="{43592E4B-70BF-4B0D-8E02-30D6F69FB382}"/>
              </a:ext>
            </a:extLst>
          </p:cNvPr>
          <p:cNvSpPr/>
          <p:nvPr/>
        </p:nvSpPr>
        <p:spPr>
          <a:xfrm>
            <a:off x="4267200" y="2925763"/>
            <a:ext cx="2971800" cy="350837"/>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a:cs typeface="Calibri" panose="020F0502020204030204" pitchFamily="34" charset="0"/>
              </a:rPr>
              <a:t>Review the Design</a:t>
            </a:r>
          </a:p>
        </p:txBody>
      </p:sp>
      <p:sp>
        <p:nvSpPr>
          <p:cNvPr id="11" name="Rectangle 10">
            <a:extLst>
              <a:ext uri="{FF2B5EF4-FFF2-40B4-BE49-F238E27FC236}">
                <a16:creationId xmlns:a16="http://schemas.microsoft.com/office/drawing/2014/main" id="{A2F79E57-B5E1-4CCB-AD09-550B89E01493}"/>
              </a:ext>
            </a:extLst>
          </p:cNvPr>
          <p:cNvSpPr/>
          <p:nvPr/>
        </p:nvSpPr>
        <p:spPr>
          <a:xfrm>
            <a:off x="4267200" y="3382963"/>
            <a:ext cx="2971800" cy="350837"/>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a:cs typeface="Calibri" panose="020F0502020204030204" pitchFamily="34" charset="0"/>
              </a:rPr>
              <a:t>Create a wireframe of the webpage</a:t>
            </a:r>
          </a:p>
        </p:txBody>
      </p:sp>
      <p:sp>
        <p:nvSpPr>
          <p:cNvPr id="12" name="Rectangle 11">
            <a:extLst>
              <a:ext uri="{FF2B5EF4-FFF2-40B4-BE49-F238E27FC236}">
                <a16:creationId xmlns:a16="http://schemas.microsoft.com/office/drawing/2014/main" id="{68ADDBC4-B715-445F-9C8B-8A757FC0C279}"/>
              </a:ext>
            </a:extLst>
          </p:cNvPr>
          <p:cNvSpPr/>
          <p:nvPr/>
        </p:nvSpPr>
        <p:spPr>
          <a:xfrm>
            <a:off x="4267200" y="3840163"/>
            <a:ext cx="2971800" cy="350838"/>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a:cs typeface="Calibri" panose="020F0502020204030204" pitchFamily="34" charset="0"/>
              </a:rPr>
              <a:t>Demo of the Wireframe</a:t>
            </a:r>
          </a:p>
        </p:txBody>
      </p:sp>
      <p:sp>
        <p:nvSpPr>
          <p:cNvPr id="13" name="Rectangle 12">
            <a:extLst>
              <a:ext uri="{FF2B5EF4-FFF2-40B4-BE49-F238E27FC236}">
                <a16:creationId xmlns:a16="http://schemas.microsoft.com/office/drawing/2014/main" id="{8C5BBC30-30A8-4CAD-8CAD-747C9036A110}"/>
              </a:ext>
            </a:extLst>
          </p:cNvPr>
          <p:cNvSpPr/>
          <p:nvPr/>
        </p:nvSpPr>
        <p:spPr>
          <a:xfrm>
            <a:off x="4267200" y="4325259"/>
            <a:ext cx="2971800" cy="350838"/>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a:cs typeface="Calibri" panose="020F0502020204030204" pitchFamily="34" charset="0"/>
              </a:rPr>
              <a:t>Get legal approval for the webpage</a:t>
            </a:r>
          </a:p>
        </p:txBody>
      </p:sp>
      <p:sp>
        <p:nvSpPr>
          <p:cNvPr id="14" name="Rectangle 13">
            <a:extLst>
              <a:ext uri="{FF2B5EF4-FFF2-40B4-BE49-F238E27FC236}">
                <a16:creationId xmlns:a16="http://schemas.microsoft.com/office/drawing/2014/main" id="{46E144EB-6D37-4C2E-8336-8F89FBCFC7E2}"/>
              </a:ext>
            </a:extLst>
          </p:cNvPr>
          <p:cNvSpPr/>
          <p:nvPr/>
        </p:nvSpPr>
        <p:spPr>
          <a:xfrm>
            <a:off x="4267200" y="4782458"/>
            <a:ext cx="2971800" cy="350839"/>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a:cs typeface="Calibri" panose="020F0502020204030204" pitchFamily="34" charset="0"/>
              </a:rPr>
              <a:t>Update the User Manual</a:t>
            </a:r>
          </a:p>
        </p:txBody>
      </p:sp>
      <p:sp>
        <p:nvSpPr>
          <p:cNvPr id="15" name="Rectangle 14">
            <a:extLst>
              <a:ext uri="{FF2B5EF4-FFF2-40B4-BE49-F238E27FC236}">
                <a16:creationId xmlns:a16="http://schemas.microsoft.com/office/drawing/2014/main" id="{34DC80B6-4E90-4019-896B-2FEFC24A9AA6}"/>
              </a:ext>
            </a:extLst>
          </p:cNvPr>
          <p:cNvSpPr/>
          <p:nvPr/>
        </p:nvSpPr>
        <p:spPr>
          <a:xfrm>
            <a:off x="4267200" y="5265218"/>
            <a:ext cx="2971800" cy="350840"/>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400" kern="0" dirty="0">
                <a:solidFill>
                  <a:prstClr val="black"/>
                </a:solidFill>
                <a:latin typeface="Calibri"/>
                <a:cs typeface="Calibri" panose="020F0502020204030204" pitchFamily="34" charset="0"/>
              </a:rPr>
              <a:t>Test the functionality</a:t>
            </a:r>
          </a:p>
        </p:txBody>
      </p:sp>
      <p:sp>
        <p:nvSpPr>
          <p:cNvPr id="16" name="Content Placeholder 1">
            <a:extLst>
              <a:ext uri="{FF2B5EF4-FFF2-40B4-BE49-F238E27FC236}">
                <a16:creationId xmlns:a16="http://schemas.microsoft.com/office/drawing/2014/main" id="{49446042-459D-4ADE-9A30-AC4FBFDCC161}"/>
              </a:ext>
            </a:extLst>
          </p:cNvPr>
          <p:cNvSpPr txBox="1">
            <a:spLocks/>
          </p:cNvSpPr>
          <p:nvPr/>
        </p:nvSpPr>
        <p:spPr>
          <a:xfrm>
            <a:off x="1409700" y="1828800"/>
            <a:ext cx="7124700" cy="533400"/>
          </a:xfrm>
          <a:prstGeom prst="rect">
            <a:avLst/>
          </a:prstGeom>
        </p:spPr>
        <p:txBody>
          <a:bodyPr/>
          <a:lstStyle>
            <a:lvl1pPr marL="273050" indent="-273050" algn="l" rtl="0" eaLnBrk="0" fontAlgn="base" hangingPunct="0">
              <a:lnSpc>
                <a:spcPct val="100000"/>
              </a:lnSpc>
              <a:spcBef>
                <a:spcPct val="20000"/>
              </a:spcBef>
              <a:spcAft>
                <a:spcPct val="0"/>
              </a:spcAft>
              <a:buSzPct val="100000"/>
              <a:buFont typeface="Verdana" pitchFamily="34" charset="0"/>
              <a:buChar char="•"/>
              <a:defRPr sz="1600">
                <a:solidFill>
                  <a:schemeClr val="tx1"/>
                </a:solidFill>
                <a:latin typeface="Calibri" panose="020F0502020204030204" pitchFamily="34" charset="0"/>
                <a:ea typeface="+mn-ea"/>
                <a:cs typeface="Calibri" panose="020F0502020204030204" pitchFamily="34" charset="0"/>
              </a:defRPr>
            </a:lvl1pPr>
            <a:lvl2pPr marL="534988" indent="-261938" algn="l" rtl="0" eaLnBrk="0" fontAlgn="base" hangingPunct="0">
              <a:lnSpc>
                <a:spcPct val="100000"/>
              </a:lnSpc>
              <a:spcBef>
                <a:spcPct val="20000"/>
              </a:spcBef>
              <a:spcAft>
                <a:spcPct val="0"/>
              </a:spcAft>
              <a:buFont typeface="Verdana" pitchFamily="34" charset="0"/>
              <a:buChar char="◦"/>
              <a:defRPr sz="1600">
                <a:solidFill>
                  <a:schemeClr val="tx1"/>
                </a:solidFill>
                <a:latin typeface="Calibri" panose="020F0502020204030204" pitchFamily="34" charset="0"/>
                <a:cs typeface="Calibri" panose="020F0502020204030204" pitchFamily="34" charset="0"/>
              </a:defRPr>
            </a:lvl2pPr>
            <a:lvl3pPr marL="808038" indent="-273050" algn="l" rtl="0" eaLnBrk="0" fontAlgn="base" hangingPunct="0">
              <a:lnSpc>
                <a:spcPct val="100000"/>
              </a:lnSpc>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lnSpc>
                <a:spcPct val="100000"/>
              </a:lnSpc>
              <a:spcBef>
                <a:spcPct val="20000"/>
              </a:spcBef>
              <a:spcAft>
                <a:spcPct val="0"/>
              </a:spcAft>
              <a:buChar char="•"/>
              <a:defRPr sz="1600">
                <a:solidFill>
                  <a:schemeClr val="tx1"/>
                </a:solidFill>
                <a:latin typeface="Arial" pitchFamily="34" charset="0"/>
                <a:cs typeface="Arial" pitchFamily="34" charset="0"/>
              </a:defRPr>
            </a:lvl4pPr>
            <a:lvl5pPr marL="2057400" indent="-228600" algn="l" rtl="0" eaLnBrk="0" fontAlgn="base" hangingPunct="0">
              <a:lnSpc>
                <a:spcPct val="100000"/>
              </a:lnSpc>
              <a:spcBef>
                <a:spcPct val="20000"/>
              </a:spcBef>
              <a:spcAft>
                <a:spcPct val="0"/>
              </a:spcAft>
              <a:buChar char="•"/>
              <a:defRPr sz="16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Verdana" pitchFamily="34" charset="0"/>
              <a:buNone/>
            </a:pPr>
            <a:r>
              <a:rPr lang="en-IN" sz="2000" kern="0" dirty="0"/>
              <a:t>   User Story                       		</a:t>
            </a:r>
            <a:r>
              <a:rPr lang="en-IN" sz="2000" kern="0" dirty="0" err="1"/>
              <a:t>Tasklist</a:t>
            </a:r>
            <a:endParaRPr lang="en-IN" sz="2000" kern="0" dirty="0"/>
          </a:p>
          <a:p>
            <a:pPr marL="0" indent="0">
              <a:buFont typeface="Verdana" pitchFamily="34" charset="0"/>
              <a:buNone/>
            </a:pPr>
            <a:endParaRPr lang="en-IN" sz="2000" kern="0" dirty="0"/>
          </a:p>
        </p:txBody>
      </p:sp>
      <p:sp>
        <p:nvSpPr>
          <p:cNvPr id="2" name="Slide Number Placeholder 1">
            <a:extLst>
              <a:ext uri="{FF2B5EF4-FFF2-40B4-BE49-F238E27FC236}">
                <a16:creationId xmlns:a16="http://schemas.microsoft.com/office/drawing/2014/main" id="{D2A4C0F8-920F-5F37-BB5C-485941386C00}"/>
              </a:ext>
            </a:extLst>
          </p:cNvPr>
          <p:cNvSpPr>
            <a:spLocks noGrp="1"/>
          </p:cNvSpPr>
          <p:nvPr>
            <p:ph type="sldNum" sz="quarter" idx="12"/>
          </p:nvPr>
        </p:nvSpPr>
        <p:spPr/>
        <p:txBody>
          <a:bodyPr/>
          <a:lstStyle/>
          <a:p>
            <a:pPr>
              <a:defRPr/>
            </a:pPr>
            <a:fld id="{AC73F1D3-B4B8-4AEF-90B2-F6B713CA2A81}" type="slidenum">
              <a:rPr lang="en-US" smtClean="0"/>
              <a:pPr>
                <a:defRPr/>
              </a:pPr>
              <a:t>355</a:t>
            </a:fld>
            <a:endParaRPr lang="en-US" dirty="0"/>
          </a:p>
        </p:txBody>
      </p:sp>
    </p:spTree>
    <p:extLst>
      <p:ext uri="{BB962C8B-B14F-4D97-AF65-F5344CB8AC3E}">
        <p14:creationId xmlns:p14="http://schemas.microsoft.com/office/powerpoint/2010/main" val="358158275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#1 Planning Meeting</a:t>
            </a:r>
            <a:endParaRPr lang="en-US" dirty="0"/>
          </a:p>
        </p:txBody>
      </p:sp>
      <p:graphicFrame>
        <p:nvGraphicFramePr>
          <p:cNvPr id="6" name="Table 5"/>
          <p:cNvGraphicFramePr>
            <a:graphicFrameLocks noGrp="1" noChangeAspect="1"/>
          </p:cNvGraphicFramePr>
          <p:nvPr>
            <p:extLst>
              <p:ext uri="{D42A27DB-BD31-4B8C-83A1-F6EECF244321}">
                <p14:modId xmlns:p14="http://schemas.microsoft.com/office/powerpoint/2010/main" val="2775586716"/>
              </p:ext>
            </p:extLst>
          </p:nvPr>
        </p:nvGraphicFramePr>
        <p:xfrm>
          <a:off x="425292" y="1066801"/>
          <a:ext cx="8413908" cy="4973031"/>
        </p:xfrm>
        <a:graphic>
          <a:graphicData uri="http://schemas.openxmlformats.org/drawingml/2006/table">
            <a:tbl>
              <a:tblPr firstRow="1" bandRow="1">
                <a:tableStyleId>{5940675A-B579-460E-94D1-54222C63F5DA}</a:tableStyleId>
              </a:tblPr>
              <a:tblGrid>
                <a:gridCol w="2038350">
                  <a:extLst>
                    <a:ext uri="{9D8B030D-6E8A-4147-A177-3AD203B41FA5}">
                      <a16:colId xmlns:a16="http://schemas.microsoft.com/office/drawing/2014/main" val="20000"/>
                    </a:ext>
                  </a:extLst>
                </a:gridCol>
                <a:gridCol w="4089558">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4"/>
                    </a:ext>
                  </a:extLst>
                </a:gridCol>
              </a:tblGrid>
              <a:tr h="345729">
                <a:tc>
                  <a:txBody>
                    <a:bodyPr/>
                    <a:lstStyle/>
                    <a:p>
                      <a:r>
                        <a:rPr lang="en-US" dirty="0"/>
                        <a:t>User Stories</a:t>
                      </a:r>
                    </a:p>
                  </a:txBody>
                  <a:tcPr>
                    <a:solidFill>
                      <a:schemeClr val="bg1">
                        <a:lumMod val="75000"/>
                      </a:schemeClr>
                    </a:solidFill>
                  </a:tcPr>
                </a:tc>
                <a:tc>
                  <a:txBody>
                    <a:bodyPr/>
                    <a:lstStyle/>
                    <a:p>
                      <a:r>
                        <a:rPr lang="en-US" dirty="0"/>
                        <a:t>To Do</a:t>
                      </a:r>
                    </a:p>
                  </a:txBody>
                  <a:tcPr>
                    <a:solidFill>
                      <a:schemeClr val="bg1">
                        <a:lumMod val="75000"/>
                      </a:schemeClr>
                    </a:solidFill>
                  </a:tcPr>
                </a:tc>
                <a:tc>
                  <a:txBody>
                    <a:bodyPr/>
                    <a:lstStyle/>
                    <a:p>
                      <a:r>
                        <a:rPr lang="en-US" dirty="0"/>
                        <a:t>In Progress</a:t>
                      </a:r>
                    </a:p>
                  </a:txBody>
                  <a:tcPr>
                    <a:solidFill>
                      <a:schemeClr val="bg1">
                        <a:lumMod val="75000"/>
                      </a:schemeClr>
                    </a:solidFill>
                  </a:tcPr>
                </a:tc>
                <a:tc>
                  <a:txBody>
                    <a:bodyPr/>
                    <a:lstStyle/>
                    <a:p>
                      <a:r>
                        <a:rPr lang="en-US" dirty="0"/>
                        <a:t>Done</a:t>
                      </a:r>
                    </a:p>
                  </a:txBody>
                  <a:tcPr>
                    <a:solidFill>
                      <a:schemeClr val="bg1">
                        <a:lumMod val="75000"/>
                      </a:schemeClr>
                    </a:solidFill>
                  </a:tcPr>
                </a:tc>
                <a:extLst>
                  <a:ext uri="{0D108BD9-81ED-4DB2-BD59-A6C34878D82A}">
                    <a16:rowId xmlns:a16="http://schemas.microsoft.com/office/drawing/2014/main" val="10000"/>
                  </a:ext>
                </a:extLst>
              </a:tr>
              <a:tr h="99492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146839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100837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01401088"/>
                  </a:ext>
                </a:extLst>
              </a:tr>
              <a:tr h="113557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79849891"/>
                  </a:ext>
                </a:extLst>
              </a:tr>
            </a:tbl>
          </a:graphicData>
        </a:graphic>
      </p:graphicFrame>
      <p:sp>
        <p:nvSpPr>
          <p:cNvPr id="7" name="Rectangle 6"/>
          <p:cNvSpPr/>
          <p:nvPr/>
        </p:nvSpPr>
        <p:spPr>
          <a:xfrm>
            <a:off x="4572000" y="3200400"/>
            <a:ext cx="926784" cy="6579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825" kern="0" dirty="0">
                <a:solidFill>
                  <a:prstClr val="black"/>
                </a:solidFill>
                <a:latin typeface="Calibri"/>
                <a:cs typeface="Calibri" panose="020F0502020204030204" pitchFamily="34" charset="0"/>
              </a:rPr>
              <a:t>Update the User Manual</a:t>
            </a:r>
          </a:p>
        </p:txBody>
      </p:sp>
      <p:sp>
        <p:nvSpPr>
          <p:cNvPr id="8" name="Rectangle 7"/>
          <p:cNvSpPr/>
          <p:nvPr/>
        </p:nvSpPr>
        <p:spPr>
          <a:xfrm>
            <a:off x="5562600" y="2813072"/>
            <a:ext cx="926784" cy="6579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825" kern="0" dirty="0">
                <a:solidFill>
                  <a:prstClr val="black"/>
                </a:solidFill>
                <a:latin typeface="Calibri"/>
                <a:cs typeface="Calibri" panose="020F0502020204030204" pitchFamily="34" charset="0"/>
              </a:rPr>
              <a:t>Test the functionality</a:t>
            </a:r>
          </a:p>
        </p:txBody>
      </p:sp>
      <p:sp>
        <p:nvSpPr>
          <p:cNvPr id="9" name="Rectangle 8"/>
          <p:cNvSpPr/>
          <p:nvPr/>
        </p:nvSpPr>
        <p:spPr>
          <a:xfrm>
            <a:off x="2590800" y="2466295"/>
            <a:ext cx="926784" cy="6579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825" kern="0" dirty="0">
                <a:solidFill>
                  <a:prstClr val="black"/>
                </a:solidFill>
                <a:latin typeface="Calibri"/>
                <a:cs typeface="Calibri" panose="020F0502020204030204" pitchFamily="34" charset="0"/>
              </a:rPr>
              <a:t>Design Webpage</a:t>
            </a:r>
          </a:p>
        </p:txBody>
      </p:sp>
      <p:sp>
        <p:nvSpPr>
          <p:cNvPr id="10" name="Rectangle 9"/>
          <p:cNvSpPr/>
          <p:nvPr/>
        </p:nvSpPr>
        <p:spPr>
          <a:xfrm>
            <a:off x="2590800" y="3200400"/>
            <a:ext cx="926784" cy="6579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825" kern="0" dirty="0">
                <a:solidFill>
                  <a:prstClr val="black"/>
                </a:solidFill>
                <a:latin typeface="Calibri"/>
                <a:cs typeface="Calibri" panose="020F0502020204030204" pitchFamily="34" charset="0"/>
              </a:rPr>
              <a:t>Create a wireframe of the webpage</a:t>
            </a:r>
          </a:p>
        </p:txBody>
      </p:sp>
      <p:sp>
        <p:nvSpPr>
          <p:cNvPr id="11" name="Rectangle 10"/>
          <p:cNvSpPr/>
          <p:nvPr/>
        </p:nvSpPr>
        <p:spPr>
          <a:xfrm>
            <a:off x="3581400" y="2466295"/>
            <a:ext cx="926784" cy="6579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825" kern="0" dirty="0">
                <a:solidFill>
                  <a:prstClr val="black"/>
                </a:solidFill>
                <a:latin typeface="Calibri"/>
                <a:cs typeface="Calibri" panose="020F0502020204030204" pitchFamily="34" charset="0"/>
              </a:rPr>
              <a:t>Review the Design</a:t>
            </a:r>
          </a:p>
        </p:txBody>
      </p:sp>
      <p:sp>
        <p:nvSpPr>
          <p:cNvPr id="12" name="Rectangle 11"/>
          <p:cNvSpPr/>
          <p:nvPr/>
        </p:nvSpPr>
        <p:spPr>
          <a:xfrm>
            <a:off x="4572000" y="2466295"/>
            <a:ext cx="926784" cy="6579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825" kern="0" dirty="0">
                <a:solidFill>
                  <a:prstClr val="black"/>
                </a:solidFill>
                <a:latin typeface="Calibri"/>
                <a:cs typeface="Calibri" panose="020F0502020204030204" pitchFamily="34" charset="0"/>
              </a:rPr>
              <a:t>Get legal approval for the webpage</a:t>
            </a:r>
          </a:p>
        </p:txBody>
      </p:sp>
      <p:sp>
        <p:nvSpPr>
          <p:cNvPr id="13" name="Rectangle 12"/>
          <p:cNvSpPr/>
          <p:nvPr/>
        </p:nvSpPr>
        <p:spPr>
          <a:xfrm>
            <a:off x="3581400" y="3200400"/>
            <a:ext cx="926784" cy="657905"/>
          </a:xfrm>
          <a:prstGeom prst="rect">
            <a:avLst/>
          </a:prstGeom>
          <a:solidFill>
            <a:srgbClr val="FFFFC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825" kern="0" dirty="0">
                <a:solidFill>
                  <a:prstClr val="black"/>
                </a:solidFill>
                <a:latin typeface="Calibri"/>
                <a:cs typeface="Calibri" panose="020F0502020204030204" pitchFamily="34" charset="0"/>
              </a:rPr>
              <a:t>Demo of the Wireframe</a:t>
            </a:r>
          </a:p>
        </p:txBody>
      </p:sp>
      <p:sp>
        <p:nvSpPr>
          <p:cNvPr id="14" name="Rectangle 13"/>
          <p:cNvSpPr/>
          <p:nvPr/>
        </p:nvSpPr>
        <p:spPr>
          <a:xfrm>
            <a:off x="480502" y="2619772"/>
            <a:ext cx="1957897" cy="961628"/>
          </a:xfrm>
          <a:prstGeom prst="rect">
            <a:avLst/>
          </a:prstGeom>
          <a:solidFill>
            <a:srgbClr val="FFFFCC"/>
          </a:solidFill>
          <a:ln w="38100" cap="flat" cmpd="sng" algn="ctr">
            <a:solidFill>
              <a:srgbClr val="C00000"/>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000" kern="0" dirty="0">
                <a:solidFill>
                  <a:prstClr val="black"/>
                </a:solidFill>
                <a:latin typeface="Calibri Light"/>
                <a:cs typeface="Calibri" panose="020F0502020204030204" pitchFamily="34" charset="0"/>
              </a:rPr>
              <a:t>As a customer I should be able to create a unique profile with payment information so that I can save time when I order multiple times.</a:t>
            </a:r>
          </a:p>
        </p:txBody>
      </p:sp>
      <p:sp>
        <p:nvSpPr>
          <p:cNvPr id="15" name="Rectangle 14"/>
          <p:cNvSpPr/>
          <p:nvPr/>
        </p:nvSpPr>
        <p:spPr>
          <a:xfrm>
            <a:off x="480503" y="3962400"/>
            <a:ext cx="1957897" cy="857229"/>
          </a:xfrm>
          <a:prstGeom prst="rect">
            <a:avLst/>
          </a:prstGeom>
          <a:solidFill>
            <a:srgbClr val="CFE5FD"/>
          </a:solidFill>
          <a:ln w="38100" cap="flat" cmpd="sng" algn="ctr">
            <a:solidFill>
              <a:srgbClr val="C00000"/>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000" kern="0" dirty="0">
                <a:solidFill>
                  <a:prstClr val="black"/>
                </a:solidFill>
                <a:latin typeface="Calibri Light"/>
                <a:cs typeface="Calibri" panose="020F0502020204030204" pitchFamily="34" charset="0"/>
              </a:rPr>
              <a:t>As a customer I should be able to browse the whole catalogue so that I get a good understanding of all the products available.</a:t>
            </a:r>
          </a:p>
        </p:txBody>
      </p:sp>
      <p:sp>
        <p:nvSpPr>
          <p:cNvPr id="35" name="Rectangle 34">
            <a:extLst>
              <a:ext uri="{FF2B5EF4-FFF2-40B4-BE49-F238E27FC236}">
                <a16:creationId xmlns:a16="http://schemas.microsoft.com/office/drawing/2014/main" id="{849BE6CD-846A-4CCC-8B84-59DAEA17408E}"/>
              </a:ext>
            </a:extLst>
          </p:cNvPr>
          <p:cNvSpPr/>
          <p:nvPr/>
        </p:nvSpPr>
        <p:spPr>
          <a:xfrm>
            <a:off x="480503" y="1504971"/>
            <a:ext cx="1957897" cy="857229"/>
          </a:xfrm>
          <a:prstGeom prst="rect">
            <a:avLst/>
          </a:prstGeom>
          <a:solidFill>
            <a:srgbClr val="70AD47">
              <a:lumMod val="40000"/>
              <a:lumOff val="60000"/>
            </a:srgbClr>
          </a:solidFill>
          <a:ln w="38100" cap="flat" cmpd="sng" algn="ctr">
            <a:solidFill>
              <a:srgbClr val="C00000"/>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000" kern="0" dirty="0">
                <a:solidFill>
                  <a:prstClr val="black"/>
                </a:solidFill>
                <a:latin typeface="Calibri Light"/>
                <a:cs typeface="Calibri" panose="020F0502020204030204" pitchFamily="34" charset="0"/>
              </a:rPr>
              <a:t>As a customer I should be able to purchase via secure protocol so that my personal information is not at risk.</a:t>
            </a:r>
          </a:p>
        </p:txBody>
      </p:sp>
      <p:sp>
        <p:nvSpPr>
          <p:cNvPr id="36" name="Rectangle 35">
            <a:extLst>
              <a:ext uri="{FF2B5EF4-FFF2-40B4-BE49-F238E27FC236}">
                <a16:creationId xmlns:a16="http://schemas.microsoft.com/office/drawing/2014/main" id="{89700676-F8B1-4045-AB8C-640A9F85F3A4}"/>
              </a:ext>
            </a:extLst>
          </p:cNvPr>
          <p:cNvSpPr/>
          <p:nvPr/>
        </p:nvSpPr>
        <p:spPr>
          <a:xfrm>
            <a:off x="2590800" y="4066495"/>
            <a:ext cx="926784" cy="657905"/>
          </a:xfrm>
          <a:prstGeom prst="rect">
            <a:avLst/>
          </a:prstGeom>
          <a:solidFill>
            <a:srgbClr val="CFE5FD"/>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#1</a:t>
            </a:r>
          </a:p>
        </p:txBody>
      </p:sp>
      <p:sp>
        <p:nvSpPr>
          <p:cNvPr id="37" name="Rectangle 36">
            <a:extLst>
              <a:ext uri="{FF2B5EF4-FFF2-40B4-BE49-F238E27FC236}">
                <a16:creationId xmlns:a16="http://schemas.microsoft.com/office/drawing/2014/main" id="{AD0657E4-0212-454B-9DBF-87C883CD70D1}"/>
              </a:ext>
            </a:extLst>
          </p:cNvPr>
          <p:cNvSpPr/>
          <p:nvPr/>
        </p:nvSpPr>
        <p:spPr>
          <a:xfrm>
            <a:off x="3581400" y="1628095"/>
            <a:ext cx="926784" cy="65790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#2</a:t>
            </a:r>
          </a:p>
        </p:txBody>
      </p:sp>
      <p:sp>
        <p:nvSpPr>
          <p:cNvPr id="38" name="Rectangle 37">
            <a:extLst>
              <a:ext uri="{FF2B5EF4-FFF2-40B4-BE49-F238E27FC236}">
                <a16:creationId xmlns:a16="http://schemas.microsoft.com/office/drawing/2014/main" id="{83A1E535-EF54-4467-A918-71EA26251E17}"/>
              </a:ext>
            </a:extLst>
          </p:cNvPr>
          <p:cNvSpPr/>
          <p:nvPr/>
        </p:nvSpPr>
        <p:spPr>
          <a:xfrm>
            <a:off x="5550216" y="1628095"/>
            <a:ext cx="926784" cy="65790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#4</a:t>
            </a:r>
          </a:p>
        </p:txBody>
      </p:sp>
      <p:sp>
        <p:nvSpPr>
          <p:cNvPr id="40" name="Rectangle 39">
            <a:extLst>
              <a:ext uri="{FF2B5EF4-FFF2-40B4-BE49-F238E27FC236}">
                <a16:creationId xmlns:a16="http://schemas.microsoft.com/office/drawing/2014/main" id="{0DB13EC9-CEAB-4560-A4FF-93640F28D5BB}"/>
              </a:ext>
            </a:extLst>
          </p:cNvPr>
          <p:cNvSpPr/>
          <p:nvPr/>
        </p:nvSpPr>
        <p:spPr>
          <a:xfrm>
            <a:off x="4572000" y="1628095"/>
            <a:ext cx="926784" cy="65790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#3</a:t>
            </a:r>
          </a:p>
        </p:txBody>
      </p:sp>
      <p:sp>
        <p:nvSpPr>
          <p:cNvPr id="41" name="Rectangle 40">
            <a:extLst>
              <a:ext uri="{FF2B5EF4-FFF2-40B4-BE49-F238E27FC236}">
                <a16:creationId xmlns:a16="http://schemas.microsoft.com/office/drawing/2014/main" id="{E04A3B4D-55E2-40E7-B0FC-D6314DA64A25}"/>
              </a:ext>
            </a:extLst>
          </p:cNvPr>
          <p:cNvSpPr/>
          <p:nvPr/>
        </p:nvSpPr>
        <p:spPr>
          <a:xfrm>
            <a:off x="2578416" y="1628095"/>
            <a:ext cx="926784" cy="65790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#1</a:t>
            </a:r>
          </a:p>
        </p:txBody>
      </p:sp>
      <p:sp>
        <p:nvSpPr>
          <p:cNvPr id="42" name="Rectangle 41">
            <a:extLst>
              <a:ext uri="{FF2B5EF4-FFF2-40B4-BE49-F238E27FC236}">
                <a16:creationId xmlns:a16="http://schemas.microsoft.com/office/drawing/2014/main" id="{70B173B6-EFCE-4B80-9F53-26C4DFFFC5C5}"/>
              </a:ext>
            </a:extLst>
          </p:cNvPr>
          <p:cNvSpPr/>
          <p:nvPr/>
        </p:nvSpPr>
        <p:spPr>
          <a:xfrm>
            <a:off x="3581400" y="4066495"/>
            <a:ext cx="926784" cy="657905"/>
          </a:xfrm>
          <a:prstGeom prst="rect">
            <a:avLst/>
          </a:prstGeom>
          <a:solidFill>
            <a:srgbClr val="CFE5FD"/>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#2</a:t>
            </a:r>
          </a:p>
        </p:txBody>
      </p:sp>
      <p:sp>
        <p:nvSpPr>
          <p:cNvPr id="43" name="Rectangle 42">
            <a:extLst>
              <a:ext uri="{FF2B5EF4-FFF2-40B4-BE49-F238E27FC236}">
                <a16:creationId xmlns:a16="http://schemas.microsoft.com/office/drawing/2014/main" id="{A42E243D-2102-4D81-9DC5-27F370883961}"/>
              </a:ext>
            </a:extLst>
          </p:cNvPr>
          <p:cNvSpPr/>
          <p:nvPr/>
        </p:nvSpPr>
        <p:spPr>
          <a:xfrm>
            <a:off x="4572000" y="4066495"/>
            <a:ext cx="926784" cy="657905"/>
          </a:xfrm>
          <a:prstGeom prst="rect">
            <a:avLst/>
          </a:prstGeom>
          <a:solidFill>
            <a:srgbClr val="CFE5FD"/>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#3</a:t>
            </a:r>
          </a:p>
        </p:txBody>
      </p:sp>
      <p:sp>
        <p:nvSpPr>
          <p:cNvPr id="44" name="Rectangle 43">
            <a:extLst>
              <a:ext uri="{FF2B5EF4-FFF2-40B4-BE49-F238E27FC236}">
                <a16:creationId xmlns:a16="http://schemas.microsoft.com/office/drawing/2014/main" id="{C1D73D5F-591C-403D-AE79-6F981A7E7702}"/>
              </a:ext>
            </a:extLst>
          </p:cNvPr>
          <p:cNvSpPr/>
          <p:nvPr/>
        </p:nvSpPr>
        <p:spPr>
          <a:xfrm>
            <a:off x="480503" y="5010171"/>
            <a:ext cx="1957897" cy="857229"/>
          </a:xfrm>
          <a:prstGeom prst="rect">
            <a:avLst/>
          </a:prstGeom>
          <a:solidFill>
            <a:srgbClr val="FFC000"/>
          </a:solidFill>
          <a:ln w="38100" cap="flat" cmpd="sng" algn="ctr">
            <a:solidFill>
              <a:srgbClr val="C00000"/>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IN" sz="1000" kern="0" dirty="0">
                <a:solidFill>
                  <a:prstClr val="black"/>
                </a:solidFill>
                <a:latin typeface="Calibri Light"/>
                <a:cs typeface="Calibri" panose="020F0502020204030204" pitchFamily="34" charset="0"/>
              </a:rPr>
              <a:t>As a customer I should be able to browse the whole catalogue so that I get a good understanding of all the products available.</a:t>
            </a:r>
          </a:p>
        </p:txBody>
      </p:sp>
      <p:sp>
        <p:nvSpPr>
          <p:cNvPr id="45" name="Rectangle 44">
            <a:extLst>
              <a:ext uri="{FF2B5EF4-FFF2-40B4-BE49-F238E27FC236}">
                <a16:creationId xmlns:a16="http://schemas.microsoft.com/office/drawing/2014/main" id="{4B23AFB0-27DC-4C3E-83AD-B0A54F3C519B}"/>
              </a:ext>
            </a:extLst>
          </p:cNvPr>
          <p:cNvSpPr/>
          <p:nvPr/>
        </p:nvSpPr>
        <p:spPr>
          <a:xfrm>
            <a:off x="2590800" y="5133295"/>
            <a:ext cx="926784" cy="657905"/>
          </a:xfrm>
          <a:prstGeom prst="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#1</a:t>
            </a:r>
          </a:p>
        </p:txBody>
      </p:sp>
      <p:sp>
        <p:nvSpPr>
          <p:cNvPr id="46" name="Rectangle 45">
            <a:extLst>
              <a:ext uri="{FF2B5EF4-FFF2-40B4-BE49-F238E27FC236}">
                <a16:creationId xmlns:a16="http://schemas.microsoft.com/office/drawing/2014/main" id="{82F25158-19AF-4056-A096-3402716AEBB8}"/>
              </a:ext>
            </a:extLst>
          </p:cNvPr>
          <p:cNvSpPr/>
          <p:nvPr/>
        </p:nvSpPr>
        <p:spPr>
          <a:xfrm>
            <a:off x="3581400" y="5133295"/>
            <a:ext cx="926784" cy="657905"/>
          </a:xfrm>
          <a:prstGeom prst="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#2</a:t>
            </a:r>
          </a:p>
        </p:txBody>
      </p:sp>
      <p:sp>
        <p:nvSpPr>
          <p:cNvPr id="47" name="Rectangle 46">
            <a:extLst>
              <a:ext uri="{FF2B5EF4-FFF2-40B4-BE49-F238E27FC236}">
                <a16:creationId xmlns:a16="http://schemas.microsoft.com/office/drawing/2014/main" id="{8EC7718C-5F1E-4D8E-BDA9-AD6FE0D7717A}"/>
              </a:ext>
            </a:extLst>
          </p:cNvPr>
          <p:cNvSpPr/>
          <p:nvPr/>
        </p:nvSpPr>
        <p:spPr>
          <a:xfrm>
            <a:off x="4559616" y="5133295"/>
            <a:ext cx="926784" cy="657905"/>
          </a:xfrm>
          <a:prstGeom prst="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#3</a:t>
            </a:r>
          </a:p>
        </p:txBody>
      </p:sp>
      <p:sp>
        <p:nvSpPr>
          <p:cNvPr id="48" name="Rectangle 47">
            <a:extLst>
              <a:ext uri="{FF2B5EF4-FFF2-40B4-BE49-F238E27FC236}">
                <a16:creationId xmlns:a16="http://schemas.microsoft.com/office/drawing/2014/main" id="{5F7753C4-220F-4C2A-A77E-38D39CEA1F00}"/>
              </a:ext>
            </a:extLst>
          </p:cNvPr>
          <p:cNvSpPr/>
          <p:nvPr/>
        </p:nvSpPr>
        <p:spPr>
          <a:xfrm>
            <a:off x="5550216" y="5133295"/>
            <a:ext cx="926784" cy="657905"/>
          </a:xfrm>
          <a:prstGeom prst="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825" kern="0" dirty="0">
                <a:solidFill>
                  <a:prstClr val="black"/>
                </a:solidFill>
                <a:latin typeface="Calibri"/>
                <a:cs typeface="Calibri" panose="020F0502020204030204" pitchFamily="34" charset="0"/>
              </a:rPr>
              <a:t>        Task #4</a:t>
            </a:r>
          </a:p>
        </p:txBody>
      </p:sp>
      <p:sp>
        <p:nvSpPr>
          <p:cNvPr id="2" name="Slide Number Placeholder 1">
            <a:extLst>
              <a:ext uri="{FF2B5EF4-FFF2-40B4-BE49-F238E27FC236}">
                <a16:creationId xmlns:a16="http://schemas.microsoft.com/office/drawing/2014/main" id="{352D3BE2-55B7-85A2-549A-83C28C93C6DD}"/>
              </a:ext>
            </a:extLst>
          </p:cNvPr>
          <p:cNvSpPr>
            <a:spLocks noGrp="1"/>
          </p:cNvSpPr>
          <p:nvPr>
            <p:ph type="sldNum" sz="quarter" idx="12"/>
          </p:nvPr>
        </p:nvSpPr>
        <p:spPr/>
        <p:txBody>
          <a:bodyPr/>
          <a:lstStyle/>
          <a:p>
            <a:pPr>
              <a:defRPr/>
            </a:pPr>
            <a:fld id="{AC73F1D3-B4B8-4AEF-90B2-F6B713CA2A81}" type="slidenum">
              <a:rPr lang="en-US" smtClean="0"/>
              <a:pPr>
                <a:defRPr/>
              </a:pPr>
              <a:t>356</a:t>
            </a:fld>
            <a:endParaRPr lang="en-US" dirty="0"/>
          </a:p>
        </p:txBody>
      </p:sp>
    </p:spTree>
    <p:extLst>
      <p:ext uri="{BB962C8B-B14F-4D97-AF65-F5344CB8AC3E}">
        <p14:creationId xmlns:p14="http://schemas.microsoft.com/office/powerpoint/2010/main" val="333964794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#1 Planning Meeting</a:t>
            </a:r>
            <a:endParaRPr lang="en-US" dirty="0"/>
          </a:p>
        </p:txBody>
      </p:sp>
      <p:sp>
        <p:nvSpPr>
          <p:cNvPr id="2" name="TextBox 1"/>
          <p:cNvSpPr txBox="1"/>
          <p:nvPr/>
        </p:nvSpPr>
        <p:spPr>
          <a:xfrm>
            <a:off x="2209800" y="49808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Days</a:t>
            </a:r>
          </a:p>
        </p:txBody>
      </p:sp>
      <p:sp>
        <p:nvSpPr>
          <p:cNvPr id="6" name="TextBox 5"/>
          <p:cNvSpPr txBox="1"/>
          <p:nvPr/>
        </p:nvSpPr>
        <p:spPr>
          <a:xfrm rot="16200000">
            <a:off x="-367100" y="32143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Story Points</a:t>
            </a:r>
          </a:p>
        </p:txBody>
      </p:sp>
      <p:sp>
        <p:nvSpPr>
          <p:cNvPr id="3" name="Rectangle 2"/>
          <p:cNvSpPr/>
          <p:nvPr/>
        </p:nvSpPr>
        <p:spPr>
          <a:xfrm>
            <a:off x="5943600" y="3432175"/>
            <a:ext cx="381000" cy="22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054225"/>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8033D6EC-86E2-B1BF-1B76-709EE039E1C1}"/>
              </a:ext>
            </a:extLst>
          </p:cNvPr>
          <p:cNvSpPr>
            <a:spLocks noGrp="1"/>
          </p:cNvSpPr>
          <p:nvPr>
            <p:ph type="sldNum" sz="quarter" idx="12"/>
          </p:nvPr>
        </p:nvSpPr>
        <p:spPr/>
        <p:txBody>
          <a:bodyPr/>
          <a:lstStyle/>
          <a:p>
            <a:pPr>
              <a:defRPr/>
            </a:pPr>
            <a:fld id="{AC73F1D3-B4B8-4AEF-90B2-F6B713CA2A81}" type="slidenum">
              <a:rPr lang="en-US" smtClean="0"/>
              <a:pPr>
                <a:defRPr/>
              </a:pPr>
              <a:t>357</a:t>
            </a:fld>
            <a:endParaRPr lang="en-US" dirty="0"/>
          </a:p>
        </p:txBody>
      </p:sp>
    </p:spTree>
    <p:extLst>
      <p:ext uri="{BB962C8B-B14F-4D97-AF65-F5344CB8AC3E}">
        <p14:creationId xmlns:p14="http://schemas.microsoft.com/office/powerpoint/2010/main" val="241384347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#2 Planning Meeting</a:t>
            </a:r>
            <a:endParaRPr lang="en-US" dirty="0"/>
          </a:p>
        </p:txBody>
      </p:sp>
      <p:sp>
        <p:nvSpPr>
          <p:cNvPr id="2" name="Rectangle 1"/>
          <p:cNvSpPr/>
          <p:nvPr/>
        </p:nvSpPr>
        <p:spPr>
          <a:xfrm>
            <a:off x="609600" y="5558134"/>
            <a:ext cx="8305800" cy="461666"/>
          </a:xfrm>
          <a:prstGeom prst="rect">
            <a:avLst/>
          </a:prstGeom>
        </p:spPr>
        <p:txBody>
          <a:bodyPr/>
          <a:lstStyle/>
          <a:p>
            <a:pPr lvl="0"/>
            <a:r>
              <a:rPr lang="en-IN" sz="2000" b="1" dirty="0">
                <a:latin typeface="Calibri" panose="020F0502020204030204" pitchFamily="34" charset="0"/>
                <a:cs typeface="Calibri" panose="020F0502020204030204" pitchFamily="34" charset="0"/>
              </a:rPr>
              <a:t>User Story 7 doesn’t fit. What do you do?</a:t>
            </a:r>
          </a:p>
        </p:txBody>
      </p:sp>
      <p:sp>
        <p:nvSpPr>
          <p:cNvPr id="6" name="Content Placeholder 1"/>
          <p:cNvSpPr>
            <a:spLocks noGrp="1"/>
          </p:cNvSpPr>
          <p:nvPr>
            <p:ph idx="1"/>
          </p:nvPr>
        </p:nvSpPr>
        <p:spPr>
          <a:xfrm>
            <a:off x="609600" y="1295400"/>
            <a:ext cx="7886700" cy="533400"/>
          </a:xfrm>
        </p:spPr>
        <p:txBody>
          <a:bodyPr/>
          <a:lstStyle/>
          <a:p>
            <a:pPr marL="0" lvl="0" indent="0">
              <a:buNone/>
            </a:pPr>
            <a:r>
              <a:rPr lang="en-IN" sz="2000" dirty="0"/>
              <a:t>Prioritized Product Backlog</a:t>
            </a:r>
          </a:p>
          <a:p>
            <a:pPr marL="0" lvl="0" indent="0">
              <a:buNone/>
            </a:pPr>
            <a:endParaRPr lang="en-IN" sz="2000" dirty="0"/>
          </a:p>
          <a:p>
            <a:pPr marL="0" lvl="0" indent="0">
              <a:buNone/>
            </a:pPr>
            <a:endParaRPr lang="en-IN" sz="2000" dirty="0"/>
          </a:p>
        </p:txBody>
      </p:sp>
      <p:sp>
        <p:nvSpPr>
          <p:cNvPr id="9" name="Rectangle 8">
            <a:extLst>
              <a:ext uri="{FF2B5EF4-FFF2-40B4-BE49-F238E27FC236}">
                <a16:creationId xmlns:a16="http://schemas.microsoft.com/office/drawing/2014/main" id="{15E56707-5886-40B4-9663-F956786FA59E}"/>
              </a:ext>
            </a:extLst>
          </p:cNvPr>
          <p:cNvSpPr/>
          <p:nvPr/>
        </p:nvSpPr>
        <p:spPr>
          <a:xfrm>
            <a:off x="7161137" y="1295400"/>
            <a:ext cx="1479572" cy="400110"/>
          </a:xfrm>
          <a:prstGeom prst="rect">
            <a:avLst/>
          </a:prstGeom>
          <a:solidFill>
            <a:srgbClr val="FFFF00"/>
          </a:solidFill>
        </p:spPr>
        <p:txBody>
          <a:bodyPr wrap="none">
            <a:spAutoFit/>
          </a:bodyPr>
          <a:lstStyle/>
          <a:p>
            <a:r>
              <a:rPr lang="en-US" sz="2000" b="1" dirty="0">
                <a:solidFill>
                  <a:srgbClr val="000000"/>
                </a:solidFill>
                <a:latin typeface="Calibri" panose="020F0502020204030204" pitchFamily="34" charset="0"/>
                <a:cs typeface="Calibri" panose="020F0502020204030204" pitchFamily="34" charset="0"/>
              </a:rPr>
              <a:t>Velocity: 21</a:t>
            </a:r>
            <a:r>
              <a:rPr lang="en-US" sz="2000" dirty="0">
                <a:latin typeface="Calibri" panose="020F0502020204030204" pitchFamily="34" charset="0"/>
                <a:cs typeface="Calibri" panose="020F0502020204030204" pitchFamily="34" charset="0"/>
              </a:rPr>
              <a:t> </a:t>
            </a:r>
          </a:p>
        </p:txBody>
      </p:sp>
      <p:graphicFrame>
        <p:nvGraphicFramePr>
          <p:cNvPr id="4" name="Object 3">
            <a:extLst>
              <a:ext uri="{FF2B5EF4-FFF2-40B4-BE49-F238E27FC236}">
                <a16:creationId xmlns:a16="http://schemas.microsoft.com/office/drawing/2014/main" id="{19532D8D-4F91-4721-BA60-0EC412BD62AD}"/>
              </a:ext>
            </a:extLst>
          </p:cNvPr>
          <p:cNvGraphicFramePr>
            <a:graphicFrameLocks noChangeAspect="1"/>
          </p:cNvGraphicFramePr>
          <p:nvPr>
            <p:extLst>
              <p:ext uri="{D42A27DB-BD31-4B8C-83A1-F6EECF244321}">
                <p14:modId xmlns:p14="http://schemas.microsoft.com/office/powerpoint/2010/main" val="3509905401"/>
              </p:ext>
            </p:extLst>
          </p:nvPr>
        </p:nvGraphicFramePr>
        <p:xfrm>
          <a:off x="609600" y="1981200"/>
          <a:ext cx="8288632" cy="3276600"/>
        </p:xfrm>
        <a:graphic>
          <a:graphicData uri="http://schemas.openxmlformats.org/presentationml/2006/ole">
            <mc:AlternateContent xmlns:mc="http://schemas.openxmlformats.org/markup-compatibility/2006">
              <mc:Choice xmlns:v="urn:schemas-microsoft-com:vml" Requires="v">
                <p:oleObj name="Worksheet" r:id="rId3" imgW="10007807" imgH="3956027" progId="Excel.Sheet.12">
                  <p:embed/>
                </p:oleObj>
              </mc:Choice>
              <mc:Fallback>
                <p:oleObj name="Worksheet" r:id="rId3" imgW="10007807" imgH="3956027" progId="Excel.Sheet.12">
                  <p:embed/>
                  <p:pic>
                    <p:nvPicPr>
                      <p:cNvPr id="0" name=""/>
                      <p:cNvPicPr/>
                      <p:nvPr/>
                    </p:nvPicPr>
                    <p:blipFill>
                      <a:blip r:embed="rId4"/>
                      <a:stretch>
                        <a:fillRect/>
                      </a:stretch>
                    </p:blipFill>
                    <p:spPr>
                      <a:xfrm>
                        <a:off x="609600" y="1981200"/>
                        <a:ext cx="8288632" cy="3276600"/>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3BA5CC1-0C36-A18B-A1B6-AB9F9A5BBEEA}"/>
              </a:ext>
            </a:extLst>
          </p:cNvPr>
          <p:cNvSpPr>
            <a:spLocks noGrp="1"/>
          </p:cNvSpPr>
          <p:nvPr>
            <p:ph type="sldNum" sz="quarter" idx="12"/>
          </p:nvPr>
        </p:nvSpPr>
        <p:spPr/>
        <p:txBody>
          <a:bodyPr/>
          <a:lstStyle/>
          <a:p>
            <a:pPr>
              <a:defRPr/>
            </a:pPr>
            <a:fld id="{AC73F1D3-B4B8-4AEF-90B2-F6B713CA2A81}" type="slidenum">
              <a:rPr lang="en-US" smtClean="0"/>
              <a:pPr>
                <a:defRPr/>
              </a:pPr>
              <a:t>358</a:t>
            </a:fld>
            <a:endParaRPr lang="en-US" dirty="0"/>
          </a:p>
        </p:txBody>
      </p:sp>
    </p:spTree>
    <p:extLst>
      <p:ext uri="{BB962C8B-B14F-4D97-AF65-F5344CB8AC3E}">
        <p14:creationId xmlns:p14="http://schemas.microsoft.com/office/powerpoint/2010/main" val="354864305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#2 Planning Meeting</a:t>
            </a:r>
            <a:endParaRPr lang="en-US" dirty="0"/>
          </a:p>
        </p:txBody>
      </p:sp>
      <p:sp>
        <p:nvSpPr>
          <p:cNvPr id="2" name="Rectangle 1"/>
          <p:cNvSpPr/>
          <p:nvPr/>
        </p:nvSpPr>
        <p:spPr>
          <a:xfrm>
            <a:off x="381000" y="1371600"/>
            <a:ext cx="8534400" cy="4572000"/>
          </a:xfrm>
          <a:prstGeom prst="rect">
            <a:avLst/>
          </a:prstGeom>
        </p:spPr>
        <p:txBody>
          <a:bodyPr/>
          <a:lstStyle/>
          <a:p>
            <a:pPr lvl="0"/>
            <a:endParaRPr lang="en-IN" dirty="0">
              <a:highlight>
                <a:srgbClr val="FFFF00"/>
              </a:highlight>
              <a:latin typeface="Calibri" panose="020F0502020204030204" pitchFamily="34" charset="0"/>
              <a:cs typeface="Calibri" panose="020F0502020204030204" pitchFamily="34" charset="0"/>
            </a:endParaRPr>
          </a:p>
        </p:txBody>
      </p:sp>
      <p:sp>
        <p:nvSpPr>
          <p:cNvPr id="6" name="Content Placeholder 1"/>
          <p:cNvSpPr>
            <a:spLocks noGrp="1"/>
          </p:cNvSpPr>
          <p:nvPr>
            <p:ph idx="1"/>
          </p:nvPr>
        </p:nvSpPr>
        <p:spPr>
          <a:xfrm>
            <a:off x="609600" y="1295400"/>
            <a:ext cx="7886700" cy="533400"/>
          </a:xfrm>
        </p:spPr>
        <p:txBody>
          <a:bodyPr/>
          <a:lstStyle/>
          <a:p>
            <a:pPr marL="0" lvl="0" indent="0">
              <a:buNone/>
            </a:pPr>
            <a:r>
              <a:rPr lang="en-IN" sz="2000" dirty="0"/>
              <a:t>Prioritized Product Backlog</a:t>
            </a:r>
          </a:p>
          <a:p>
            <a:pPr marL="0" lvl="0" indent="0">
              <a:buNone/>
            </a:pPr>
            <a:endParaRPr lang="en-IN" sz="1800" dirty="0"/>
          </a:p>
          <a:p>
            <a:pPr marL="0" lvl="0" indent="0">
              <a:buNone/>
            </a:pPr>
            <a:endParaRPr lang="en-IN" sz="1800" dirty="0"/>
          </a:p>
        </p:txBody>
      </p:sp>
      <p:sp>
        <p:nvSpPr>
          <p:cNvPr id="9" name="Rectangle 8">
            <a:extLst>
              <a:ext uri="{FF2B5EF4-FFF2-40B4-BE49-F238E27FC236}">
                <a16:creationId xmlns:a16="http://schemas.microsoft.com/office/drawing/2014/main" id="{15E56707-5886-40B4-9663-F956786FA59E}"/>
              </a:ext>
            </a:extLst>
          </p:cNvPr>
          <p:cNvSpPr/>
          <p:nvPr/>
        </p:nvSpPr>
        <p:spPr>
          <a:xfrm>
            <a:off x="7161137" y="1295400"/>
            <a:ext cx="1479572" cy="400110"/>
          </a:xfrm>
          <a:prstGeom prst="rect">
            <a:avLst/>
          </a:prstGeom>
          <a:solidFill>
            <a:srgbClr val="FFFF00"/>
          </a:solidFill>
        </p:spPr>
        <p:txBody>
          <a:bodyPr wrap="none">
            <a:spAutoFit/>
          </a:bodyPr>
          <a:lstStyle/>
          <a:p>
            <a:r>
              <a:rPr lang="en-US" sz="2000" b="1" dirty="0">
                <a:solidFill>
                  <a:srgbClr val="000000"/>
                </a:solidFill>
                <a:latin typeface="Calibri" panose="020F0502020204030204" pitchFamily="34" charset="0"/>
                <a:cs typeface="Calibri" panose="020F0502020204030204" pitchFamily="34" charset="0"/>
              </a:rPr>
              <a:t>Velocity: 21</a:t>
            </a:r>
            <a:r>
              <a:rPr lang="en-US" sz="2000" dirty="0">
                <a:latin typeface="Calibri" panose="020F0502020204030204" pitchFamily="34" charset="0"/>
                <a:cs typeface="Calibri" panose="020F0502020204030204" pitchFamily="34" charset="0"/>
              </a:rPr>
              <a:t> </a:t>
            </a:r>
          </a:p>
        </p:txBody>
      </p:sp>
      <p:graphicFrame>
        <p:nvGraphicFramePr>
          <p:cNvPr id="3" name="Object 2">
            <a:extLst>
              <a:ext uri="{FF2B5EF4-FFF2-40B4-BE49-F238E27FC236}">
                <a16:creationId xmlns:a16="http://schemas.microsoft.com/office/drawing/2014/main" id="{5DDC670D-FE43-4360-94E3-CD739EA9554B}"/>
              </a:ext>
            </a:extLst>
          </p:cNvPr>
          <p:cNvGraphicFramePr>
            <a:graphicFrameLocks noChangeAspect="1"/>
          </p:cNvGraphicFramePr>
          <p:nvPr>
            <p:extLst>
              <p:ext uri="{D42A27DB-BD31-4B8C-83A1-F6EECF244321}">
                <p14:modId xmlns:p14="http://schemas.microsoft.com/office/powerpoint/2010/main" val="4043932387"/>
              </p:ext>
            </p:extLst>
          </p:nvPr>
        </p:nvGraphicFramePr>
        <p:xfrm>
          <a:off x="685800" y="1882279"/>
          <a:ext cx="8224798" cy="3908921"/>
        </p:xfrm>
        <a:graphic>
          <a:graphicData uri="http://schemas.openxmlformats.org/presentationml/2006/ole">
            <mc:AlternateContent xmlns:mc="http://schemas.openxmlformats.org/markup-compatibility/2006">
              <mc:Choice xmlns:v="urn:schemas-microsoft-com:vml" Requires="v">
                <p:oleObj name="Worksheet" r:id="rId3" imgW="10007807" imgH="4756127" progId="Excel.Sheet.12">
                  <p:embed/>
                </p:oleObj>
              </mc:Choice>
              <mc:Fallback>
                <p:oleObj name="Worksheet" r:id="rId3" imgW="10007807" imgH="4756127" progId="Excel.Sheet.12">
                  <p:embed/>
                  <p:pic>
                    <p:nvPicPr>
                      <p:cNvPr id="0" name=""/>
                      <p:cNvPicPr/>
                      <p:nvPr/>
                    </p:nvPicPr>
                    <p:blipFill>
                      <a:blip r:embed="rId4"/>
                      <a:stretch>
                        <a:fillRect/>
                      </a:stretch>
                    </p:blipFill>
                    <p:spPr>
                      <a:xfrm>
                        <a:off x="685800" y="1882279"/>
                        <a:ext cx="8224798" cy="3908921"/>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B03F12C9-8375-42CE-2291-B5DDA2061F2D}"/>
              </a:ext>
            </a:extLst>
          </p:cNvPr>
          <p:cNvSpPr>
            <a:spLocks noGrp="1"/>
          </p:cNvSpPr>
          <p:nvPr>
            <p:ph type="sldNum" sz="quarter" idx="12"/>
          </p:nvPr>
        </p:nvSpPr>
        <p:spPr/>
        <p:txBody>
          <a:bodyPr/>
          <a:lstStyle/>
          <a:p>
            <a:pPr>
              <a:defRPr/>
            </a:pPr>
            <a:fld id="{AC73F1D3-B4B8-4AEF-90B2-F6B713CA2A81}" type="slidenum">
              <a:rPr lang="en-US" smtClean="0"/>
              <a:pPr>
                <a:defRPr/>
              </a:pPr>
              <a:t>359</a:t>
            </a:fld>
            <a:endParaRPr lang="en-US" dirty="0"/>
          </a:p>
        </p:txBody>
      </p:sp>
    </p:spTree>
    <p:extLst>
      <p:ext uri="{BB962C8B-B14F-4D97-AF65-F5344CB8AC3E}">
        <p14:creationId xmlns:p14="http://schemas.microsoft.com/office/powerpoint/2010/main" val="2920393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956" y="2805136"/>
            <a:ext cx="8258578" cy="738664"/>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History of Scrum </a:t>
            </a:r>
            <a:endParaRPr lang="en-US" sz="2800" dirty="0">
              <a:solidFill>
                <a:srgbClr val="0050AD"/>
              </a:solidFill>
              <a:latin typeface="Calibri" panose="020F0502020204030204" pitchFamily="34" charset="0"/>
              <a:cs typeface="Calibri" panose="020F0502020204030204" pitchFamily="34" charset="0"/>
            </a:endParaRPr>
          </a:p>
          <a:p>
            <a:pPr algn="ctr"/>
            <a:endParaRPr lang="en-US" sz="1400"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36</a:t>
            </a:fld>
            <a:endParaRPr lang="en-US" dirty="0"/>
          </a:p>
        </p:txBody>
      </p:sp>
      <p:sp>
        <p:nvSpPr>
          <p:cNvPr id="3" name="Footer Placeholder 2">
            <a:extLst>
              <a:ext uri="{FF2B5EF4-FFF2-40B4-BE49-F238E27FC236}">
                <a16:creationId xmlns:a16="http://schemas.microsoft.com/office/drawing/2014/main" id="{59789F3B-A218-9B11-D330-2904284F67C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0034872"/>
      </p:ext>
    </p:extLst>
  </p:cSld>
  <p:clrMapOvr>
    <a:masterClrMapping/>
  </p:clrMapOvr>
  <p:transition spd="med">
    <p:pull/>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IN" dirty="0"/>
              <a:t>Case Study – Sprint #2 Planning Meeting</a:t>
            </a:r>
            <a:endParaRPr lang="en-US" dirty="0"/>
          </a:p>
        </p:txBody>
      </p:sp>
      <p:sp>
        <p:nvSpPr>
          <p:cNvPr id="2" name="Rectangle 1"/>
          <p:cNvSpPr/>
          <p:nvPr/>
        </p:nvSpPr>
        <p:spPr>
          <a:xfrm>
            <a:off x="381000" y="1371600"/>
            <a:ext cx="8534400" cy="4572000"/>
          </a:xfrm>
          <a:prstGeom prst="rect">
            <a:avLst/>
          </a:prstGeom>
        </p:spPr>
        <p:txBody>
          <a:bodyPr/>
          <a:lstStyle/>
          <a:p>
            <a:pPr lvl="0"/>
            <a:endParaRPr lang="en-IN" dirty="0">
              <a:highlight>
                <a:srgbClr val="FFFF00"/>
              </a:highlight>
              <a:latin typeface="Calibri" panose="020F0502020204030204" pitchFamily="34" charset="0"/>
              <a:cs typeface="Calibri" panose="020F0502020204030204" pitchFamily="34" charset="0"/>
            </a:endParaRPr>
          </a:p>
        </p:txBody>
      </p:sp>
      <p:sp>
        <p:nvSpPr>
          <p:cNvPr id="6" name="Content Placeholder 1"/>
          <p:cNvSpPr>
            <a:spLocks noGrp="1"/>
          </p:cNvSpPr>
          <p:nvPr>
            <p:ph idx="1"/>
          </p:nvPr>
        </p:nvSpPr>
        <p:spPr>
          <a:xfrm>
            <a:off x="609600" y="1295400"/>
            <a:ext cx="7886700" cy="533400"/>
          </a:xfrm>
        </p:spPr>
        <p:txBody>
          <a:bodyPr/>
          <a:lstStyle/>
          <a:p>
            <a:pPr marL="0" lvl="0" indent="0">
              <a:buNone/>
            </a:pPr>
            <a:r>
              <a:rPr lang="en-IN" sz="2000" dirty="0"/>
              <a:t>Content of Sprint 2</a:t>
            </a:r>
          </a:p>
          <a:p>
            <a:pPr marL="0" lvl="0" indent="0">
              <a:buNone/>
            </a:pPr>
            <a:endParaRPr lang="en-IN" sz="2000" dirty="0"/>
          </a:p>
          <a:p>
            <a:pPr marL="0" lvl="0" indent="0">
              <a:buNone/>
            </a:pPr>
            <a:endParaRPr lang="en-IN" sz="2000" dirty="0"/>
          </a:p>
        </p:txBody>
      </p:sp>
      <p:sp>
        <p:nvSpPr>
          <p:cNvPr id="7" name="Rectangle 6">
            <a:extLst>
              <a:ext uri="{FF2B5EF4-FFF2-40B4-BE49-F238E27FC236}">
                <a16:creationId xmlns:a16="http://schemas.microsoft.com/office/drawing/2014/main" id="{E25EEE81-AB46-4AA6-962F-045B33CDA186}"/>
              </a:ext>
            </a:extLst>
          </p:cNvPr>
          <p:cNvSpPr/>
          <p:nvPr/>
        </p:nvSpPr>
        <p:spPr>
          <a:xfrm>
            <a:off x="6627737" y="1295400"/>
            <a:ext cx="1479572" cy="400110"/>
          </a:xfrm>
          <a:prstGeom prst="rect">
            <a:avLst/>
          </a:prstGeom>
          <a:solidFill>
            <a:srgbClr val="FFFF00"/>
          </a:solidFill>
        </p:spPr>
        <p:txBody>
          <a:bodyPr wrap="none">
            <a:spAutoFit/>
          </a:bodyPr>
          <a:lstStyle/>
          <a:p>
            <a:r>
              <a:rPr lang="en-US" sz="2000" b="1" dirty="0">
                <a:solidFill>
                  <a:srgbClr val="000000"/>
                </a:solidFill>
                <a:latin typeface="Calibri" panose="020F0502020204030204" pitchFamily="34" charset="0"/>
                <a:cs typeface="Calibri" panose="020F0502020204030204" pitchFamily="34" charset="0"/>
              </a:rPr>
              <a:t>Velocity: 21</a:t>
            </a:r>
            <a:r>
              <a:rPr lang="en-US" sz="2000" dirty="0">
                <a:latin typeface="Calibri" panose="020F0502020204030204" pitchFamily="34" charset="0"/>
                <a:cs typeface="Calibri" panose="020F0502020204030204" pitchFamily="34" charset="0"/>
              </a:rPr>
              <a:t> </a:t>
            </a:r>
          </a:p>
        </p:txBody>
      </p:sp>
      <p:graphicFrame>
        <p:nvGraphicFramePr>
          <p:cNvPr id="4" name="Object 3">
            <a:extLst>
              <a:ext uri="{FF2B5EF4-FFF2-40B4-BE49-F238E27FC236}">
                <a16:creationId xmlns:a16="http://schemas.microsoft.com/office/drawing/2014/main" id="{BE67FAD8-F931-4699-B90C-963D95F4C1B5}"/>
              </a:ext>
            </a:extLst>
          </p:cNvPr>
          <p:cNvGraphicFramePr>
            <a:graphicFrameLocks noChangeAspect="1"/>
          </p:cNvGraphicFramePr>
          <p:nvPr>
            <p:extLst>
              <p:ext uri="{D42A27DB-BD31-4B8C-83A1-F6EECF244321}">
                <p14:modId xmlns:p14="http://schemas.microsoft.com/office/powerpoint/2010/main" val="1925045581"/>
              </p:ext>
            </p:extLst>
          </p:nvPr>
        </p:nvGraphicFramePr>
        <p:xfrm>
          <a:off x="533400" y="2717130"/>
          <a:ext cx="8001000" cy="1591533"/>
        </p:xfrm>
        <a:graphic>
          <a:graphicData uri="http://schemas.openxmlformats.org/presentationml/2006/ole">
            <mc:AlternateContent xmlns:mc="http://schemas.openxmlformats.org/markup-compatibility/2006">
              <mc:Choice xmlns:v="urn:schemas-microsoft-com:vml" Requires="v">
                <p:oleObj name="Worksheet" r:id="rId3" imgW="8947020" imgH="1568612" progId="Excel.Sheet.12">
                  <p:embed/>
                </p:oleObj>
              </mc:Choice>
              <mc:Fallback>
                <p:oleObj name="Worksheet" r:id="rId3" imgW="8947020" imgH="1568612" progId="Excel.Sheet.12">
                  <p:embed/>
                  <p:pic>
                    <p:nvPicPr>
                      <p:cNvPr id="0" name=""/>
                      <p:cNvPicPr/>
                      <p:nvPr/>
                    </p:nvPicPr>
                    <p:blipFill>
                      <a:blip r:embed="rId4"/>
                      <a:stretch>
                        <a:fillRect/>
                      </a:stretch>
                    </p:blipFill>
                    <p:spPr>
                      <a:xfrm>
                        <a:off x="533400" y="2717130"/>
                        <a:ext cx="8001000" cy="159153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ADE85A9-06C1-6390-5D6F-434B7CE339DA}"/>
              </a:ext>
            </a:extLst>
          </p:cNvPr>
          <p:cNvSpPr>
            <a:spLocks noGrp="1"/>
          </p:cNvSpPr>
          <p:nvPr>
            <p:ph type="sldNum" sz="quarter" idx="12"/>
          </p:nvPr>
        </p:nvSpPr>
        <p:spPr/>
        <p:txBody>
          <a:bodyPr/>
          <a:lstStyle/>
          <a:p>
            <a:pPr>
              <a:defRPr/>
            </a:pPr>
            <a:fld id="{AC73F1D3-B4B8-4AEF-90B2-F6B713CA2A81}" type="slidenum">
              <a:rPr lang="en-US" smtClean="0"/>
              <a:pPr>
                <a:defRPr/>
              </a:pPr>
              <a:t>360</a:t>
            </a:fld>
            <a:endParaRPr lang="en-US" dirty="0"/>
          </a:p>
        </p:txBody>
      </p:sp>
    </p:spTree>
    <p:extLst>
      <p:ext uri="{BB962C8B-B14F-4D97-AF65-F5344CB8AC3E}">
        <p14:creationId xmlns:p14="http://schemas.microsoft.com/office/powerpoint/2010/main" val="3451992785"/>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361</a:t>
            </a:fld>
            <a:endParaRPr lang="en-US" dirty="0"/>
          </a:p>
        </p:txBody>
      </p:sp>
      <p:sp>
        <p:nvSpPr>
          <p:cNvPr id="5" name="Title 2"/>
          <p:cNvSpPr txBox="1">
            <a:spLocks/>
          </p:cNvSpPr>
          <p:nvPr/>
        </p:nvSpPr>
        <p:spPr bwMode="auto">
          <a:xfrm>
            <a:off x="228600" y="1752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An outlier that will not change their mind? What if anything at all, should you as a Scrum Master do? Please type your answer in the Question window.</a:t>
            </a:r>
          </a:p>
        </p:txBody>
      </p:sp>
      <p:sp>
        <p:nvSpPr>
          <p:cNvPr id="6" name="TextBox 5"/>
          <p:cNvSpPr txBox="1"/>
          <p:nvPr/>
        </p:nvSpPr>
        <p:spPr>
          <a:xfrm>
            <a:off x="990600" y="391180"/>
            <a:ext cx="7924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Case Study - </a:t>
            </a:r>
            <a:r>
              <a:rPr lang="en-IN" sz="2800" b="1" dirty="0">
                <a:solidFill>
                  <a:srgbClr val="0050AD"/>
                </a:solidFill>
                <a:latin typeface="Calibri" panose="020F0502020204030204" pitchFamily="34" charset="0"/>
                <a:cs typeface="Calibri" panose="020F0502020204030204" pitchFamily="34" charset="0"/>
              </a:rPr>
              <a:t>Issues with Developing the Sprint Backlog</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5555042"/>
      </p:ext>
    </p:extLst>
  </p:cSld>
  <p:clrMapOvr>
    <a:masterClrMapping/>
  </p:clrMapOvr>
  <p:transition spd="med">
    <p:pull/>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362</a:t>
            </a:fld>
            <a:endParaRPr lang="en-US" dirty="0"/>
          </a:p>
        </p:txBody>
      </p:sp>
      <p:sp>
        <p:nvSpPr>
          <p:cNvPr id="5" name="Title 2"/>
          <p:cNvSpPr txBox="1">
            <a:spLocks/>
          </p:cNvSpPr>
          <p:nvPr/>
        </p:nvSpPr>
        <p:spPr bwMode="auto">
          <a:xfrm>
            <a:off x="228600" y="1752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One person dominates the planning session and doesn't give others the opportunity to share their ideas. What if anything at all, should you as a Scrum Master do? Please type your answer in the Question window.</a:t>
            </a:r>
          </a:p>
        </p:txBody>
      </p:sp>
      <p:sp>
        <p:nvSpPr>
          <p:cNvPr id="6" name="TextBox 5"/>
          <p:cNvSpPr txBox="1"/>
          <p:nvPr/>
        </p:nvSpPr>
        <p:spPr>
          <a:xfrm>
            <a:off x="990600" y="391180"/>
            <a:ext cx="7924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Case Study - </a:t>
            </a:r>
            <a:r>
              <a:rPr lang="en-IN" sz="2800" b="1" dirty="0">
                <a:solidFill>
                  <a:srgbClr val="0050AD"/>
                </a:solidFill>
                <a:latin typeface="Calibri" panose="020F0502020204030204" pitchFamily="34" charset="0"/>
                <a:cs typeface="Calibri" panose="020F0502020204030204" pitchFamily="34" charset="0"/>
              </a:rPr>
              <a:t>Issues with Developing the Sprint Backlog</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0755322"/>
      </p:ext>
    </p:extLst>
  </p:cSld>
  <p:clrMapOvr>
    <a:masterClrMapping/>
  </p:clrMapOvr>
  <p:transition spd="med">
    <p:pull/>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363</a:t>
            </a:fld>
            <a:endParaRPr lang="en-US" dirty="0"/>
          </a:p>
        </p:txBody>
      </p:sp>
      <p:sp>
        <p:nvSpPr>
          <p:cNvPr id="5" name="Title 2"/>
          <p:cNvSpPr txBox="1">
            <a:spLocks/>
          </p:cNvSpPr>
          <p:nvPr/>
        </p:nvSpPr>
        <p:spPr bwMode="auto">
          <a:xfrm>
            <a:off x="228600" y="1752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While breaking down the user stories into tasks the team informs you that they do not know how to accomplish the tasks? What if anything at all, should you as a Scrum Master do? Please type your answer in the Question window.</a:t>
            </a:r>
          </a:p>
        </p:txBody>
      </p:sp>
      <p:sp>
        <p:nvSpPr>
          <p:cNvPr id="6" name="TextBox 5"/>
          <p:cNvSpPr txBox="1"/>
          <p:nvPr/>
        </p:nvSpPr>
        <p:spPr>
          <a:xfrm>
            <a:off x="990600" y="391180"/>
            <a:ext cx="7924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Case Study - </a:t>
            </a:r>
            <a:r>
              <a:rPr lang="en-IN" sz="2800" b="1" dirty="0">
                <a:solidFill>
                  <a:srgbClr val="0050AD"/>
                </a:solidFill>
                <a:latin typeface="Calibri" panose="020F0502020204030204" pitchFamily="34" charset="0"/>
                <a:cs typeface="Calibri" panose="020F0502020204030204" pitchFamily="34" charset="0"/>
              </a:rPr>
              <a:t>Issues with Developing the Sprint Backlog</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2957036"/>
      </p:ext>
    </p:extLst>
  </p:cSld>
  <p:clrMapOvr>
    <a:masterClrMapping/>
  </p:clrMapOvr>
  <p:transition spd="med">
    <p:pull/>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819400"/>
            <a:ext cx="9144000" cy="715963"/>
          </a:xfrm>
        </p:spPr>
        <p:txBody>
          <a:bodyPr/>
          <a:lstStyle/>
          <a:p>
            <a:r>
              <a:rPr lang="en-US" dirty="0"/>
              <a:t>Scrum Phase - Implement</a:t>
            </a:r>
            <a:endParaRPr lang="en-IN" dirty="0"/>
          </a:p>
        </p:txBody>
      </p:sp>
      <p:sp>
        <p:nvSpPr>
          <p:cNvPr id="2" name="Slide Number Placeholder 1">
            <a:extLst>
              <a:ext uri="{FF2B5EF4-FFF2-40B4-BE49-F238E27FC236}">
                <a16:creationId xmlns:a16="http://schemas.microsoft.com/office/drawing/2014/main" id="{69B89903-0AF4-5354-069E-B3EA586E05E3}"/>
              </a:ext>
            </a:extLst>
          </p:cNvPr>
          <p:cNvSpPr>
            <a:spLocks noGrp="1"/>
          </p:cNvSpPr>
          <p:nvPr>
            <p:ph type="sldNum" sz="quarter" idx="12"/>
          </p:nvPr>
        </p:nvSpPr>
        <p:spPr/>
        <p:txBody>
          <a:bodyPr/>
          <a:lstStyle/>
          <a:p>
            <a:pPr>
              <a:defRPr/>
            </a:pPr>
            <a:fld id="{AC73F1D3-B4B8-4AEF-90B2-F6B713CA2A81}" type="slidenum">
              <a:rPr lang="en-US" smtClean="0"/>
              <a:pPr>
                <a:defRPr/>
              </a:pPr>
              <a:t>364</a:t>
            </a:fld>
            <a:endParaRPr lang="en-US" dirty="0"/>
          </a:p>
        </p:txBody>
      </p:sp>
    </p:spTree>
    <p:extLst>
      <p:ext uri="{BB962C8B-B14F-4D97-AF65-F5344CB8AC3E}">
        <p14:creationId xmlns:p14="http://schemas.microsoft.com/office/powerpoint/2010/main" val="1465192575"/>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28600"/>
            <a:ext cx="7924800" cy="715963"/>
          </a:xfrm>
        </p:spPr>
        <p:txBody>
          <a:bodyPr/>
          <a:lstStyle/>
          <a:p>
            <a:r>
              <a:rPr lang="en-US" dirty="0"/>
              <a:t>Scrum Phase - Implement</a:t>
            </a:r>
          </a:p>
        </p:txBody>
      </p:sp>
      <p:sp>
        <p:nvSpPr>
          <p:cNvPr id="5" name="Rectangle 4"/>
          <p:cNvSpPr/>
          <p:nvPr/>
        </p:nvSpPr>
        <p:spPr>
          <a:xfrm>
            <a:off x="1752600" y="5331023"/>
            <a:ext cx="4874462"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10‑2: Implement Overview (Essentials); Page 220</a:t>
            </a:r>
          </a:p>
        </p:txBody>
      </p:sp>
      <p:sp>
        <p:nvSpPr>
          <p:cNvPr id="7" name="Rectangle 6"/>
          <p:cNvSpPr/>
          <p:nvPr/>
        </p:nvSpPr>
        <p:spPr>
          <a:xfrm>
            <a:off x="0" y="6019800"/>
            <a:ext cx="8915400" cy="292388"/>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Page 217-240</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365</a:t>
            </a:fld>
            <a:endParaRPr lang="en-US" dirty="0"/>
          </a:p>
        </p:txBody>
      </p:sp>
      <p:pic>
        <p:nvPicPr>
          <p:cNvPr id="4" name="Picture 3">
            <a:extLst>
              <a:ext uri="{FF2B5EF4-FFF2-40B4-BE49-F238E27FC236}">
                <a16:creationId xmlns:a16="http://schemas.microsoft.com/office/drawing/2014/main" id="{1FC3A486-A7D8-1756-1F0C-6427E6B9B3DC}"/>
              </a:ext>
            </a:extLst>
          </p:cNvPr>
          <p:cNvPicPr>
            <a:picLocks noChangeAspect="1"/>
          </p:cNvPicPr>
          <p:nvPr/>
        </p:nvPicPr>
        <p:blipFill>
          <a:blip r:embed="rId2"/>
          <a:stretch>
            <a:fillRect/>
          </a:stretch>
        </p:blipFill>
        <p:spPr>
          <a:xfrm>
            <a:off x="228600" y="1171421"/>
            <a:ext cx="8686800" cy="3972170"/>
          </a:xfrm>
          <a:prstGeom prst="rect">
            <a:avLst/>
          </a:prstGeom>
        </p:spPr>
      </p:pic>
    </p:spTree>
    <p:extLst>
      <p:ext uri="{BB962C8B-B14F-4D97-AF65-F5344CB8AC3E}">
        <p14:creationId xmlns:p14="http://schemas.microsoft.com/office/powerpoint/2010/main" val="656398951"/>
      </p:ext>
    </p:extLst>
  </p:cSld>
  <p:clrMapOvr>
    <a:masterClrMapping/>
  </p:clrMapOvr>
  <p:transition spd="med">
    <p:pull/>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4801"/>
            <a:ext cx="9144000" cy="715963"/>
          </a:xfrm>
        </p:spPr>
        <p:txBody>
          <a:bodyPr/>
          <a:lstStyle/>
          <a:p>
            <a:r>
              <a:rPr lang="en-US" dirty="0"/>
              <a:t>Scrum Phase - Implement</a:t>
            </a:r>
          </a:p>
        </p:txBody>
      </p:sp>
      <p:sp>
        <p:nvSpPr>
          <p:cNvPr id="2" name="Rectangle 1"/>
          <p:cNvSpPr/>
          <p:nvPr/>
        </p:nvSpPr>
        <p:spPr>
          <a:xfrm>
            <a:off x="304800" y="1524000"/>
            <a:ext cx="8534400" cy="2971800"/>
          </a:xfrm>
          <a:prstGeom prst="rect">
            <a:avLst/>
          </a:prstGeom>
        </p:spPr>
        <p:txBody>
          <a:bodyPr/>
          <a:lstStyle/>
          <a:p>
            <a:pPr lvl="0"/>
            <a:r>
              <a:rPr lang="en-IN" dirty="0">
                <a:latin typeface="Calibri" panose="020F0502020204030204" pitchFamily="34" charset="0"/>
                <a:cs typeface="Calibri" panose="020F0502020204030204" pitchFamily="34" charset="0"/>
              </a:rPr>
              <a:t>The Implement phase encompasses the execution of tasks and activities to create a project’s product, service, or desired result.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activities include creating the various deliverables, conducting Daily </a:t>
            </a:r>
            <a:r>
              <a:rPr lang="en-IN" dirty="0" err="1">
                <a:latin typeface="Calibri" panose="020F0502020204030204" pitchFamily="34" charset="0"/>
                <a:cs typeface="Calibri" panose="020F0502020204030204" pitchFamily="34" charset="0"/>
              </a:rPr>
              <a:t>Standup</a:t>
            </a:r>
            <a:r>
              <a:rPr lang="en-IN" dirty="0">
                <a:latin typeface="Calibri" panose="020F0502020204030204" pitchFamily="34" charset="0"/>
                <a:cs typeface="Calibri" panose="020F0502020204030204" pitchFamily="34" charset="0"/>
              </a:rPr>
              <a:t> Meetings, and refining (i.e., reviewing, fine-tuning, and regularly updating) the Prioritized Product Backlog at regular intervals.</a:t>
            </a:r>
          </a:p>
        </p:txBody>
      </p:sp>
      <p:sp>
        <p:nvSpPr>
          <p:cNvPr id="4" name="Slide Number Placeholder 3">
            <a:extLst>
              <a:ext uri="{FF2B5EF4-FFF2-40B4-BE49-F238E27FC236}">
                <a16:creationId xmlns:a16="http://schemas.microsoft.com/office/drawing/2014/main" id="{CED20AF3-E771-16D8-A790-0F78350F16BB}"/>
              </a:ext>
            </a:extLst>
          </p:cNvPr>
          <p:cNvSpPr>
            <a:spLocks noGrp="1"/>
          </p:cNvSpPr>
          <p:nvPr>
            <p:ph type="sldNum" sz="quarter" idx="12"/>
          </p:nvPr>
        </p:nvSpPr>
        <p:spPr/>
        <p:txBody>
          <a:bodyPr/>
          <a:lstStyle/>
          <a:p>
            <a:pPr>
              <a:defRPr/>
            </a:pPr>
            <a:fld id="{AC73F1D3-B4B8-4AEF-90B2-F6B713CA2A81}" type="slidenum">
              <a:rPr lang="en-US" smtClean="0"/>
              <a:pPr>
                <a:defRPr/>
              </a:pPr>
              <a:t>366</a:t>
            </a:fld>
            <a:endParaRPr lang="en-US" dirty="0"/>
          </a:p>
        </p:txBody>
      </p:sp>
    </p:spTree>
    <p:extLst>
      <p:ext uri="{BB962C8B-B14F-4D97-AF65-F5344CB8AC3E}">
        <p14:creationId xmlns:p14="http://schemas.microsoft.com/office/powerpoint/2010/main" val="51148912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304801"/>
            <a:ext cx="7924800" cy="715963"/>
          </a:xfrm>
        </p:spPr>
        <p:txBody>
          <a:bodyPr/>
          <a:lstStyle/>
          <a:p>
            <a:r>
              <a:rPr lang="en-US" dirty="0"/>
              <a:t>Implement – Create Deliverables</a:t>
            </a:r>
          </a:p>
        </p:txBody>
      </p:sp>
      <p:sp>
        <p:nvSpPr>
          <p:cNvPr id="5" name="Rectangle 4"/>
          <p:cNvSpPr/>
          <p:nvPr/>
        </p:nvSpPr>
        <p:spPr>
          <a:xfrm>
            <a:off x="1066800" y="5026223"/>
            <a:ext cx="64008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10‑3: </a:t>
            </a:r>
            <a:r>
              <a:rPr lang="en-IN" sz="1400" dirty="0">
                <a:latin typeface="Calibri" panose="020F0502020204030204" pitchFamily="34" charset="0"/>
                <a:cs typeface="Calibri" panose="020F0502020204030204" pitchFamily="34" charset="0"/>
              </a:rPr>
              <a:t>Create Deliverables—Inputs, Tools, and Outputs</a:t>
            </a:r>
            <a:r>
              <a:rPr lang="en-US" sz="1400" dirty="0">
                <a:latin typeface="Calibri" panose="020F0502020204030204" pitchFamily="34" charset="0"/>
                <a:cs typeface="Calibri" panose="020F0502020204030204" pitchFamily="34" charset="0"/>
              </a:rPr>
              <a:t>; SBOK® Page 221</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367</a:t>
            </a:fld>
            <a:endParaRPr lang="en-US" dirty="0"/>
          </a:p>
        </p:txBody>
      </p:sp>
      <p:pic>
        <p:nvPicPr>
          <p:cNvPr id="4" name="Picture 3">
            <a:extLst>
              <a:ext uri="{FF2B5EF4-FFF2-40B4-BE49-F238E27FC236}">
                <a16:creationId xmlns:a16="http://schemas.microsoft.com/office/drawing/2014/main" id="{5D8B600B-EB05-5152-151C-7AF675A76598}"/>
              </a:ext>
            </a:extLst>
          </p:cNvPr>
          <p:cNvPicPr>
            <a:picLocks noChangeAspect="1"/>
          </p:cNvPicPr>
          <p:nvPr/>
        </p:nvPicPr>
        <p:blipFill>
          <a:blip r:embed="rId2"/>
          <a:stretch>
            <a:fillRect/>
          </a:stretch>
        </p:blipFill>
        <p:spPr>
          <a:xfrm>
            <a:off x="609600" y="1295400"/>
            <a:ext cx="7984800" cy="3542630"/>
          </a:xfrm>
          <a:prstGeom prst="rect">
            <a:avLst/>
          </a:prstGeom>
        </p:spPr>
      </p:pic>
    </p:spTree>
    <p:extLst>
      <p:ext uri="{BB962C8B-B14F-4D97-AF65-F5344CB8AC3E}">
        <p14:creationId xmlns:p14="http://schemas.microsoft.com/office/powerpoint/2010/main" val="4084727558"/>
      </p:ext>
    </p:extLst>
  </p:cSld>
  <p:clrMapOvr>
    <a:masterClrMapping/>
  </p:clrMapOvr>
  <p:transition spd="med">
    <p:pull/>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304801"/>
            <a:ext cx="9144000" cy="715963"/>
          </a:xfrm>
        </p:spPr>
        <p:txBody>
          <a:bodyPr/>
          <a:lstStyle/>
          <a:p>
            <a:r>
              <a:rPr lang="en-US" dirty="0"/>
              <a:t>Implement – Create Deliverables</a:t>
            </a:r>
          </a:p>
        </p:txBody>
      </p:sp>
      <p:sp>
        <p:nvSpPr>
          <p:cNvPr id="2" name="Rectangle 1"/>
          <p:cNvSpPr/>
          <p:nvPr/>
        </p:nvSpPr>
        <p:spPr>
          <a:xfrm>
            <a:off x="457200" y="1285220"/>
            <a:ext cx="8534400" cy="3286780"/>
          </a:xfrm>
          <a:prstGeom prst="rect">
            <a:avLst/>
          </a:prstGeom>
        </p:spPr>
        <p:txBody>
          <a:bodyPr/>
          <a:lstStyle/>
          <a:p>
            <a:pPr lvl="0"/>
            <a:r>
              <a:rPr lang="en-IN" dirty="0">
                <a:latin typeface="Calibri" panose="020F0502020204030204" pitchFamily="34" charset="0"/>
                <a:cs typeface="Calibri" panose="020F0502020204030204" pitchFamily="34" charset="0"/>
              </a:rPr>
              <a:t>The process where the main development takes place.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 Team is responsible for creating the Sprint Deliverables.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business stakeholders, the Scrum Master and the Product Owner detail what needs to be developed and not how to develop the deliverables.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Scrum Team record impediments in the Impediment Log. </a:t>
            </a: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8080FF5-83AF-6309-1275-8475A93F347D}"/>
              </a:ext>
            </a:extLst>
          </p:cNvPr>
          <p:cNvSpPr>
            <a:spLocks noGrp="1"/>
          </p:cNvSpPr>
          <p:nvPr>
            <p:ph type="sldNum" sz="quarter" idx="12"/>
          </p:nvPr>
        </p:nvSpPr>
        <p:spPr/>
        <p:txBody>
          <a:bodyPr/>
          <a:lstStyle/>
          <a:p>
            <a:pPr>
              <a:defRPr/>
            </a:pPr>
            <a:fld id="{AC73F1D3-B4B8-4AEF-90B2-F6B713CA2A81}" type="slidenum">
              <a:rPr lang="en-US" smtClean="0"/>
              <a:pPr>
                <a:defRPr/>
              </a:pPr>
              <a:t>368</a:t>
            </a:fld>
            <a:endParaRPr lang="en-US" dirty="0"/>
          </a:p>
        </p:txBody>
      </p:sp>
    </p:spTree>
    <p:extLst>
      <p:ext uri="{BB962C8B-B14F-4D97-AF65-F5344CB8AC3E}">
        <p14:creationId xmlns:p14="http://schemas.microsoft.com/office/powerpoint/2010/main" val="393524425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269" y="1529477"/>
            <a:ext cx="8186531" cy="2585323"/>
          </a:xfrm>
          <a:prstGeom prst="rect">
            <a:avLst/>
          </a:prstGeom>
        </p:spPr>
        <p:txBody>
          <a:bodyPr wrap="square">
            <a:spAutoFit/>
          </a:bodyPr>
          <a:lstStyle/>
          <a:p>
            <a:r>
              <a:rPr lang="en-IN" dirty="0">
                <a:latin typeface="Calibri" panose="020F0502020204030204" pitchFamily="34" charset="0"/>
                <a:ea typeface="Calibri" panose="020F0502020204030204" pitchFamily="34" charset="0"/>
                <a:cs typeface="Times New Roman" panose="02020603050405020304" pitchFamily="18" charset="0"/>
              </a:rPr>
              <a:t>There is only one exception to the rule about not changing the scope of a Sprint once a Sprint begins.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If the Scrum Team determines it has heavily overestimated the effort during the Sprint and has spare capacity to implement additional User Stories, the team can ask the Product Owner which additional User Stories should be included in the current Sprint. </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r>
              <a:rPr lang="en-IN" dirty="0">
                <a:latin typeface="Calibri" panose="020F0502020204030204" pitchFamily="34" charset="0"/>
                <a:ea typeface="Calibri" panose="020F0502020204030204" pitchFamily="34" charset="0"/>
                <a:cs typeface="Times New Roman" panose="02020603050405020304" pitchFamily="18" charset="0"/>
              </a:rPr>
              <a:t>An additional benefit is that the team does not have to worry about managing changes once they start working on a Sprint. </a:t>
            </a:r>
          </a:p>
        </p:txBody>
      </p:sp>
      <p:sp>
        <p:nvSpPr>
          <p:cNvPr id="7" name="Rectangle 6"/>
          <p:cNvSpPr/>
          <p:nvPr/>
        </p:nvSpPr>
        <p:spPr>
          <a:xfrm>
            <a:off x="0" y="381000"/>
            <a:ext cx="9143999" cy="523220"/>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Calibri" panose="020F0502020204030204" pitchFamily="34" charset="0"/>
              </a:rPr>
              <a:t>Implement - </a:t>
            </a:r>
            <a:r>
              <a:rPr lang="en-IN" sz="2800" b="1" dirty="0">
                <a:solidFill>
                  <a:srgbClr val="0050AD"/>
                </a:solidFill>
                <a:latin typeface="Calibri" panose="020F0502020204030204" pitchFamily="34" charset="0"/>
                <a:cs typeface="+mn-cs"/>
              </a:rPr>
              <a:t>Changes to a Sprint</a:t>
            </a:r>
            <a:endParaRPr lang="en-US" sz="2800" b="1" dirty="0">
              <a:solidFill>
                <a:srgbClr val="0050AD"/>
              </a:solidFill>
              <a:latin typeface="Calibri" panose="020F0502020204030204" pitchFamily="34" charset="0"/>
              <a:cs typeface="+mn-cs"/>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369</a:t>
            </a:fld>
            <a:endParaRPr lang="en-US" dirty="0"/>
          </a:p>
        </p:txBody>
      </p:sp>
      <p:sp>
        <p:nvSpPr>
          <p:cNvPr id="3" name="Footer Placeholder 2">
            <a:extLst>
              <a:ext uri="{FF2B5EF4-FFF2-40B4-BE49-F238E27FC236}">
                <a16:creationId xmlns:a16="http://schemas.microsoft.com/office/drawing/2014/main" id="{799F1A55-7CD9-719C-1822-A9DAE5E8C30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7348236"/>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711" y="533400"/>
            <a:ext cx="8248919"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History of Scrum - Rugby Approach</a:t>
            </a:r>
            <a:endParaRPr lang="en-IN" sz="2800" b="1" dirty="0">
              <a:solidFill>
                <a:srgbClr val="0050AD"/>
              </a:solidFill>
              <a:latin typeface="Calibri" panose="020F0502020204030204" pitchFamily="34" charset="0"/>
              <a:cs typeface="Calibri" panose="020F0502020204030204" pitchFamily="34" charset="0"/>
            </a:endParaRPr>
          </a:p>
        </p:txBody>
      </p:sp>
      <p:sp>
        <p:nvSpPr>
          <p:cNvPr id="8" name="Rectangle 7"/>
          <p:cNvSpPr/>
          <p:nvPr/>
        </p:nvSpPr>
        <p:spPr>
          <a:xfrm>
            <a:off x="457200" y="1371600"/>
            <a:ext cx="8348721" cy="6186309"/>
          </a:xfrm>
          <a:prstGeom prst="rect">
            <a:avLst/>
          </a:prstGeom>
        </p:spPr>
        <p:txBody>
          <a:bodyPr wrap="square">
            <a:spAutoFit/>
          </a:bodyPr>
          <a:lstStyle/>
          <a:p>
            <a:pPr algn="just">
              <a:lnSpc>
                <a:spcPct val="150000"/>
              </a:lnSpc>
            </a:pPr>
            <a:r>
              <a:rPr lang="en-GB" dirty="0">
                <a:latin typeface="Calibri" panose="020F0502020204030204" pitchFamily="34" charset="0"/>
                <a:cs typeface="Calibri" panose="020F0502020204030204" pitchFamily="34" charset="0"/>
              </a:rPr>
              <a:t>Inception of the Framework in the 1980s</a:t>
            </a:r>
          </a:p>
          <a:p>
            <a:pPr lvl="0" algn="just"/>
            <a:endParaRPr lang="en-US" dirty="0">
              <a:latin typeface="Calibri" panose="020F0502020204030204" pitchFamily="34" charset="0"/>
              <a:cs typeface="Calibri" panose="020F0502020204030204" pitchFamily="34" charset="0"/>
            </a:endParaRPr>
          </a:p>
          <a:p>
            <a:pPr lvl="0" algn="just"/>
            <a:r>
              <a:rPr lang="en-US" dirty="0">
                <a:latin typeface="Calibri" panose="020F0502020204030204" pitchFamily="34" charset="0"/>
                <a:cs typeface="Calibri" panose="020F0502020204030204" pitchFamily="34" charset="0"/>
              </a:rPr>
              <a:t>Developed by</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Hirotaka Takeuchi and Ikujiro Nonaka</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Described an innovative approach to product development that they called a holistic or “Rugby” approach </a:t>
            </a:r>
          </a:p>
          <a:p>
            <a:pPr lvl="0" algn="just"/>
            <a:endParaRPr lang="en-US" dirty="0">
              <a:latin typeface="Calibri" panose="020F0502020204030204" pitchFamily="34" charset="0"/>
              <a:cs typeface="Calibri" panose="020F0502020204030204" pitchFamily="34" charset="0"/>
            </a:endParaRPr>
          </a:p>
          <a:p>
            <a:pPr lvl="0" algn="just"/>
            <a:r>
              <a:rPr lang="en-US" dirty="0">
                <a:latin typeface="Calibri" panose="020F0502020204030204" pitchFamily="34" charset="0"/>
                <a:cs typeface="Calibri" panose="020F0502020204030204" pitchFamily="34" charset="0"/>
              </a:rPr>
              <a:t>Defined a flexible and all-inclusive product development strategy</a:t>
            </a:r>
          </a:p>
          <a:p>
            <a:pPr lvl="0" algn="just"/>
            <a:endParaRPr lang="en-US" dirty="0">
              <a:latin typeface="Calibri" panose="020F0502020204030204" pitchFamily="34" charset="0"/>
              <a:cs typeface="Calibri" panose="020F0502020204030204" pitchFamily="34" charset="0"/>
            </a:endParaRPr>
          </a:p>
          <a:p>
            <a:pPr lvl="0" algn="just"/>
            <a:r>
              <a:rPr lang="en-US" dirty="0">
                <a:latin typeface="Calibri" panose="020F0502020204030204" pitchFamily="34" charset="0"/>
                <a:cs typeface="Calibri" panose="020F0502020204030204" pitchFamily="34" charset="0"/>
              </a:rPr>
              <a:t>Approach based on manufacturing case studies from different industries</a:t>
            </a:r>
          </a:p>
          <a:p>
            <a:pPr lvl="0" algn="just"/>
            <a:endParaRPr lang="en-IN" dirty="0">
              <a:latin typeface="Calibri" panose="020F0502020204030204" pitchFamily="34" charset="0"/>
              <a:cs typeface="Calibri" panose="020F0502020204030204" pitchFamily="34" charset="0"/>
            </a:endParaRPr>
          </a:p>
          <a:p>
            <a:pPr lvl="0" algn="just"/>
            <a:r>
              <a:rPr lang="en-IN" dirty="0">
                <a:latin typeface="Calibri" panose="020F0502020204030204" pitchFamily="34" charset="0"/>
                <a:cs typeface="Calibri" panose="020F0502020204030204" pitchFamily="34" charset="0"/>
              </a:rPr>
              <a:t>Product development should not be like a sequential relay race, but rather should be analogous to the game of Rugby</a:t>
            </a:r>
          </a:p>
          <a:p>
            <a:pPr lvl="0" algn="just"/>
            <a:endParaRPr lang="en-IN"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lvl="0" algn="just"/>
            <a:endParaRPr lang="en-IN"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lvl="0" algn="just"/>
            <a:endParaRPr lang="en-IN"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algn="just">
              <a:lnSpc>
                <a:spcPct val="150000"/>
              </a:lnSpc>
            </a:pPr>
            <a:endParaRPr lang="en-IN" dirty="0">
              <a:latin typeface="Calibri" panose="020F0502020204030204" pitchFamily="34" charset="0"/>
              <a:cs typeface="Calibri" panose="020F0502020204030204" pitchFamily="34" charset="0"/>
            </a:endParaRPr>
          </a:p>
        </p:txBody>
      </p:sp>
      <p:sp>
        <p:nvSpPr>
          <p:cNvPr id="9" name="Slide Number Placeholder 8"/>
          <p:cNvSpPr>
            <a:spLocks noGrp="1"/>
          </p:cNvSpPr>
          <p:nvPr>
            <p:ph type="sldNum" sz="quarter" idx="12"/>
          </p:nvPr>
        </p:nvSpPr>
        <p:spPr/>
        <p:txBody>
          <a:bodyPr/>
          <a:lstStyle/>
          <a:p>
            <a:fld id="{7CBCC52C-CE0E-4A77-AE88-E639344518EB}" type="slidenum">
              <a:rPr lang="en-US" smtClean="0"/>
              <a:t>37</a:t>
            </a:fld>
            <a:endParaRPr lang="en-US" dirty="0"/>
          </a:p>
        </p:txBody>
      </p:sp>
      <p:sp>
        <p:nvSpPr>
          <p:cNvPr id="3" name="Footer Placeholder 2">
            <a:extLst>
              <a:ext uri="{FF2B5EF4-FFF2-40B4-BE49-F238E27FC236}">
                <a16:creationId xmlns:a16="http://schemas.microsoft.com/office/drawing/2014/main" id="{30D6797F-8954-5CBD-658C-6A507C64E37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192006"/>
      </p:ext>
    </p:extLst>
  </p:cSld>
  <p:clrMapOvr>
    <a:masterClrMapping/>
  </p:clrMapOvr>
  <p:transition spd="med">
    <p:pull/>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304801"/>
            <a:ext cx="9144000" cy="715963"/>
          </a:xfrm>
        </p:spPr>
        <p:txBody>
          <a:bodyPr/>
          <a:lstStyle/>
          <a:p>
            <a:r>
              <a:rPr lang="en-US" dirty="0"/>
              <a:t>Create Deliverables: Critical Inputs</a:t>
            </a:r>
          </a:p>
        </p:txBody>
      </p:sp>
      <p:sp>
        <p:nvSpPr>
          <p:cNvPr id="2" name="Rectangle 1"/>
          <p:cNvSpPr/>
          <p:nvPr/>
        </p:nvSpPr>
        <p:spPr>
          <a:xfrm>
            <a:off x="381000" y="1285220"/>
            <a:ext cx="8534400" cy="3972580"/>
          </a:xfrm>
          <a:prstGeom prst="rect">
            <a:avLst/>
          </a:prstGeom>
        </p:spPr>
        <p:txBody>
          <a:bodyPr/>
          <a:lstStyle/>
          <a:p>
            <a:pPr lvl="0"/>
            <a:r>
              <a:rPr lang="en-IN" dirty="0">
                <a:latin typeface="Calibri" panose="020F0502020204030204" pitchFamily="34" charset="0"/>
                <a:cs typeface="Calibri" panose="020F0502020204030204" pitchFamily="34" charset="0"/>
              </a:rPr>
              <a:t>Scrum Core Team</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Sprint Backlog</a:t>
            </a:r>
          </a:p>
          <a:p>
            <a:pPr lvl="0"/>
            <a:endParaRPr lang="en-IN" dirty="0">
              <a:latin typeface="Calibri" panose="020F0502020204030204" pitchFamily="34" charset="0"/>
              <a:cs typeface="Calibri" panose="020F0502020204030204" pitchFamily="34" charset="0"/>
            </a:endParaRPr>
          </a:p>
          <a:p>
            <a:pPr lvl="0"/>
            <a:r>
              <a:rPr lang="en-IN" dirty="0" err="1">
                <a:latin typeface="Calibri" panose="020F0502020204030204" pitchFamily="34" charset="0"/>
                <a:cs typeface="Calibri" panose="020F0502020204030204" pitchFamily="34" charset="0"/>
              </a:rPr>
              <a:t>Scrumboard</a:t>
            </a:r>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Impediment Log</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All these topics have already been discussed.</a:t>
            </a:r>
          </a:p>
        </p:txBody>
      </p:sp>
      <p:sp>
        <p:nvSpPr>
          <p:cNvPr id="3" name="Slide Number Placeholder 2">
            <a:extLst>
              <a:ext uri="{FF2B5EF4-FFF2-40B4-BE49-F238E27FC236}">
                <a16:creationId xmlns:a16="http://schemas.microsoft.com/office/drawing/2014/main" id="{AC578A11-07FF-DB5F-887D-316C948FB6AE}"/>
              </a:ext>
            </a:extLst>
          </p:cNvPr>
          <p:cNvSpPr>
            <a:spLocks noGrp="1"/>
          </p:cNvSpPr>
          <p:nvPr>
            <p:ph type="sldNum" sz="quarter" idx="12"/>
          </p:nvPr>
        </p:nvSpPr>
        <p:spPr/>
        <p:txBody>
          <a:bodyPr/>
          <a:lstStyle/>
          <a:p>
            <a:pPr>
              <a:defRPr/>
            </a:pPr>
            <a:fld id="{AC73F1D3-B4B8-4AEF-90B2-F6B713CA2A81}" type="slidenum">
              <a:rPr lang="en-US" smtClean="0"/>
              <a:pPr>
                <a:defRPr/>
              </a:pPr>
              <a:t>370</a:t>
            </a:fld>
            <a:endParaRPr lang="en-US" dirty="0"/>
          </a:p>
        </p:txBody>
      </p:sp>
    </p:spTree>
    <p:extLst>
      <p:ext uri="{BB962C8B-B14F-4D97-AF65-F5344CB8AC3E}">
        <p14:creationId xmlns:p14="http://schemas.microsoft.com/office/powerpoint/2010/main" val="116499425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304801"/>
            <a:ext cx="9144000" cy="715963"/>
          </a:xfrm>
        </p:spPr>
        <p:txBody>
          <a:bodyPr/>
          <a:lstStyle/>
          <a:p>
            <a:r>
              <a:rPr lang="en-US" dirty="0"/>
              <a:t>Create Deliverables: Critical Inputs – </a:t>
            </a:r>
            <a:br>
              <a:rPr lang="en-US" dirty="0"/>
            </a:br>
            <a:r>
              <a:rPr lang="en-US" dirty="0" err="1"/>
              <a:t>Scrumboard</a:t>
            </a:r>
            <a:endParaRPr lang="en-US" dirty="0"/>
          </a:p>
        </p:txBody>
      </p:sp>
      <p:sp>
        <p:nvSpPr>
          <p:cNvPr id="2" name="Rectangle 1"/>
          <p:cNvSpPr/>
          <p:nvPr/>
        </p:nvSpPr>
        <p:spPr>
          <a:xfrm>
            <a:off x="381000" y="1361420"/>
            <a:ext cx="8534400" cy="4582180"/>
          </a:xfrm>
          <a:prstGeom prst="rect">
            <a:avLst/>
          </a:prstGeom>
        </p:spPr>
        <p:txBody>
          <a:bodyPr/>
          <a:lstStyle/>
          <a:p>
            <a:pPr lvl="0"/>
            <a:r>
              <a:rPr lang="en-IN" dirty="0">
                <a:latin typeface="Calibri" panose="020F0502020204030204" pitchFamily="34" charset="0"/>
                <a:cs typeface="Calibri" panose="020F0502020204030204" pitchFamily="34" charset="0"/>
              </a:rPr>
              <a:t>Scrum's transparency comes from openly viewable information tools like the </a:t>
            </a:r>
            <a:r>
              <a:rPr lang="en-IN" dirty="0" err="1">
                <a:latin typeface="Calibri" panose="020F0502020204030204" pitchFamily="34" charset="0"/>
                <a:cs typeface="Calibri" panose="020F0502020204030204" pitchFamily="34" charset="0"/>
              </a:rPr>
              <a:t>Scrumboard</a:t>
            </a:r>
            <a:r>
              <a:rPr lang="en-IN" dirty="0">
                <a:latin typeface="Calibri" panose="020F0502020204030204" pitchFamily="34" charset="0"/>
                <a:cs typeface="Calibri" panose="020F0502020204030204" pitchFamily="34" charset="0"/>
              </a:rPr>
              <a:t>, which shows the progress of the team.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team uses a </a:t>
            </a:r>
            <a:r>
              <a:rPr lang="en-IN" dirty="0" err="1">
                <a:latin typeface="Calibri" panose="020F0502020204030204" pitchFamily="34" charset="0"/>
                <a:cs typeface="Calibri" panose="020F0502020204030204" pitchFamily="34" charset="0"/>
              </a:rPr>
              <a:t>Scrumboard</a:t>
            </a:r>
            <a:r>
              <a:rPr lang="en-IN" dirty="0">
                <a:latin typeface="Calibri" panose="020F0502020204030204" pitchFamily="34" charset="0"/>
                <a:cs typeface="Calibri" panose="020F0502020204030204" pitchFamily="34" charset="0"/>
              </a:rPr>
              <a:t> to plan and track progress during each Sprint.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 Scrumboard contains four columns to indicate the progress of the estimated tasks for the Sprint: a ‘To Do’ column for tasks not yet started, an ‘In Progress’ column for the tasks started but not yet completed, a ‘Testing’ column for tasks completed but in the process of being tested, and a ‘Complete’ column for the tasks that have been completed and successfully tested.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At the beginning of a Sprint, all tasks for that Sprint are placed in the ‘To Do’ column and are subsequently moved forward according to their progress.</a:t>
            </a:r>
          </a:p>
          <a:p>
            <a:pPr lvl="0"/>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9E2E56A-0538-D505-DEA9-55912AC52C25}"/>
              </a:ext>
            </a:extLst>
          </p:cNvPr>
          <p:cNvSpPr>
            <a:spLocks noGrp="1"/>
          </p:cNvSpPr>
          <p:nvPr>
            <p:ph type="sldNum" sz="quarter" idx="12"/>
          </p:nvPr>
        </p:nvSpPr>
        <p:spPr/>
        <p:txBody>
          <a:bodyPr/>
          <a:lstStyle/>
          <a:p>
            <a:pPr>
              <a:defRPr/>
            </a:pPr>
            <a:fld id="{AC73F1D3-B4B8-4AEF-90B2-F6B713CA2A81}" type="slidenum">
              <a:rPr lang="en-US" smtClean="0"/>
              <a:pPr>
                <a:defRPr/>
              </a:pPr>
              <a:t>371</a:t>
            </a:fld>
            <a:endParaRPr lang="en-US" dirty="0"/>
          </a:p>
        </p:txBody>
      </p:sp>
    </p:spTree>
    <p:extLst>
      <p:ext uri="{BB962C8B-B14F-4D97-AF65-F5344CB8AC3E}">
        <p14:creationId xmlns:p14="http://schemas.microsoft.com/office/powerpoint/2010/main" val="84082266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5438001"/>
            <a:ext cx="4876800"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Figure 10-5: Scrumboard; Page 224 SBOK® Guide</a:t>
            </a:r>
          </a:p>
        </p:txBody>
      </p:sp>
      <p:sp>
        <p:nvSpPr>
          <p:cNvPr id="5" name="Slide Number Placeholder 4"/>
          <p:cNvSpPr>
            <a:spLocks noGrp="1"/>
          </p:cNvSpPr>
          <p:nvPr>
            <p:ph type="sldNum" sz="quarter" idx="12"/>
          </p:nvPr>
        </p:nvSpPr>
        <p:spPr/>
        <p:txBody>
          <a:bodyPr/>
          <a:lstStyle/>
          <a:p>
            <a:fld id="{7CBCC52C-CE0E-4A77-AE88-E639344518EB}" type="slidenum">
              <a:rPr lang="en-US" smtClean="0"/>
              <a:t>372</a:t>
            </a:fld>
            <a:endParaRPr lang="en-US" dirty="0"/>
          </a:p>
        </p:txBody>
      </p:sp>
      <p:sp>
        <p:nvSpPr>
          <p:cNvPr id="8" name="Title 2"/>
          <p:cNvSpPr txBox="1">
            <a:spLocks/>
          </p:cNvSpPr>
          <p:nvPr/>
        </p:nvSpPr>
        <p:spPr bwMode="auto">
          <a:xfrm>
            <a:off x="0" y="427037"/>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000" b="1">
                <a:solidFill>
                  <a:srgbClr val="0050AD"/>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US" sz="2800" kern="0" dirty="0"/>
              <a:t>Create Deliverables: Critical Inputs – </a:t>
            </a:r>
            <a:br>
              <a:rPr lang="en-US" sz="2800" kern="0" dirty="0"/>
            </a:br>
            <a:r>
              <a:rPr lang="en-US" sz="2800" kern="0" dirty="0" err="1"/>
              <a:t>Scrumboard</a:t>
            </a:r>
            <a:endParaRPr lang="en-US" sz="2800" kern="0" dirty="0"/>
          </a:p>
        </p:txBody>
      </p:sp>
      <p:pic>
        <p:nvPicPr>
          <p:cNvPr id="3" name="Picture 2">
            <a:extLst>
              <a:ext uri="{FF2B5EF4-FFF2-40B4-BE49-F238E27FC236}">
                <a16:creationId xmlns:a16="http://schemas.microsoft.com/office/drawing/2014/main" id="{6D3A4C6D-51A5-1C28-48D6-C6AF7CCF0F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664"/>
            <a:ext cx="5257800" cy="4069226"/>
          </a:xfrm>
          <a:prstGeom prst="rect">
            <a:avLst/>
          </a:prstGeom>
          <a:noFill/>
        </p:spPr>
      </p:pic>
      <p:sp>
        <p:nvSpPr>
          <p:cNvPr id="4" name="Footer Placeholder 3">
            <a:extLst>
              <a:ext uri="{FF2B5EF4-FFF2-40B4-BE49-F238E27FC236}">
                <a16:creationId xmlns:a16="http://schemas.microsoft.com/office/drawing/2014/main" id="{0954B0D5-2767-3682-F998-991A4BD2B93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2800521"/>
      </p:ext>
    </p:extLst>
  </p:cSld>
  <p:clrMapOvr>
    <a:masterClrMapping/>
  </p:clrMapOvr>
  <p:transition spd="med">
    <p:pull/>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304801"/>
            <a:ext cx="9144000" cy="715963"/>
          </a:xfrm>
        </p:spPr>
        <p:txBody>
          <a:bodyPr/>
          <a:lstStyle/>
          <a:p>
            <a:r>
              <a:rPr lang="en-US" dirty="0"/>
              <a:t>Create Deliverables: Critical Inputs – </a:t>
            </a:r>
            <a:br>
              <a:rPr lang="en-US" dirty="0"/>
            </a:br>
            <a:r>
              <a:rPr lang="en-US" dirty="0"/>
              <a:t>Impediment Log</a:t>
            </a:r>
          </a:p>
        </p:txBody>
      </p:sp>
      <p:sp>
        <p:nvSpPr>
          <p:cNvPr id="2" name="Rectangle 1"/>
          <p:cNvSpPr/>
          <p:nvPr/>
        </p:nvSpPr>
        <p:spPr>
          <a:xfrm>
            <a:off x="304800" y="1285220"/>
            <a:ext cx="8534400" cy="3591580"/>
          </a:xfrm>
          <a:prstGeom prst="rect">
            <a:avLst/>
          </a:prstGeom>
        </p:spPr>
        <p:txBody>
          <a:bodyPr/>
          <a:lstStyle/>
          <a:p>
            <a:pPr algn="just"/>
            <a:r>
              <a:rPr lang="en-US" dirty="0">
                <a:latin typeface="Calibri" panose="020F0502020204030204" pitchFamily="34" charset="0"/>
                <a:cs typeface="Calibri" panose="020F0502020204030204" pitchFamily="34" charset="0"/>
              </a:rPr>
              <a:t>An impediment is any hindrance or hurdle that reduces the productivity of the Scrum Team. Impediments must be identified, resolved and removed if the team is to continue working effectively. </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Impediments can be internal to the team, such as inefficient workflow or lack of communication; or they can be external, such as software license issues, legal or government compliance requirements etc.</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Impediments should be formally recorded by the Scrum Master in an Impediment Log.</a:t>
            </a:r>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1026289-DF9C-D5D7-486E-84D7E698B0D9}"/>
              </a:ext>
            </a:extLst>
          </p:cNvPr>
          <p:cNvSpPr>
            <a:spLocks noGrp="1"/>
          </p:cNvSpPr>
          <p:nvPr>
            <p:ph type="sldNum" sz="quarter" idx="12"/>
          </p:nvPr>
        </p:nvSpPr>
        <p:spPr/>
        <p:txBody>
          <a:bodyPr/>
          <a:lstStyle/>
          <a:p>
            <a:pPr>
              <a:defRPr/>
            </a:pPr>
            <a:fld id="{AC73F1D3-B4B8-4AEF-90B2-F6B713CA2A81}" type="slidenum">
              <a:rPr lang="en-US" smtClean="0"/>
              <a:pPr>
                <a:defRPr/>
              </a:pPr>
              <a:t>373</a:t>
            </a:fld>
            <a:endParaRPr lang="en-US" dirty="0"/>
          </a:p>
        </p:txBody>
      </p:sp>
    </p:spTree>
    <p:extLst>
      <p:ext uri="{BB962C8B-B14F-4D97-AF65-F5344CB8AC3E}">
        <p14:creationId xmlns:p14="http://schemas.microsoft.com/office/powerpoint/2010/main" val="289306620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304801"/>
            <a:ext cx="9144000" cy="715963"/>
          </a:xfrm>
        </p:spPr>
        <p:txBody>
          <a:bodyPr/>
          <a:lstStyle/>
          <a:p>
            <a:r>
              <a:rPr lang="en-US" dirty="0"/>
              <a:t>Create Deliverables: Critical Tools – </a:t>
            </a:r>
            <a:br>
              <a:rPr lang="en-US" dirty="0"/>
            </a:br>
            <a:r>
              <a:rPr lang="en-US" dirty="0"/>
              <a:t>Team Expertise</a:t>
            </a:r>
          </a:p>
        </p:txBody>
      </p:sp>
      <p:sp>
        <p:nvSpPr>
          <p:cNvPr id="2" name="Rectangle 1"/>
          <p:cNvSpPr/>
          <p:nvPr/>
        </p:nvSpPr>
        <p:spPr>
          <a:xfrm>
            <a:off x="304800" y="1285220"/>
            <a:ext cx="8534400" cy="3972580"/>
          </a:xfrm>
          <a:prstGeom prst="rect">
            <a:avLst/>
          </a:prstGeom>
        </p:spPr>
        <p:txBody>
          <a:bodyPr/>
          <a:lstStyle/>
          <a:p>
            <a:pPr algn="just"/>
            <a:r>
              <a:rPr lang="en-IN" dirty="0">
                <a:latin typeface="Calibri" panose="020F0502020204030204" pitchFamily="34" charset="0"/>
                <a:cs typeface="Calibri" panose="020F0502020204030204" pitchFamily="34" charset="0"/>
              </a:rPr>
              <a:t>This refers to the collective expertise of the Scrum Team members to understand the User Stories and tasks in the Sprint Backlog in order to create the final deliverables. </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Scrum Team members have the authority and responsibility to determine the best means for converting the Prioritized Product Backlog Items into finished deliverables or increments, without requiring involvement of any business stakeholders outside the team. </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Additional expertise is available from the Scrum Guidance Body, as required.</a:t>
            </a:r>
          </a:p>
        </p:txBody>
      </p:sp>
      <p:sp>
        <p:nvSpPr>
          <p:cNvPr id="3" name="Slide Number Placeholder 2">
            <a:extLst>
              <a:ext uri="{FF2B5EF4-FFF2-40B4-BE49-F238E27FC236}">
                <a16:creationId xmlns:a16="http://schemas.microsoft.com/office/drawing/2014/main" id="{756E1830-3304-3599-C09C-9C7CC072E75E}"/>
              </a:ext>
            </a:extLst>
          </p:cNvPr>
          <p:cNvSpPr>
            <a:spLocks noGrp="1"/>
          </p:cNvSpPr>
          <p:nvPr>
            <p:ph type="sldNum" sz="quarter" idx="12"/>
          </p:nvPr>
        </p:nvSpPr>
        <p:spPr/>
        <p:txBody>
          <a:bodyPr/>
          <a:lstStyle/>
          <a:p>
            <a:pPr>
              <a:defRPr/>
            </a:pPr>
            <a:fld id="{AC73F1D3-B4B8-4AEF-90B2-F6B713CA2A81}" type="slidenum">
              <a:rPr lang="en-US" smtClean="0"/>
              <a:pPr>
                <a:defRPr/>
              </a:pPr>
              <a:t>374</a:t>
            </a:fld>
            <a:endParaRPr lang="en-US" dirty="0"/>
          </a:p>
        </p:txBody>
      </p:sp>
    </p:spTree>
    <p:extLst>
      <p:ext uri="{BB962C8B-B14F-4D97-AF65-F5344CB8AC3E}">
        <p14:creationId xmlns:p14="http://schemas.microsoft.com/office/powerpoint/2010/main" val="300733666"/>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304801"/>
            <a:ext cx="9144000" cy="715963"/>
          </a:xfrm>
        </p:spPr>
        <p:txBody>
          <a:bodyPr/>
          <a:lstStyle/>
          <a:p>
            <a:r>
              <a:rPr lang="en-US" dirty="0"/>
              <a:t>Create Deliverables: Critical Outputs – </a:t>
            </a:r>
            <a:br>
              <a:rPr lang="en-US" dirty="0"/>
            </a:br>
            <a:r>
              <a:rPr lang="en-US" dirty="0"/>
              <a:t>Sprint Deliverables</a:t>
            </a:r>
          </a:p>
        </p:txBody>
      </p:sp>
      <p:sp>
        <p:nvSpPr>
          <p:cNvPr id="2" name="Rectangle 1"/>
          <p:cNvSpPr/>
          <p:nvPr/>
        </p:nvSpPr>
        <p:spPr>
          <a:xfrm>
            <a:off x="304800" y="1513820"/>
            <a:ext cx="8534400" cy="3439180"/>
          </a:xfrm>
          <a:prstGeom prst="rect">
            <a:avLst/>
          </a:prstGeom>
        </p:spPr>
        <p:txBody>
          <a:bodyPr/>
          <a:lstStyle/>
          <a:p>
            <a:pPr algn="just"/>
            <a:r>
              <a:rPr lang="en-IN" dirty="0">
                <a:latin typeface="Calibri" panose="020F0502020204030204" pitchFamily="34" charset="0"/>
                <a:cs typeface="Calibri" panose="020F0502020204030204" pitchFamily="34" charset="0"/>
              </a:rPr>
              <a:t>At the end of each Sprint, a product increment or deliverable is completed. </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The deliverable should possess all features and functionality defined in the User Stories included in the Sprint and should have been tested successfully</a:t>
            </a:r>
          </a:p>
        </p:txBody>
      </p:sp>
      <p:sp>
        <p:nvSpPr>
          <p:cNvPr id="3" name="Slide Number Placeholder 2">
            <a:extLst>
              <a:ext uri="{FF2B5EF4-FFF2-40B4-BE49-F238E27FC236}">
                <a16:creationId xmlns:a16="http://schemas.microsoft.com/office/drawing/2014/main" id="{DE5427E3-970C-6B68-201A-ACBDBFC30395}"/>
              </a:ext>
            </a:extLst>
          </p:cNvPr>
          <p:cNvSpPr>
            <a:spLocks noGrp="1"/>
          </p:cNvSpPr>
          <p:nvPr>
            <p:ph type="sldNum" sz="quarter" idx="12"/>
          </p:nvPr>
        </p:nvSpPr>
        <p:spPr/>
        <p:txBody>
          <a:bodyPr/>
          <a:lstStyle/>
          <a:p>
            <a:pPr>
              <a:defRPr/>
            </a:pPr>
            <a:fld id="{AC73F1D3-B4B8-4AEF-90B2-F6B713CA2A81}" type="slidenum">
              <a:rPr lang="en-US" smtClean="0"/>
              <a:pPr>
                <a:defRPr/>
              </a:pPr>
              <a:t>375</a:t>
            </a:fld>
            <a:endParaRPr lang="en-US" dirty="0"/>
          </a:p>
        </p:txBody>
      </p:sp>
    </p:spTree>
    <p:extLst>
      <p:ext uri="{BB962C8B-B14F-4D97-AF65-F5344CB8AC3E}">
        <p14:creationId xmlns:p14="http://schemas.microsoft.com/office/powerpoint/2010/main" val="27121987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304801"/>
            <a:ext cx="9144000" cy="715963"/>
          </a:xfrm>
        </p:spPr>
        <p:txBody>
          <a:bodyPr/>
          <a:lstStyle/>
          <a:p>
            <a:r>
              <a:rPr lang="en-US" dirty="0"/>
              <a:t>Create Deliverables: Critical Outputs – </a:t>
            </a:r>
            <a:br>
              <a:rPr lang="en-US" dirty="0"/>
            </a:br>
            <a:r>
              <a:rPr lang="en-US" dirty="0"/>
              <a:t>Updated </a:t>
            </a:r>
            <a:r>
              <a:rPr lang="en-US" dirty="0" err="1"/>
              <a:t>Scrumboard</a:t>
            </a:r>
            <a:endParaRPr lang="en-US" dirty="0"/>
          </a:p>
        </p:txBody>
      </p:sp>
      <p:sp>
        <p:nvSpPr>
          <p:cNvPr id="2" name="Rectangle 1"/>
          <p:cNvSpPr/>
          <p:nvPr/>
        </p:nvSpPr>
        <p:spPr>
          <a:xfrm>
            <a:off x="381000" y="1437620"/>
            <a:ext cx="8534400" cy="2143780"/>
          </a:xfrm>
          <a:prstGeom prst="rect">
            <a:avLst/>
          </a:prstGeom>
        </p:spPr>
        <p:txBody>
          <a:bodyPr/>
          <a:lstStyle/>
          <a:p>
            <a:pPr algn="just"/>
            <a:r>
              <a:rPr lang="en-IN" dirty="0">
                <a:latin typeface="Calibri" panose="020F0502020204030204" pitchFamily="34" charset="0"/>
                <a:cs typeface="Calibri" panose="020F0502020204030204" pitchFamily="34" charset="0"/>
              </a:rPr>
              <a:t>The </a:t>
            </a:r>
            <a:r>
              <a:rPr lang="en-IN" dirty="0" err="1">
                <a:latin typeface="Calibri" panose="020F0502020204030204" pitchFamily="34" charset="0"/>
                <a:cs typeface="Calibri" panose="020F0502020204030204" pitchFamily="34" charset="0"/>
              </a:rPr>
              <a:t>Scrumboard</a:t>
            </a:r>
            <a:r>
              <a:rPr lang="en-IN" dirty="0">
                <a:latin typeface="Calibri" panose="020F0502020204030204" pitchFamily="34" charset="0"/>
                <a:cs typeface="Calibri" panose="020F0502020204030204" pitchFamily="34" charset="0"/>
              </a:rPr>
              <a:t> is updated regularly as the team keeps completing tasks. </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However, at the end of the Sprint, the </a:t>
            </a:r>
            <a:r>
              <a:rPr lang="en-IN" dirty="0" err="1">
                <a:latin typeface="Calibri" panose="020F0502020204030204" pitchFamily="34" charset="0"/>
                <a:cs typeface="Calibri" panose="020F0502020204030204" pitchFamily="34" charset="0"/>
              </a:rPr>
              <a:t>Scrumboard</a:t>
            </a:r>
            <a:r>
              <a:rPr lang="en-IN" dirty="0">
                <a:latin typeface="Calibri" panose="020F0502020204030204" pitchFamily="34" charset="0"/>
                <a:cs typeface="Calibri" panose="020F0502020204030204" pitchFamily="34" charset="0"/>
              </a:rPr>
              <a:t> will be reset or wiped off and a new </a:t>
            </a:r>
            <a:r>
              <a:rPr lang="en-IN" dirty="0" err="1">
                <a:latin typeface="Calibri" panose="020F0502020204030204" pitchFamily="34" charset="0"/>
                <a:cs typeface="Calibri" panose="020F0502020204030204" pitchFamily="34" charset="0"/>
              </a:rPr>
              <a:t>Scrumboard</a:t>
            </a:r>
            <a:r>
              <a:rPr lang="en-IN" dirty="0">
                <a:latin typeface="Calibri" panose="020F0502020204030204" pitchFamily="34" charset="0"/>
                <a:cs typeface="Calibri" panose="020F0502020204030204" pitchFamily="34" charset="0"/>
              </a:rPr>
              <a:t> is created for the next Sprint.</a:t>
            </a:r>
          </a:p>
        </p:txBody>
      </p:sp>
      <p:sp>
        <p:nvSpPr>
          <p:cNvPr id="3" name="Slide Number Placeholder 2">
            <a:extLst>
              <a:ext uri="{FF2B5EF4-FFF2-40B4-BE49-F238E27FC236}">
                <a16:creationId xmlns:a16="http://schemas.microsoft.com/office/drawing/2014/main" id="{53C9134B-9167-1E14-8C43-B90CE6750BD5}"/>
              </a:ext>
            </a:extLst>
          </p:cNvPr>
          <p:cNvSpPr>
            <a:spLocks noGrp="1"/>
          </p:cNvSpPr>
          <p:nvPr>
            <p:ph type="sldNum" sz="quarter" idx="12"/>
          </p:nvPr>
        </p:nvSpPr>
        <p:spPr/>
        <p:txBody>
          <a:bodyPr/>
          <a:lstStyle/>
          <a:p>
            <a:pPr>
              <a:defRPr/>
            </a:pPr>
            <a:fld id="{AC73F1D3-B4B8-4AEF-90B2-F6B713CA2A81}" type="slidenum">
              <a:rPr lang="en-US" smtClean="0"/>
              <a:pPr>
                <a:defRPr/>
              </a:pPr>
              <a:t>376</a:t>
            </a:fld>
            <a:endParaRPr lang="en-US" dirty="0"/>
          </a:p>
        </p:txBody>
      </p:sp>
    </p:spTree>
    <p:extLst>
      <p:ext uri="{BB962C8B-B14F-4D97-AF65-F5344CB8AC3E}">
        <p14:creationId xmlns:p14="http://schemas.microsoft.com/office/powerpoint/2010/main" val="403023793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3A3C9-4FD6-5ECA-D945-8CA3B3692BA9}"/>
              </a:ext>
            </a:extLst>
          </p:cNvPr>
          <p:cNvPicPr>
            <a:picLocks noChangeAspect="1"/>
          </p:cNvPicPr>
          <p:nvPr/>
        </p:nvPicPr>
        <p:blipFill>
          <a:blip r:embed="rId3"/>
          <a:stretch>
            <a:fillRect/>
          </a:stretch>
        </p:blipFill>
        <p:spPr>
          <a:xfrm>
            <a:off x="1257300" y="1752600"/>
            <a:ext cx="7048500" cy="4516047"/>
          </a:xfrm>
          <a:prstGeom prst="rect">
            <a:avLst/>
          </a:prstGeom>
        </p:spPr>
      </p:pic>
      <p:sp>
        <p:nvSpPr>
          <p:cNvPr id="6" name="Title 2"/>
          <p:cNvSpPr>
            <a:spLocks noGrp="1"/>
          </p:cNvSpPr>
          <p:nvPr>
            <p:ph type="title"/>
          </p:nvPr>
        </p:nvSpPr>
        <p:spPr>
          <a:xfrm>
            <a:off x="0" y="304801"/>
            <a:ext cx="9144000" cy="715963"/>
          </a:xfrm>
        </p:spPr>
        <p:txBody>
          <a:bodyPr/>
          <a:lstStyle/>
          <a:p>
            <a:r>
              <a:rPr lang="en-US" dirty="0"/>
              <a:t>Create Deliverables: Use of the </a:t>
            </a:r>
            <a:r>
              <a:rPr lang="en-US" dirty="0" err="1"/>
              <a:t>Scrumboard</a:t>
            </a:r>
            <a:endParaRPr lang="en-US" dirty="0"/>
          </a:p>
        </p:txBody>
      </p:sp>
      <p:sp>
        <p:nvSpPr>
          <p:cNvPr id="2" name="Rectangle 1"/>
          <p:cNvSpPr/>
          <p:nvPr/>
        </p:nvSpPr>
        <p:spPr>
          <a:xfrm>
            <a:off x="304800" y="990600"/>
            <a:ext cx="8534400" cy="838200"/>
          </a:xfrm>
          <a:prstGeom prst="rect">
            <a:avLst/>
          </a:prstGeom>
        </p:spPr>
        <p:txBody>
          <a:bodyPr/>
          <a:lstStyle/>
          <a:p>
            <a:pPr algn="just"/>
            <a:r>
              <a:rPr lang="en-IN" dirty="0">
                <a:latin typeface="Calibri" panose="020F0502020204030204" pitchFamily="34" charset="0"/>
                <a:cs typeface="Calibri" panose="020F0502020204030204" pitchFamily="34" charset="0"/>
              </a:rPr>
              <a:t>Below is the picture of a Scrumboard at the end of the Sprint. Was that a good Sprint? A bad one? An OK one? What do you think? Please type your answer in the Question window.</a:t>
            </a:r>
          </a:p>
        </p:txBody>
      </p:sp>
      <p:sp>
        <p:nvSpPr>
          <p:cNvPr id="7" name="Rectangle 6">
            <a:extLst>
              <a:ext uri="{FF2B5EF4-FFF2-40B4-BE49-F238E27FC236}">
                <a16:creationId xmlns:a16="http://schemas.microsoft.com/office/drawing/2014/main" id="{2395AC52-EDA4-4473-9B11-B92A0FB31389}"/>
              </a:ext>
            </a:extLst>
          </p:cNvPr>
          <p:cNvSpPr/>
          <p:nvPr/>
        </p:nvSpPr>
        <p:spPr>
          <a:xfrm>
            <a:off x="4806744" y="3678714"/>
            <a:ext cx="374855" cy="2977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997A45-270C-48CA-8675-7C0D66B7A48C}"/>
              </a:ext>
            </a:extLst>
          </p:cNvPr>
          <p:cNvSpPr/>
          <p:nvPr/>
        </p:nvSpPr>
        <p:spPr>
          <a:xfrm>
            <a:off x="5281724" y="3283691"/>
            <a:ext cx="374855" cy="2977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DB9C5A-507C-4451-979C-1F122283A450}"/>
              </a:ext>
            </a:extLst>
          </p:cNvPr>
          <p:cNvSpPr/>
          <p:nvPr/>
        </p:nvSpPr>
        <p:spPr>
          <a:xfrm>
            <a:off x="3435144" y="3283691"/>
            <a:ext cx="374855" cy="2977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ED3416-0176-4A2B-B298-4E6908D10603}"/>
              </a:ext>
            </a:extLst>
          </p:cNvPr>
          <p:cNvSpPr/>
          <p:nvPr/>
        </p:nvSpPr>
        <p:spPr>
          <a:xfrm>
            <a:off x="4349544" y="3283691"/>
            <a:ext cx="374855" cy="2977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8AE9E-8C8C-482C-BCBA-C7341FD50E2B}"/>
              </a:ext>
            </a:extLst>
          </p:cNvPr>
          <p:cNvSpPr/>
          <p:nvPr/>
        </p:nvSpPr>
        <p:spPr>
          <a:xfrm>
            <a:off x="4806744" y="3283691"/>
            <a:ext cx="374855" cy="2977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98ABB1-1492-4E72-84DE-0AFA4ACB6733}"/>
              </a:ext>
            </a:extLst>
          </p:cNvPr>
          <p:cNvSpPr/>
          <p:nvPr/>
        </p:nvSpPr>
        <p:spPr>
          <a:xfrm>
            <a:off x="4349544" y="3678714"/>
            <a:ext cx="374855" cy="2977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124401-00C6-4182-AD00-80B3288296FD}"/>
              </a:ext>
            </a:extLst>
          </p:cNvPr>
          <p:cNvSpPr/>
          <p:nvPr/>
        </p:nvSpPr>
        <p:spPr>
          <a:xfrm>
            <a:off x="4806744" y="5617845"/>
            <a:ext cx="374855" cy="29770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933448-C4DC-4598-BC57-2F440A5750B5}"/>
              </a:ext>
            </a:extLst>
          </p:cNvPr>
          <p:cNvSpPr/>
          <p:nvPr/>
        </p:nvSpPr>
        <p:spPr>
          <a:xfrm>
            <a:off x="5263944" y="5188691"/>
            <a:ext cx="374855" cy="29770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7A8B5A5-3A3B-4FA7-A417-84A3E3E42507}"/>
              </a:ext>
            </a:extLst>
          </p:cNvPr>
          <p:cNvSpPr/>
          <p:nvPr/>
        </p:nvSpPr>
        <p:spPr>
          <a:xfrm>
            <a:off x="3435144" y="5188691"/>
            <a:ext cx="374855" cy="29770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898773-C903-4FC6-9C98-0C2FF7A9D717}"/>
              </a:ext>
            </a:extLst>
          </p:cNvPr>
          <p:cNvSpPr/>
          <p:nvPr/>
        </p:nvSpPr>
        <p:spPr>
          <a:xfrm>
            <a:off x="4349544" y="5617845"/>
            <a:ext cx="374855" cy="29770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AF3BD7-5F9B-48FA-BA12-A1A6FC3C3CD3}"/>
              </a:ext>
            </a:extLst>
          </p:cNvPr>
          <p:cNvSpPr/>
          <p:nvPr/>
        </p:nvSpPr>
        <p:spPr>
          <a:xfrm>
            <a:off x="4349544" y="5188691"/>
            <a:ext cx="374855" cy="29770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232DB87-ACF3-428B-B2C1-9AB1E189C4C9}"/>
              </a:ext>
            </a:extLst>
          </p:cNvPr>
          <p:cNvSpPr/>
          <p:nvPr/>
        </p:nvSpPr>
        <p:spPr>
          <a:xfrm>
            <a:off x="4806744" y="5188691"/>
            <a:ext cx="374855" cy="29770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9C3BFE-EF4B-402B-B04E-E64925684922}"/>
              </a:ext>
            </a:extLst>
          </p:cNvPr>
          <p:cNvSpPr/>
          <p:nvPr/>
        </p:nvSpPr>
        <p:spPr>
          <a:xfrm>
            <a:off x="3435144" y="4627245"/>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7F0CE0-A43F-48BD-A12E-885EDA1A280B}"/>
              </a:ext>
            </a:extLst>
          </p:cNvPr>
          <p:cNvSpPr/>
          <p:nvPr/>
        </p:nvSpPr>
        <p:spPr>
          <a:xfrm>
            <a:off x="3435144" y="4198091"/>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799153-1A7C-4FE1-BA4B-4DCB2ED26B85}"/>
              </a:ext>
            </a:extLst>
          </p:cNvPr>
          <p:cNvSpPr/>
          <p:nvPr/>
        </p:nvSpPr>
        <p:spPr>
          <a:xfrm>
            <a:off x="5263944" y="4655291"/>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46F4EB3-C7A0-457E-9CD5-4413566F66F7}"/>
              </a:ext>
            </a:extLst>
          </p:cNvPr>
          <p:cNvSpPr/>
          <p:nvPr/>
        </p:nvSpPr>
        <p:spPr>
          <a:xfrm>
            <a:off x="4806744" y="4655291"/>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BD1082-BB63-4C57-BCB8-721164173606}"/>
              </a:ext>
            </a:extLst>
          </p:cNvPr>
          <p:cNvSpPr/>
          <p:nvPr/>
        </p:nvSpPr>
        <p:spPr>
          <a:xfrm>
            <a:off x="4349544" y="4655291"/>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98A7AC-AEC3-4D7C-AD98-0E4C521CA09A}"/>
              </a:ext>
            </a:extLst>
          </p:cNvPr>
          <p:cNvSpPr/>
          <p:nvPr/>
        </p:nvSpPr>
        <p:spPr>
          <a:xfrm>
            <a:off x="5263944" y="4198091"/>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F7545B-814F-4B7B-9452-592F75D32DA5}"/>
              </a:ext>
            </a:extLst>
          </p:cNvPr>
          <p:cNvSpPr/>
          <p:nvPr/>
        </p:nvSpPr>
        <p:spPr>
          <a:xfrm>
            <a:off x="4806744" y="4198091"/>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BDEC67E-FFFE-46E6-A436-B88E2654F56F}"/>
              </a:ext>
            </a:extLst>
          </p:cNvPr>
          <p:cNvSpPr/>
          <p:nvPr/>
        </p:nvSpPr>
        <p:spPr>
          <a:xfrm>
            <a:off x="4349544" y="4198091"/>
            <a:ext cx="374855" cy="2977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475B0B-5A10-449A-807B-B8AE18F3A368}"/>
              </a:ext>
            </a:extLst>
          </p:cNvPr>
          <p:cNvSpPr/>
          <p:nvPr/>
        </p:nvSpPr>
        <p:spPr>
          <a:xfrm>
            <a:off x="4349544" y="2750291"/>
            <a:ext cx="374855" cy="29770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356730A-63A3-4736-BF77-BE2FC14CD9BE}"/>
              </a:ext>
            </a:extLst>
          </p:cNvPr>
          <p:cNvSpPr/>
          <p:nvPr/>
        </p:nvSpPr>
        <p:spPr>
          <a:xfrm>
            <a:off x="4806744" y="2293091"/>
            <a:ext cx="374855" cy="29770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4373BBA-E7F0-4617-ADFD-24F19908BBD0}"/>
              </a:ext>
            </a:extLst>
          </p:cNvPr>
          <p:cNvSpPr/>
          <p:nvPr/>
        </p:nvSpPr>
        <p:spPr>
          <a:xfrm>
            <a:off x="4824524" y="2764314"/>
            <a:ext cx="374855" cy="29770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66D616-E14F-42EA-A766-191C1912B850}"/>
              </a:ext>
            </a:extLst>
          </p:cNvPr>
          <p:cNvSpPr/>
          <p:nvPr/>
        </p:nvSpPr>
        <p:spPr>
          <a:xfrm>
            <a:off x="4349544" y="2293091"/>
            <a:ext cx="374855" cy="29770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290BF7-996E-4BD8-B557-90A0E92E9FFE}"/>
              </a:ext>
            </a:extLst>
          </p:cNvPr>
          <p:cNvSpPr/>
          <p:nvPr/>
        </p:nvSpPr>
        <p:spPr>
          <a:xfrm>
            <a:off x="3435144" y="2293091"/>
            <a:ext cx="374855" cy="29770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4C57927-9986-A604-BC09-7AFC609F4701}"/>
              </a:ext>
            </a:extLst>
          </p:cNvPr>
          <p:cNvSpPr>
            <a:spLocks noGrp="1"/>
          </p:cNvSpPr>
          <p:nvPr>
            <p:ph type="sldNum" sz="quarter" idx="12"/>
          </p:nvPr>
        </p:nvSpPr>
        <p:spPr/>
        <p:txBody>
          <a:bodyPr/>
          <a:lstStyle/>
          <a:p>
            <a:pPr>
              <a:defRPr/>
            </a:pPr>
            <a:fld id="{AC73F1D3-B4B8-4AEF-90B2-F6B713CA2A81}" type="slidenum">
              <a:rPr lang="en-US" smtClean="0"/>
              <a:pPr>
                <a:defRPr/>
              </a:pPr>
              <a:t>377</a:t>
            </a:fld>
            <a:endParaRPr lang="en-US" dirty="0"/>
          </a:p>
        </p:txBody>
      </p:sp>
    </p:spTree>
    <p:extLst>
      <p:ext uri="{BB962C8B-B14F-4D97-AF65-F5344CB8AC3E}">
        <p14:creationId xmlns:p14="http://schemas.microsoft.com/office/powerpoint/2010/main" val="2150367693"/>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57804-2EFB-A8CA-63A8-02FE7088C84D}"/>
              </a:ext>
            </a:extLst>
          </p:cNvPr>
          <p:cNvPicPr>
            <a:picLocks noChangeAspect="1"/>
          </p:cNvPicPr>
          <p:nvPr/>
        </p:nvPicPr>
        <p:blipFill>
          <a:blip r:embed="rId3"/>
          <a:stretch>
            <a:fillRect/>
          </a:stretch>
        </p:blipFill>
        <p:spPr>
          <a:xfrm>
            <a:off x="1066800" y="1732353"/>
            <a:ext cx="7048500" cy="4516047"/>
          </a:xfrm>
          <a:prstGeom prst="rect">
            <a:avLst/>
          </a:prstGeom>
        </p:spPr>
      </p:pic>
      <p:sp>
        <p:nvSpPr>
          <p:cNvPr id="6" name="Title 2"/>
          <p:cNvSpPr>
            <a:spLocks noGrp="1"/>
          </p:cNvSpPr>
          <p:nvPr>
            <p:ph type="title"/>
          </p:nvPr>
        </p:nvSpPr>
        <p:spPr>
          <a:xfrm>
            <a:off x="0" y="304801"/>
            <a:ext cx="9144000" cy="715963"/>
          </a:xfrm>
        </p:spPr>
        <p:txBody>
          <a:bodyPr/>
          <a:lstStyle/>
          <a:p>
            <a:r>
              <a:rPr lang="en-US" dirty="0"/>
              <a:t>Create Deliverables: Use of the </a:t>
            </a:r>
            <a:r>
              <a:rPr lang="en-US" dirty="0" err="1"/>
              <a:t>Scrumboard</a:t>
            </a:r>
            <a:endParaRPr lang="en-US" dirty="0"/>
          </a:p>
        </p:txBody>
      </p:sp>
      <p:sp>
        <p:nvSpPr>
          <p:cNvPr id="2" name="Rectangle 1"/>
          <p:cNvSpPr/>
          <p:nvPr/>
        </p:nvSpPr>
        <p:spPr>
          <a:xfrm>
            <a:off x="304800" y="990600"/>
            <a:ext cx="8534400" cy="715963"/>
          </a:xfrm>
          <a:prstGeom prst="rect">
            <a:avLst/>
          </a:prstGeom>
        </p:spPr>
        <p:txBody>
          <a:bodyPr/>
          <a:lstStyle/>
          <a:p>
            <a:pPr algn="just"/>
            <a:r>
              <a:rPr lang="en-IN" dirty="0">
                <a:latin typeface="Calibri" panose="020F0502020204030204" pitchFamily="34" charset="0"/>
                <a:cs typeface="Calibri" panose="020F0502020204030204" pitchFamily="34" charset="0"/>
              </a:rPr>
              <a:t>Below is the picture of a Scrumboard at the end of the same Sprint. Is that better, worse or the same? Why? Please type your answer in the Question window.</a:t>
            </a:r>
          </a:p>
        </p:txBody>
      </p:sp>
      <p:sp>
        <p:nvSpPr>
          <p:cNvPr id="33" name="Rectangle 32">
            <a:extLst>
              <a:ext uri="{FF2B5EF4-FFF2-40B4-BE49-F238E27FC236}">
                <a16:creationId xmlns:a16="http://schemas.microsoft.com/office/drawing/2014/main" id="{7D36F759-2279-4A85-B09D-666BF24B3C70}"/>
              </a:ext>
            </a:extLst>
          </p:cNvPr>
          <p:cNvSpPr/>
          <p:nvPr/>
        </p:nvSpPr>
        <p:spPr>
          <a:xfrm>
            <a:off x="4619625" y="3671623"/>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EE6B60-B378-4513-AD90-E38D296017C2}"/>
              </a:ext>
            </a:extLst>
          </p:cNvPr>
          <p:cNvSpPr/>
          <p:nvPr/>
        </p:nvSpPr>
        <p:spPr>
          <a:xfrm>
            <a:off x="5094605" y="32766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DEF12DA-BD7C-4B7D-B1B6-FDF9B056092C}"/>
              </a:ext>
            </a:extLst>
          </p:cNvPr>
          <p:cNvSpPr/>
          <p:nvPr/>
        </p:nvSpPr>
        <p:spPr>
          <a:xfrm>
            <a:off x="5076825" y="367665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CA8190E-8F11-4D80-B1FA-D92CE9F75687}"/>
              </a:ext>
            </a:extLst>
          </p:cNvPr>
          <p:cNvSpPr/>
          <p:nvPr/>
        </p:nvSpPr>
        <p:spPr>
          <a:xfrm>
            <a:off x="4162425" y="32766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0F9A86E-1BE4-4E6B-95FF-95C58787222F}"/>
              </a:ext>
            </a:extLst>
          </p:cNvPr>
          <p:cNvSpPr/>
          <p:nvPr/>
        </p:nvSpPr>
        <p:spPr>
          <a:xfrm>
            <a:off x="4619625" y="3276600"/>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FD89B26-9901-4C8D-A022-AFE28FB8D5D6}"/>
              </a:ext>
            </a:extLst>
          </p:cNvPr>
          <p:cNvSpPr/>
          <p:nvPr/>
        </p:nvSpPr>
        <p:spPr>
          <a:xfrm>
            <a:off x="4162425" y="3671623"/>
            <a:ext cx="3810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9975F39-903A-46C3-9987-6DF52983A421}"/>
              </a:ext>
            </a:extLst>
          </p:cNvPr>
          <p:cNvSpPr/>
          <p:nvPr/>
        </p:nvSpPr>
        <p:spPr>
          <a:xfrm>
            <a:off x="4619625" y="5610754"/>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9ADB650-7D05-40BF-A702-BF93178C570A}"/>
              </a:ext>
            </a:extLst>
          </p:cNvPr>
          <p:cNvSpPr/>
          <p:nvPr/>
        </p:nvSpPr>
        <p:spPr>
          <a:xfrm>
            <a:off x="5076825" y="5181600"/>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A5F47E0-9FE4-49A8-84FD-BE8EC2D22334}"/>
              </a:ext>
            </a:extLst>
          </p:cNvPr>
          <p:cNvSpPr/>
          <p:nvPr/>
        </p:nvSpPr>
        <p:spPr>
          <a:xfrm>
            <a:off x="5067300" y="5610754"/>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83A4B7D-5628-457B-9F2D-3FE5067D0BB9}"/>
              </a:ext>
            </a:extLst>
          </p:cNvPr>
          <p:cNvSpPr/>
          <p:nvPr/>
        </p:nvSpPr>
        <p:spPr>
          <a:xfrm>
            <a:off x="4162425" y="5610754"/>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BE0CC91-A8C2-478F-A5C5-9B865BC896CF}"/>
              </a:ext>
            </a:extLst>
          </p:cNvPr>
          <p:cNvSpPr/>
          <p:nvPr/>
        </p:nvSpPr>
        <p:spPr>
          <a:xfrm>
            <a:off x="4162425" y="5181600"/>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2736C6F-D529-48D4-B14A-EA9212F5A352}"/>
              </a:ext>
            </a:extLst>
          </p:cNvPr>
          <p:cNvSpPr/>
          <p:nvPr/>
        </p:nvSpPr>
        <p:spPr>
          <a:xfrm>
            <a:off x="4619625" y="5181600"/>
            <a:ext cx="3810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0F592E1-F45C-48D1-A427-6ADAD2DD7E0E}"/>
              </a:ext>
            </a:extLst>
          </p:cNvPr>
          <p:cNvSpPr/>
          <p:nvPr/>
        </p:nvSpPr>
        <p:spPr>
          <a:xfrm>
            <a:off x="3248025" y="4620154"/>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9730EC3-E95A-4D2F-8DF2-D41B35A5A626}"/>
              </a:ext>
            </a:extLst>
          </p:cNvPr>
          <p:cNvSpPr/>
          <p:nvPr/>
        </p:nvSpPr>
        <p:spPr>
          <a:xfrm>
            <a:off x="3248025" y="4191000"/>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35FFF9B-CE30-4C49-ADBE-600CE0DE869B}"/>
              </a:ext>
            </a:extLst>
          </p:cNvPr>
          <p:cNvSpPr/>
          <p:nvPr/>
        </p:nvSpPr>
        <p:spPr>
          <a:xfrm>
            <a:off x="2390775" y="4620154"/>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4224B99-6748-41A7-881E-63416B3ED962}"/>
              </a:ext>
            </a:extLst>
          </p:cNvPr>
          <p:cNvSpPr/>
          <p:nvPr/>
        </p:nvSpPr>
        <p:spPr>
          <a:xfrm>
            <a:off x="1895475" y="4620154"/>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315797C-030A-4394-8480-9714988760F7}"/>
              </a:ext>
            </a:extLst>
          </p:cNvPr>
          <p:cNvSpPr/>
          <p:nvPr/>
        </p:nvSpPr>
        <p:spPr>
          <a:xfrm>
            <a:off x="1409700" y="4620154"/>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F7CC569-3E88-41EF-BA6E-6308C1A7154B}"/>
              </a:ext>
            </a:extLst>
          </p:cNvPr>
          <p:cNvSpPr/>
          <p:nvPr/>
        </p:nvSpPr>
        <p:spPr>
          <a:xfrm>
            <a:off x="1419225" y="4191000"/>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6D78C7C-04A2-4B6D-975A-068258F977FF}"/>
              </a:ext>
            </a:extLst>
          </p:cNvPr>
          <p:cNvSpPr/>
          <p:nvPr/>
        </p:nvSpPr>
        <p:spPr>
          <a:xfrm>
            <a:off x="2371725" y="4191000"/>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C117835-276A-4B16-BD9F-844D9293BB26}"/>
              </a:ext>
            </a:extLst>
          </p:cNvPr>
          <p:cNvSpPr/>
          <p:nvPr/>
        </p:nvSpPr>
        <p:spPr>
          <a:xfrm>
            <a:off x="1914525" y="4191000"/>
            <a:ext cx="381000" cy="3048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90E4C5C-9E94-4432-8287-40D20707784C}"/>
              </a:ext>
            </a:extLst>
          </p:cNvPr>
          <p:cNvSpPr/>
          <p:nvPr/>
        </p:nvSpPr>
        <p:spPr>
          <a:xfrm>
            <a:off x="4162425" y="27432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8809FEC-3439-43E7-AA84-A7D8AFE83CA8}"/>
              </a:ext>
            </a:extLst>
          </p:cNvPr>
          <p:cNvSpPr/>
          <p:nvPr/>
        </p:nvSpPr>
        <p:spPr>
          <a:xfrm>
            <a:off x="4619625" y="22860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CCBD68A-FA05-43F8-B713-7DF9EE11B6F2}"/>
              </a:ext>
            </a:extLst>
          </p:cNvPr>
          <p:cNvSpPr/>
          <p:nvPr/>
        </p:nvSpPr>
        <p:spPr>
          <a:xfrm>
            <a:off x="4637405" y="2757223"/>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A69CB90-C7C1-4AE4-A78F-29133C31681A}"/>
              </a:ext>
            </a:extLst>
          </p:cNvPr>
          <p:cNvSpPr/>
          <p:nvPr/>
        </p:nvSpPr>
        <p:spPr>
          <a:xfrm>
            <a:off x="4162425" y="22860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14B185D-00AA-4EA9-8DF6-100627244D7F}"/>
              </a:ext>
            </a:extLst>
          </p:cNvPr>
          <p:cNvSpPr/>
          <p:nvPr/>
        </p:nvSpPr>
        <p:spPr>
          <a:xfrm>
            <a:off x="5094605" y="2286000"/>
            <a:ext cx="381000" cy="304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4BA8791-0429-B116-C607-C79F0B991F1B}"/>
              </a:ext>
            </a:extLst>
          </p:cNvPr>
          <p:cNvSpPr>
            <a:spLocks noGrp="1"/>
          </p:cNvSpPr>
          <p:nvPr>
            <p:ph type="sldNum" sz="quarter" idx="12"/>
          </p:nvPr>
        </p:nvSpPr>
        <p:spPr/>
        <p:txBody>
          <a:bodyPr/>
          <a:lstStyle/>
          <a:p>
            <a:pPr>
              <a:defRPr/>
            </a:pPr>
            <a:fld id="{AC73F1D3-B4B8-4AEF-90B2-F6B713CA2A81}" type="slidenum">
              <a:rPr lang="en-US" smtClean="0"/>
              <a:pPr>
                <a:defRPr/>
              </a:pPr>
              <a:t>378</a:t>
            </a:fld>
            <a:endParaRPr lang="en-US" dirty="0"/>
          </a:p>
        </p:txBody>
      </p:sp>
    </p:spTree>
    <p:extLst>
      <p:ext uri="{BB962C8B-B14F-4D97-AF65-F5344CB8AC3E}">
        <p14:creationId xmlns:p14="http://schemas.microsoft.com/office/powerpoint/2010/main" val="96917373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304801"/>
            <a:ext cx="7924800" cy="715963"/>
          </a:xfrm>
        </p:spPr>
        <p:txBody>
          <a:bodyPr/>
          <a:lstStyle/>
          <a:p>
            <a:r>
              <a:rPr lang="en-US" dirty="0"/>
              <a:t>Implement – Conduct Daily Standup</a:t>
            </a:r>
          </a:p>
        </p:txBody>
      </p:sp>
      <p:sp>
        <p:nvSpPr>
          <p:cNvPr id="5" name="Rectangle 4"/>
          <p:cNvSpPr/>
          <p:nvPr/>
        </p:nvSpPr>
        <p:spPr>
          <a:xfrm>
            <a:off x="609600" y="5407223"/>
            <a:ext cx="73152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10‑6: </a:t>
            </a:r>
            <a:r>
              <a:rPr lang="en-IN" sz="1400" dirty="0">
                <a:latin typeface="Calibri" panose="020F0502020204030204" pitchFamily="34" charset="0"/>
                <a:cs typeface="Calibri" panose="020F0502020204030204" pitchFamily="34" charset="0"/>
              </a:rPr>
              <a:t>Conduct Daily </a:t>
            </a:r>
            <a:r>
              <a:rPr lang="en-IN" sz="1400" dirty="0" err="1">
                <a:latin typeface="Calibri" panose="020F0502020204030204" pitchFamily="34" charset="0"/>
                <a:cs typeface="Calibri" panose="020F0502020204030204" pitchFamily="34" charset="0"/>
              </a:rPr>
              <a:t>Standup</a:t>
            </a:r>
            <a:r>
              <a:rPr lang="en-IN" sz="1400" dirty="0">
                <a:latin typeface="Calibri" panose="020F0502020204030204" pitchFamily="34" charset="0"/>
                <a:cs typeface="Calibri" panose="020F0502020204030204" pitchFamily="34" charset="0"/>
              </a:rPr>
              <a:t>—Inputs, Tools, and Outputs</a:t>
            </a:r>
            <a:r>
              <a:rPr lang="en-US" sz="1400" dirty="0">
                <a:latin typeface="Calibri" panose="020F0502020204030204" pitchFamily="34" charset="0"/>
                <a:cs typeface="Calibri" panose="020F0502020204030204" pitchFamily="34" charset="0"/>
              </a:rPr>
              <a:t>; SBOK® Page 229</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379</a:t>
            </a:fld>
            <a:endParaRPr lang="en-US" dirty="0"/>
          </a:p>
        </p:txBody>
      </p:sp>
      <p:pic>
        <p:nvPicPr>
          <p:cNvPr id="4" name="Picture 3">
            <a:extLst>
              <a:ext uri="{FF2B5EF4-FFF2-40B4-BE49-F238E27FC236}">
                <a16:creationId xmlns:a16="http://schemas.microsoft.com/office/drawing/2014/main" id="{7F1360CD-2797-A621-28C1-DDCCC0757468}"/>
              </a:ext>
            </a:extLst>
          </p:cNvPr>
          <p:cNvPicPr>
            <a:picLocks noChangeAspect="1"/>
          </p:cNvPicPr>
          <p:nvPr/>
        </p:nvPicPr>
        <p:blipFill>
          <a:blip r:embed="rId2"/>
          <a:stretch>
            <a:fillRect/>
          </a:stretch>
        </p:blipFill>
        <p:spPr>
          <a:xfrm>
            <a:off x="549600" y="1447800"/>
            <a:ext cx="7984800" cy="3727880"/>
          </a:xfrm>
          <a:prstGeom prst="rect">
            <a:avLst/>
          </a:prstGeom>
        </p:spPr>
      </p:pic>
    </p:spTree>
    <p:extLst>
      <p:ext uri="{BB962C8B-B14F-4D97-AF65-F5344CB8AC3E}">
        <p14:creationId xmlns:p14="http://schemas.microsoft.com/office/powerpoint/2010/main" val="3971132903"/>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t>38</a:t>
            </a:fld>
            <a:endParaRPr lang="en-US" dirty="0"/>
          </a:p>
        </p:txBody>
      </p:sp>
      <p:sp>
        <p:nvSpPr>
          <p:cNvPr id="3" name="Title 2"/>
          <p:cNvSpPr>
            <a:spLocks noGrp="1"/>
          </p:cNvSpPr>
          <p:nvPr>
            <p:ph type="title"/>
          </p:nvPr>
        </p:nvSpPr>
        <p:spPr/>
        <p:txBody>
          <a:bodyPr/>
          <a:lstStyle/>
          <a:p>
            <a:r>
              <a:rPr lang="en-US" dirty="0">
                <a:solidFill>
                  <a:srgbClr val="0050AD"/>
                </a:solidFill>
              </a:rPr>
              <a:t>History of Scrum</a:t>
            </a:r>
          </a:p>
        </p:txBody>
      </p:sp>
      <p:sp>
        <p:nvSpPr>
          <p:cNvPr id="4" name="Rectangle 3"/>
          <p:cNvSpPr/>
          <p:nvPr/>
        </p:nvSpPr>
        <p:spPr>
          <a:xfrm>
            <a:off x="457201" y="1295400"/>
            <a:ext cx="7924800" cy="464871"/>
          </a:xfrm>
          <a:prstGeom prst="rect">
            <a:avLst/>
          </a:prstGeom>
        </p:spPr>
        <p:txBody>
          <a:bodyPr wrap="square">
            <a:spAutoFit/>
          </a:bodyPr>
          <a:lstStyle/>
          <a:p>
            <a:pPr>
              <a:lnSpc>
                <a:spcPct val="150000"/>
              </a:lnSpc>
            </a:pPr>
            <a:endParaRPr lang="en-IN" dirty="0">
              <a:latin typeface="Calibri" panose="020F0502020204030204" pitchFamily="34" charset="0"/>
              <a:cs typeface="Calibri" panose="020F0502020204030204" pitchFamily="34" charset="0"/>
            </a:endParaRPr>
          </a:p>
        </p:txBody>
      </p:sp>
      <p:sp>
        <p:nvSpPr>
          <p:cNvPr id="6" name="Rectangle 5"/>
          <p:cNvSpPr/>
          <p:nvPr/>
        </p:nvSpPr>
        <p:spPr>
          <a:xfrm>
            <a:off x="442711" y="1371600"/>
            <a:ext cx="8348721" cy="5173852"/>
          </a:xfrm>
          <a:prstGeom prst="rect">
            <a:avLst/>
          </a:prstGeom>
        </p:spPr>
        <p:txBody>
          <a:bodyPr wrap="square">
            <a:spAutoFit/>
          </a:bodyPr>
          <a:lstStyle/>
          <a:p>
            <a:pPr algn="just"/>
            <a:r>
              <a:rPr lang="en-IN" dirty="0">
                <a:latin typeface="Calibri" panose="020F0502020204030204" pitchFamily="34" charset="0"/>
                <a:cs typeface="Calibri" panose="020F0502020204030204" pitchFamily="34" charset="0"/>
              </a:rPr>
              <a:t>2013 - A Guide to the Scrum Body of Knowledge (SBOK® Guide) First Edition is released. It is developed with the help of more than 52 subject matter experts from over 10 countries.</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2015 - A Guide to the Scrum Body of Knowledge (SBOK® Guide) Second Edition is released.</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2015 – SCRUMstudy LinkedIn Group is formed. It is now the largest and the fastest growing community of Scrum and Agile practitioners with over 210,000+ members.</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2017 - A Guide to the Scrum Body of Knowledge (SBOK® Guide) Third Edition is released with detailed sections on Scaling Scrum for Large Projects and the Enterprise.</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2022 - A Guide to the Scrum Body of Knowledge (SBOK® Guide) Fourth Edition is released with </a:t>
            </a:r>
            <a:r>
              <a:rPr lang="en-US" dirty="0">
                <a:latin typeface="Calibri" panose="020F0502020204030204" pitchFamily="34" charset="0"/>
                <a:cs typeface="Calibri" panose="020F0502020204030204" pitchFamily="34" charset="0"/>
              </a:rPr>
              <a:t>Improved and expanded description of roles and responsibilities in the Scrum framework, particularly as they relate to large projects, programs, and portfolios. </a:t>
            </a:r>
            <a:endParaRPr lang="en-IN"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algn="just">
              <a:lnSpc>
                <a:spcPct val="150000"/>
              </a:lnSpc>
            </a:pPr>
            <a:endParaRPr lang="en-IN"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AEDC8780-514B-0690-B10D-3AC833B93B0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341292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62400" y="3429000"/>
            <a:ext cx="5029200" cy="2824044"/>
          </a:xfrm>
          <a:prstGeom prst="rect">
            <a:avLst/>
          </a:prstGeom>
        </p:spPr>
      </p:pic>
      <p:sp>
        <p:nvSpPr>
          <p:cNvPr id="4" name="Title 2"/>
          <p:cNvSpPr>
            <a:spLocks noGrp="1"/>
          </p:cNvSpPr>
          <p:nvPr>
            <p:ph type="title"/>
          </p:nvPr>
        </p:nvSpPr>
        <p:spPr>
          <a:xfrm>
            <a:off x="0" y="304801"/>
            <a:ext cx="9144000" cy="715963"/>
          </a:xfrm>
        </p:spPr>
        <p:txBody>
          <a:bodyPr/>
          <a:lstStyle/>
          <a:p>
            <a:r>
              <a:rPr lang="en-US" dirty="0"/>
              <a:t>Implement – Conduct Daily Standups</a:t>
            </a:r>
          </a:p>
        </p:txBody>
      </p:sp>
      <p:sp>
        <p:nvSpPr>
          <p:cNvPr id="7" name="TextBox 6"/>
          <p:cNvSpPr txBox="1"/>
          <p:nvPr/>
        </p:nvSpPr>
        <p:spPr>
          <a:xfrm>
            <a:off x="609600" y="1413808"/>
            <a:ext cx="8305800" cy="1754326"/>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Everyday a highly focused and time-boxed meeting is conducted. It is referred to as the Daily Standup meeting</a:t>
            </a:r>
          </a:p>
          <a:p>
            <a:endParaRPr lang="en-US"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This is the forum for the Scrum Team to update each other on their progress and any impediments they may be facing</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62C733F-3023-0411-17F8-FB4FF5AE2B50}"/>
              </a:ext>
            </a:extLst>
          </p:cNvPr>
          <p:cNvSpPr>
            <a:spLocks noGrp="1"/>
          </p:cNvSpPr>
          <p:nvPr>
            <p:ph type="sldNum" sz="quarter" idx="12"/>
          </p:nvPr>
        </p:nvSpPr>
        <p:spPr/>
        <p:txBody>
          <a:bodyPr/>
          <a:lstStyle/>
          <a:p>
            <a:pPr>
              <a:defRPr/>
            </a:pPr>
            <a:fld id="{AC73F1D3-B4B8-4AEF-90B2-F6B713CA2A81}" type="slidenum">
              <a:rPr lang="en-US" smtClean="0"/>
              <a:pPr>
                <a:defRPr/>
              </a:pPr>
              <a:t>380</a:t>
            </a:fld>
            <a:endParaRPr lang="en-US" dirty="0"/>
          </a:p>
        </p:txBody>
      </p:sp>
    </p:spTree>
    <p:extLst>
      <p:ext uri="{BB962C8B-B14F-4D97-AF65-F5344CB8AC3E}">
        <p14:creationId xmlns:p14="http://schemas.microsoft.com/office/powerpoint/2010/main" val="321180338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0" y="304801"/>
            <a:ext cx="9144000" cy="715963"/>
          </a:xfrm>
        </p:spPr>
        <p:txBody>
          <a:bodyPr/>
          <a:lstStyle/>
          <a:p>
            <a:r>
              <a:rPr lang="en-US" dirty="0"/>
              <a:t>Conduct Daily Standups: Critical Inputs</a:t>
            </a:r>
          </a:p>
        </p:txBody>
      </p:sp>
      <p:sp>
        <p:nvSpPr>
          <p:cNvPr id="7" name="TextBox 6"/>
          <p:cNvSpPr txBox="1"/>
          <p:nvPr/>
        </p:nvSpPr>
        <p:spPr>
          <a:xfrm>
            <a:off x="609600" y="1413808"/>
            <a:ext cx="83058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Scrum Team</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Scrum Master</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Scrumboard</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Impediment Log</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These topics have already been discussed.</a:t>
            </a:r>
          </a:p>
        </p:txBody>
      </p:sp>
      <p:sp>
        <p:nvSpPr>
          <p:cNvPr id="2" name="Slide Number Placeholder 1">
            <a:extLst>
              <a:ext uri="{FF2B5EF4-FFF2-40B4-BE49-F238E27FC236}">
                <a16:creationId xmlns:a16="http://schemas.microsoft.com/office/drawing/2014/main" id="{CD9E88BA-F594-7D98-FC1E-50E4F36A338A}"/>
              </a:ext>
            </a:extLst>
          </p:cNvPr>
          <p:cNvSpPr>
            <a:spLocks noGrp="1"/>
          </p:cNvSpPr>
          <p:nvPr>
            <p:ph type="sldNum" sz="quarter" idx="12"/>
          </p:nvPr>
        </p:nvSpPr>
        <p:spPr/>
        <p:txBody>
          <a:bodyPr/>
          <a:lstStyle/>
          <a:p>
            <a:pPr>
              <a:defRPr/>
            </a:pPr>
            <a:fld id="{AC73F1D3-B4B8-4AEF-90B2-F6B713CA2A81}" type="slidenum">
              <a:rPr lang="en-US" smtClean="0"/>
              <a:pPr>
                <a:defRPr/>
              </a:pPr>
              <a:t>381</a:t>
            </a:fld>
            <a:endParaRPr lang="en-US" dirty="0"/>
          </a:p>
        </p:txBody>
      </p:sp>
    </p:spTree>
    <p:extLst>
      <p:ext uri="{BB962C8B-B14F-4D97-AF65-F5344CB8AC3E}">
        <p14:creationId xmlns:p14="http://schemas.microsoft.com/office/powerpoint/2010/main" val="93727949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0" y="304801"/>
            <a:ext cx="9144000" cy="715963"/>
          </a:xfrm>
        </p:spPr>
        <p:txBody>
          <a:bodyPr/>
          <a:lstStyle/>
          <a:p>
            <a:r>
              <a:rPr lang="en-US" dirty="0"/>
              <a:t>Conduct Daily Standups: Critical Tools – </a:t>
            </a:r>
            <a:br>
              <a:rPr lang="en-US" dirty="0"/>
            </a:br>
            <a:r>
              <a:rPr lang="en-US" dirty="0"/>
              <a:t>Daily Standup Meeting</a:t>
            </a:r>
          </a:p>
        </p:txBody>
      </p:sp>
      <p:sp>
        <p:nvSpPr>
          <p:cNvPr id="7" name="TextBox 6"/>
          <p:cNvSpPr txBox="1"/>
          <p:nvPr/>
        </p:nvSpPr>
        <p:spPr>
          <a:xfrm>
            <a:off x="609600" y="1413808"/>
            <a:ext cx="8305800" cy="3139321"/>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The Daily </a:t>
            </a:r>
            <a:r>
              <a:rPr lang="en-IN" dirty="0" err="1">
                <a:latin typeface="Calibri" panose="020F0502020204030204" pitchFamily="34" charset="0"/>
                <a:cs typeface="Calibri" panose="020F0502020204030204" pitchFamily="34" charset="0"/>
              </a:rPr>
              <a:t>Standup</a:t>
            </a:r>
            <a:r>
              <a:rPr lang="en-IN" dirty="0">
                <a:latin typeface="Calibri" panose="020F0502020204030204" pitchFamily="34" charset="0"/>
                <a:cs typeface="Calibri" panose="020F0502020204030204" pitchFamily="34" charset="0"/>
              </a:rPr>
              <a:t> Meeting is a short daily meeting, Time-boxed to 15 minutes.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Team members assemble to report their previous day’s progress in the Sprint and plan the current day’s activities.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In the meeting, each Scrum Team member provides answers to the Three Daily Questions.</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Discussions between the Scrum Master and the team or between some Scrum Team members are encouraged, but such discussions happen after the meeting to ensure that the Daily </a:t>
            </a:r>
            <a:r>
              <a:rPr lang="en-IN" dirty="0" err="1">
                <a:latin typeface="Calibri" panose="020F0502020204030204" pitchFamily="34" charset="0"/>
                <a:cs typeface="Calibri" panose="020F0502020204030204" pitchFamily="34" charset="0"/>
              </a:rPr>
              <a:t>Standup</a:t>
            </a:r>
            <a:r>
              <a:rPr lang="en-IN" dirty="0">
                <a:latin typeface="Calibri" panose="020F0502020204030204" pitchFamily="34" charset="0"/>
                <a:cs typeface="Calibri" panose="020F0502020204030204" pitchFamily="34" charset="0"/>
              </a:rPr>
              <a:t> Meeting is kept short.</a:t>
            </a:r>
          </a:p>
        </p:txBody>
      </p:sp>
      <p:sp>
        <p:nvSpPr>
          <p:cNvPr id="2" name="Slide Number Placeholder 1">
            <a:extLst>
              <a:ext uri="{FF2B5EF4-FFF2-40B4-BE49-F238E27FC236}">
                <a16:creationId xmlns:a16="http://schemas.microsoft.com/office/drawing/2014/main" id="{80E72DA2-4297-38A1-9DAA-4FEC906935FD}"/>
              </a:ext>
            </a:extLst>
          </p:cNvPr>
          <p:cNvSpPr>
            <a:spLocks noGrp="1"/>
          </p:cNvSpPr>
          <p:nvPr>
            <p:ph type="sldNum" sz="quarter" idx="12"/>
          </p:nvPr>
        </p:nvSpPr>
        <p:spPr/>
        <p:txBody>
          <a:bodyPr/>
          <a:lstStyle/>
          <a:p>
            <a:pPr>
              <a:defRPr/>
            </a:pPr>
            <a:fld id="{AC73F1D3-B4B8-4AEF-90B2-F6B713CA2A81}" type="slidenum">
              <a:rPr lang="en-US" smtClean="0"/>
              <a:pPr>
                <a:defRPr/>
              </a:pPr>
              <a:t>382</a:t>
            </a:fld>
            <a:endParaRPr lang="en-US" dirty="0"/>
          </a:p>
        </p:txBody>
      </p:sp>
    </p:spTree>
    <p:extLst>
      <p:ext uri="{BB962C8B-B14F-4D97-AF65-F5344CB8AC3E}">
        <p14:creationId xmlns:p14="http://schemas.microsoft.com/office/powerpoint/2010/main" val="346860088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0" y="304801"/>
            <a:ext cx="9144000" cy="715963"/>
          </a:xfrm>
        </p:spPr>
        <p:txBody>
          <a:bodyPr/>
          <a:lstStyle/>
          <a:p>
            <a:r>
              <a:rPr lang="en-US" dirty="0"/>
              <a:t>Conduct Daily Standups: Critical Tools – </a:t>
            </a:r>
            <a:br>
              <a:rPr lang="en-US" dirty="0"/>
            </a:br>
            <a:r>
              <a:rPr lang="en-US" dirty="0"/>
              <a:t>Three Daily Questions</a:t>
            </a:r>
          </a:p>
        </p:txBody>
      </p:sp>
      <p:sp>
        <p:nvSpPr>
          <p:cNvPr id="7" name="TextBox 6"/>
          <p:cNvSpPr txBox="1"/>
          <p:nvPr/>
        </p:nvSpPr>
        <p:spPr>
          <a:xfrm>
            <a:off x="609600" y="1536680"/>
            <a:ext cx="8305800" cy="3416320"/>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In the Daily </a:t>
            </a:r>
            <a:r>
              <a:rPr lang="en-IN" dirty="0" err="1">
                <a:latin typeface="Calibri" panose="020F0502020204030204" pitchFamily="34" charset="0"/>
                <a:cs typeface="Calibri" panose="020F0502020204030204" pitchFamily="34" charset="0"/>
              </a:rPr>
              <a:t>Standup</a:t>
            </a:r>
            <a:r>
              <a:rPr lang="en-IN" dirty="0">
                <a:latin typeface="Calibri" panose="020F0502020204030204" pitchFamily="34" charset="0"/>
                <a:cs typeface="Calibri" panose="020F0502020204030204" pitchFamily="34" charset="0"/>
              </a:rPr>
              <a:t> Meeting, facilitated by the Scrum Master, each Scrum Team member provides information in the form of answers to three specific questions:</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342900" indent="-342900">
              <a:buFont typeface="+mj-lt"/>
              <a:buAutoNum type="arabicPeriod"/>
            </a:pPr>
            <a:r>
              <a:rPr lang="en-IN" dirty="0">
                <a:latin typeface="Calibri" panose="020F0502020204030204" pitchFamily="34" charset="0"/>
                <a:cs typeface="Calibri" panose="020F0502020204030204" pitchFamily="34" charset="0"/>
              </a:rPr>
              <a:t>What have I done since the last meeting?</a:t>
            </a:r>
          </a:p>
          <a:p>
            <a:pPr marL="342900" indent="-342900">
              <a:buFont typeface="+mj-lt"/>
              <a:buAutoNum type="arabicPeriod"/>
            </a:pPr>
            <a:r>
              <a:rPr lang="en-IN" dirty="0">
                <a:latin typeface="Calibri" panose="020F0502020204030204" pitchFamily="34" charset="0"/>
                <a:cs typeface="Calibri" panose="020F0502020204030204" pitchFamily="34" charset="0"/>
              </a:rPr>
              <a:t>What do I plan to do before the next meeting?</a:t>
            </a:r>
          </a:p>
          <a:p>
            <a:pPr marL="342900" indent="-342900">
              <a:buFont typeface="+mj-lt"/>
              <a:buAutoNum type="arabicPeriod"/>
            </a:pPr>
            <a:r>
              <a:rPr lang="en-IN" dirty="0">
                <a:latin typeface="Calibri" panose="020F0502020204030204" pitchFamily="34" charset="0"/>
                <a:cs typeface="Calibri" panose="020F0502020204030204" pitchFamily="34" charset="0"/>
              </a:rPr>
              <a:t>What impediments or obstacles (if any) am I currently facing?</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It is highly recommended that the first two questions should be answered by team members in a quantifiable manner if possible, instead of qualitative lengthy answers.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Team members can organize additional meetings after the daily </a:t>
            </a:r>
            <a:r>
              <a:rPr lang="en-IN" dirty="0" err="1">
                <a:latin typeface="Calibri" panose="020F0502020204030204" pitchFamily="34" charset="0"/>
                <a:cs typeface="Calibri" panose="020F0502020204030204" pitchFamily="34" charset="0"/>
              </a:rPr>
              <a:t>Standup</a:t>
            </a:r>
            <a:r>
              <a:rPr lang="en-IN" dirty="0">
                <a:latin typeface="Calibri" panose="020F0502020204030204" pitchFamily="34" charset="0"/>
                <a:cs typeface="Calibri" panose="020F0502020204030204" pitchFamily="34" charset="0"/>
              </a:rPr>
              <a:t> Meeting to address items that need additional discussion.</a:t>
            </a:r>
          </a:p>
        </p:txBody>
      </p:sp>
      <p:sp>
        <p:nvSpPr>
          <p:cNvPr id="2" name="Slide Number Placeholder 1">
            <a:extLst>
              <a:ext uri="{FF2B5EF4-FFF2-40B4-BE49-F238E27FC236}">
                <a16:creationId xmlns:a16="http://schemas.microsoft.com/office/drawing/2014/main" id="{E81988B3-6E93-B79C-FB5B-40D04F4044CC}"/>
              </a:ext>
            </a:extLst>
          </p:cNvPr>
          <p:cNvSpPr>
            <a:spLocks noGrp="1"/>
          </p:cNvSpPr>
          <p:nvPr>
            <p:ph type="sldNum" sz="quarter" idx="12"/>
          </p:nvPr>
        </p:nvSpPr>
        <p:spPr/>
        <p:txBody>
          <a:bodyPr/>
          <a:lstStyle/>
          <a:p>
            <a:pPr>
              <a:defRPr/>
            </a:pPr>
            <a:fld id="{AC73F1D3-B4B8-4AEF-90B2-F6B713CA2A81}" type="slidenum">
              <a:rPr lang="en-US" smtClean="0"/>
              <a:pPr>
                <a:defRPr/>
              </a:pPr>
              <a:t>383</a:t>
            </a:fld>
            <a:endParaRPr lang="en-US" dirty="0"/>
          </a:p>
        </p:txBody>
      </p:sp>
    </p:spTree>
    <p:extLst>
      <p:ext uri="{BB962C8B-B14F-4D97-AF65-F5344CB8AC3E}">
        <p14:creationId xmlns:p14="http://schemas.microsoft.com/office/powerpoint/2010/main" val="325103338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0" y="304801"/>
            <a:ext cx="9144000" cy="715963"/>
          </a:xfrm>
        </p:spPr>
        <p:txBody>
          <a:bodyPr/>
          <a:lstStyle/>
          <a:p>
            <a:r>
              <a:rPr lang="en-US" dirty="0"/>
              <a:t>Conduct Daily Standups: Critical Outputs – </a:t>
            </a:r>
            <a:br>
              <a:rPr lang="en-US" dirty="0"/>
            </a:br>
            <a:r>
              <a:rPr lang="en-US" dirty="0"/>
              <a:t>Updated Sprint Burndown or Burnup Chart</a:t>
            </a:r>
          </a:p>
        </p:txBody>
      </p:sp>
      <p:sp>
        <p:nvSpPr>
          <p:cNvPr id="5" name="TextBox 4"/>
          <p:cNvSpPr txBox="1"/>
          <p:nvPr/>
        </p:nvSpPr>
        <p:spPr>
          <a:xfrm>
            <a:off x="609600" y="1723072"/>
            <a:ext cx="8305800" cy="2031325"/>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The Sprint </a:t>
            </a:r>
            <a:r>
              <a:rPr lang="en-IN" dirty="0" err="1">
                <a:latin typeface="Calibri" panose="020F0502020204030204" pitchFamily="34" charset="0"/>
                <a:cs typeface="Calibri" panose="020F0502020204030204" pitchFamily="34" charset="0"/>
              </a:rPr>
              <a:t>Burndown</a:t>
            </a:r>
            <a:r>
              <a:rPr lang="en-IN" dirty="0">
                <a:latin typeface="Calibri" panose="020F0502020204030204" pitchFamily="34" charset="0"/>
                <a:cs typeface="Calibri" panose="020F0502020204030204" pitchFamily="34" charset="0"/>
              </a:rPr>
              <a:t> Chart is a graph that depicts the amount of work remaining in the </a:t>
            </a:r>
            <a:r>
              <a:rPr lang="en-IN" dirty="0" err="1">
                <a:latin typeface="Calibri" panose="020F0502020204030204" pitchFamily="34" charset="0"/>
                <a:cs typeface="Calibri" panose="020F0502020204030204" pitchFamily="34" charset="0"/>
              </a:rPr>
              <a:t>ongoing</a:t>
            </a:r>
            <a:r>
              <a:rPr lang="en-IN" dirty="0">
                <a:latin typeface="Calibri" panose="020F0502020204030204" pitchFamily="34" charset="0"/>
                <a:cs typeface="Calibri" panose="020F0502020204030204" pitchFamily="34" charset="0"/>
              </a:rPr>
              <a:t> Sprint. The initial Sprint </a:t>
            </a:r>
            <a:r>
              <a:rPr lang="en-IN" dirty="0" err="1">
                <a:latin typeface="Calibri" panose="020F0502020204030204" pitchFamily="34" charset="0"/>
                <a:cs typeface="Calibri" panose="020F0502020204030204" pitchFamily="34" charset="0"/>
              </a:rPr>
              <a:t>Burndown</a:t>
            </a:r>
            <a:r>
              <a:rPr lang="en-IN" dirty="0">
                <a:latin typeface="Calibri" panose="020F0502020204030204" pitchFamily="34" charset="0"/>
                <a:cs typeface="Calibri" panose="020F0502020204030204" pitchFamily="34" charset="0"/>
              </a:rPr>
              <a:t> Chart is accompanied by a planned </a:t>
            </a:r>
            <a:r>
              <a:rPr lang="en-IN" dirty="0" err="1">
                <a:latin typeface="Calibri" panose="020F0502020204030204" pitchFamily="34" charset="0"/>
                <a:cs typeface="Calibri" panose="020F0502020204030204" pitchFamily="34" charset="0"/>
              </a:rPr>
              <a:t>burndown</a:t>
            </a:r>
            <a:r>
              <a:rPr lang="en-IN" dirty="0">
                <a:latin typeface="Calibri" panose="020F0502020204030204" pitchFamily="34" charset="0"/>
                <a:cs typeface="Calibri" panose="020F0502020204030204" pitchFamily="34" charset="0"/>
              </a:rPr>
              <a:t>. </a:t>
            </a:r>
          </a:p>
          <a:p>
            <a:endParaRPr lang="en-I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Sprint Burndown Chart should be updated daily to show the progress that has been made by the Scrum Team and to also allow for the detection of estimates that may have been incorrect. </a:t>
            </a:r>
            <a:endParaRPr lang="en-IN"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B6B9E1E-C0FB-8599-8479-87526CB9F584}"/>
              </a:ext>
            </a:extLst>
          </p:cNvPr>
          <p:cNvSpPr>
            <a:spLocks noGrp="1"/>
          </p:cNvSpPr>
          <p:nvPr>
            <p:ph type="sldNum" sz="quarter" idx="12"/>
          </p:nvPr>
        </p:nvSpPr>
        <p:spPr/>
        <p:txBody>
          <a:bodyPr/>
          <a:lstStyle/>
          <a:p>
            <a:pPr>
              <a:defRPr/>
            </a:pPr>
            <a:fld id="{AC73F1D3-B4B8-4AEF-90B2-F6B713CA2A81}" type="slidenum">
              <a:rPr lang="en-US" smtClean="0"/>
              <a:pPr>
                <a:defRPr/>
              </a:pPr>
              <a:t>384</a:t>
            </a:fld>
            <a:endParaRPr lang="en-US" dirty="0"/>
          </a:p>
        </p:txBody>
      </p:sp>
    </p:spTree>
    <p:extLst>
      <p:ext uri="{BB962C8B-B14F-4D97-AF65-F5344CB8AC3E}">
        <p14:creationId xmlns:p14="http://schemas.microsoft.com/office/powerpoint/2010/main" val="282175306"/>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US" dirty="0"/>
              <a:t>Conduct Daily Standups: Critical Outputs – </a:t>
            </a:r>
            <a:br>
              <a:rPr lang="en-US" dirty="0"/>
            </a:br>
            <a:r>
              <a:rPr lang="en-US" dirty="0"/>
              <a:t>Updated Sprint Burndown or Burnup Chart</a:t>
            </a:r>
          </a:p>
        </p:txBody>
      </p:sp>
      <p:sp>
        <p:nvSpPr>
          <p:cNvPr id="2" name="TextBox 1"/>
          <p:cNvSpPr txBox="1"/>
          <p:nvPr/>
        </p:nvSpPr>
        <p:spPr>
          <a:xfrm>
            <a:off x="2209800" y="49808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Days</a:t>
            </a:r>
          </a:p>
        </p:txBody>
      </p:sp>
      <p:sp>
        <p:nvSpPr>
          <p:cNvPr id="6" name="TextBox 5"/>
          <p:cNvSpPr txBox="1"/>
          <p:nvPr/>
        </p:nvSpPr>
        <p:spPr>
          <a:xfrm rot="16200000">
            <a:off x="-367100" y="32143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Story Points</a:t>
            </a:r>
          </a:p>
        </p:txBody>
      </p:sp>
      <p:graphicFrame>
        <p:nvGraphicFramePr>
          <p:cNvPr id="4" name="Chart 3">
            <a:extLst>
              <a:ext uri="{FF2B5EF4-FFF2-40B4-BE49-F238E27FC236}">
                <a16:creationId xmlns:a16="http://schemas.microsoft.com/office/drawing/2014/main" id="{854CB992-5001-A239-F6DF-FEB4C90D35D2}"/>
              </a:ext>
            </a:extLst>
          </p:cNvPr>
          <p:cNvGraphicFramePr>
            <a:graphicFrameLocks/>
          </p:cNvGraphicFramePr>
          <p:nvPr>
            <p:extLst>
              <p:ext uri="{D42A27DB-BD31-4B8C-83A1-F6EECF244321}">
                <p14:modId xmlns:p14="http://schemas.microsoft.com/office/powerpoint/2010/main" val="3971504869"/>
              </p:ext>
            </p:extLst>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7D80F428-0887-B13C-189E-2FAC2AAE4366}"/>
              </a:ext>
            </a:extLst>
          </p:cNvPr>
          <p:cNvSpPr>
            <a:spLocks noGrp="1"/>
          </p:cNvSpPr>
          <p:nvPr>
            <p:ph type="sldNum" sz="quarter" idx="12"/>
          </p:nvPr>
        </p:nvSpPr>
        <p:spPr/>
        <p:txBody>
          <a:bodyPr/>
          <a:lstStyle/>
          <a:p>
            <a:pPr>
              <a:defRPr/>
            </a:pPr>
            <a:fld id="{AC73F1D3-B4B8-4AEF-90B2-F6B713CA2A81}" type="slidenum">
              <a:rPr lang="en-US" smtClean="0"/>
              <a:pPr>
                <a:defRPr/>
              </a:pPr>
              <a:t>385</a:t>
            </a:fld>
            <a:endParaRPr lang="en-US" dirty="0"/>
          </a:p>
        </p:txBody>
      </p:sp>
    </p:spTree>
    <p:extLst>
      <p:ext uri="{BB962C8B-B14F-4D97-AF65-F5344CB8AC3E}">
        <p14:creationId xmlns:p14="http://schemas.microsoft.com/office/powerpoint/2010/main" val="60528145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US" dirty="0"/>
              <a:t>Conduct Daily Standups: Critical Outputs – </a:t>
            </a:r>
            <a:br>
              <a:rPr lang="en-US" dirty="0"/>
            </a:br>
            <a:r>
              <a:rPr lang="en-US" dirty="0"/>
              <a:t>Updated Sprint Burndown or Burnup Chart</a:t>
            </a:r>
          </a:p>
        </p:txBody>
      </p:sp>
      <p:sp>
        <p:nvSpPr>
          <p:cNvPr id="7" name="TextBox 6"/>
          <p:cNvSpPr txBox="1"/>
          <p:nvPr/>
        </p:nvSpPr>
        <p:spPr>
          <a:xfrm>
            <a:off x="2209800" y="49808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Days</a:t>
            </a:r>
          </a:p>
        </p:txBody>
      </p:sp>
      <p:sp>
        <p:nvSpPr>
          <p:cNvPr id="8" name="TextBox 7"/>
          <p:cNvSpPr txBox="1"/>
          <p:nvPr/>
        </p:nvSpPr>
        <p:spPr>
          <a:xfrm rot="16200000">
            <a:off x="-367100" y="32143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Story Points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054225"/>
            <a:ext cx="4584700" cy="27559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FBC850B5-09C1-5818-46C1-EF646D04234C}"/>
              </a:ext>
            </a:extLst>
          </p:cNvPr>
          <p:cNvSpPr>
            <a:spLocks noGrp="1"/>
          </p:cNvSpPr>
          <p:nvPr>
            <p:ph type="sldNum" sz="quarter" idx="12"/>
          </p:nvPr>
        </p:nvSpPr>
        <p:spPr/>
        <p:txBody>
          <a:bodyPr/>
          <a:lstStyle/>
          <a:p>
            <a:pPr>
              <a:defRPr/>
            </a:pPr>
            <a:fld id="{AC73F1D3-B4B8-4AEF-90B2-F6B713CA2A81}" type="slidenum">
              <a:rPr lang="en-US" smtClean="0"/>
              <a:pPr>
                <a:defRPr/>
              </a:pPr>
              <a:t>386</a:t>
            </a:fld>
            <a:endParaRPr lang="en-US" dirty="0"/>
          </a:p>
        </p:txBody>
      </p:sp>
    </p:spTree>
    <p:extLst>
      <p:ext uri="{BB962C8B-B14F-4D97-AF65-F5344CB8AC3E}">
        <p14:creationId xmlns:p14="http://schemas.microsoft.com/office/powerpoint/2010/main" val="420933729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US" dirty="0"/>
              <a:t>Conduct Daily Standups: Critical Outputs – </a:t>
            </a:r>
            <a:br>
              <a:rPr lang="en-US" dirty="0"/>
            </a:br>
            <a:r>
              <a:rPr lang="en-US" dirty="0"/>
              <a:t>Updated Sprint Burndown or Burnup Chart</a:t>
            </a:r>
          </a:p>
        </p:txBody>
      </p:sp>
      <p:sp>
        <p:nvSpPr>
          <p:cNvPr id="7" name="TextBox 6"/>
          <p:cNvSpPr txBox="1"/>
          <p:nvPr/>
        </p:nvSpPr>
        <p:spPr>
          <a:xfrm>
            <a:off x="2209800" y="49808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Days</a:t>
            </a:r>
          </a:p>
        </p:txBody>
      </p:sp>
      <p:sp>
        <p:nvSpPr>
          <p:cNvPr id="8" name="TextBox 7"/>
          <p:cNvSpPr txBox="1"/>
          <p:nvPr/>
        </p:nvSpPr>
        <p:spPr>
          <a:xfrm rot="16200000">
            <a:off x="-367100" y="32143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Story Points</a:t>
            </a:r>
          </a:p>
        </p:txBody>
      </p:sp>
      <p:graphicFrame>
        <p:nvGraphicFramePr>
          <p:cNvPr id="6" name="Chart 5"/>
          <p:cNvGraphicFramePr>
            <a:graphicFrameLocks/>
          </p:cNvGraphicFramePr>
          <p:nvPr>
            <p:extLst>
              <p:ext uri="{D42A27DB-BD31-4B8C-83A1-F6EECF244321}">
                <p14:modId xmlns:p14="http://schemas.microsoft.com/office/powerpoint/2010/main" val="4237727651"/>
              </p:ext>
            </p:extLst>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2054225"/>
            <a:ext cx="4584700" cy="275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08E85F72-EFEB-76B8-B357-E9EBBF47197C}"/>
              </a:ext>
            </a:extLst>
          </p:cNvPr>
          <p:cNvSpPr>
            <a:spLocks noGrp="1"/>
          </p:cNvSpPr>
          <p:nvPr>
            <p:ph type="sldNum" sz="quarter" idx="12"/>
          </p:nvPr>
        </p:nvSpPr>
        <p:spPr/>
        <p:txBody>
          <a:bodyPr/>
          <a:lstStyle/>
          <a:p>
            <a:pPr>
              <a:defRPr/>
            </a:pPr>
            <a:fld id="{AC73F1D3-B4B8-4AEF-90B2-F6B713CA2A81}" type="slidenum">
              <a:rPr lang="en-US" smtClean="0"/>
              <a:pPr>
                <a:defRPr/>
              </a:pPr>
              <a:t>387</a:t>
            </a:fld>
            <a:endParaRPr lang="en-US" dirty="0"/>
          </a:p>
        </p:txBody>
      </p:sp>
    </p:spTree>
    <p:extLst>
      <p:ext uri="{BB962C8B-B14F-4D97-AF65-F5344CB8AC3E}">
        <p14:creationId xmlns:p14="http://schemas.microsoft.com/office/powerpoint/2010/main" val="112042682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US" dirty="0"/>
              <a:t>Conduct Daily Standups: Critical Outputs – </a:t>
            </a:r>
            <a:br>
              <a:rPr lang="en-US" dirty="0"/>
            </a:br>
            <a:r>
              <a:rPr lang="en-US" dirty="0"/>
              <a:t>Updated Sprint Burndown or Burnup Chart</a:t>
            </a:r>
          </a:p>
        </p:txBody>
      </p:sp>
      <p:sp>
        <p:nvSpPr>
          <p:cNvPr id="7" name="TextBox 6"/>
          <p:cNvSpPr txBox="1"/>
          <p:nvPr/>
        </p:nvSpPr>
        <p:spPr>
          <a:xfrm>
            <a:off x="2209800" y="49808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Days</a:t>
            </a:r>
          </a:p>
        </p:txBody>
      </p:sp>
      <p:sp>
        <p:nvSpPr>
          <p:cNvPr id="8" name="TextBox 7"/>
          <p:cNvSpPr txBox="1"/>
          <p:nvPr/>
        </p:nvSpPr>
        <p:spPr>
          <a:xfrm rot="16200000">
            <a:off x="-367100" y="32143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Story Points</a:t>
            </a:r>
          </a:p>
        </p:txBody>
      </p:sp>
      <p:graphicFrame>
        <p:nvGraphicFramePr>
          <p:cNvPr id="6" name="Chart 5"/>
          <p:cNvGraphicFramePr>
            <a:graphicFrameLocks/>
          </p:cNvGraphicFramePr>
          <p:nvPr>
            <p:extLst>
              <p:ext uri="{D42A27DB-BD31-4B8C-83A1-F6EECF244321}">
                <p14:modId xmlns:p14="http://schemas.microsoft.com/office/powerpoint/2010/main" val="3463180220"/>
              </p:ext>
            </p:extLst>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2054225"/>
            <a:ext cx="4584700" cy="275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048F4797-F721-0A0F-261C-12882E9E9ED6}"/>
              </a:ext>
            </a:extLst>
          </p:cNvPr>
          <p:cNvSpPr>
            <a:spLocks noGrp="1"/>
          </p:cNvSpPr>
          <p:nvPr>
            <p:ph type="sldNum" sz="quarter" idx="12"/>
          </p:nvPr>
        </p:nvSpPr>
        <p:spPr/>
        <p:txBody>
          <a:bodyPr/>
          <a:lstStyle/>
          <a:p>
            <a:pPr>
              <a:defRPr/>
            </a:pPr>
            <a:fld id="{AC73F1D3-B4B8-4AEF-90B2-F6B713CA2A81}" type="slidenum">
              <a:rPr lang="en-US" smtClean="0"/>
              <a:pPr>
                <a:defRPr/>
              </a:pPr>
              <a:t>388</a:t>
            </a:fld>
            <a:endParaRPr lang="en-US" dirty="0"/>
          </a:p>
        </p:txBody>
      </p:sp>
    </p:spTree>
    <p:extLst>
      <p:ext uri="{BB962C8B-B14F-4D97-AF65-F5344CB8AC3E}">
        <p14:creationId xmlns:p14="http://schemas.microsoft.com/office/powerpoint/2010/main" val="1163926300"/>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90600" y="228600"/>
            <a:ext cx="8153400" cy="715963"/>
          </a:xfrm>
        </p:spPr>
        <p:txBody>
          <a:bodyPr/>
          <a:lstStyle/>
          <a:p>
            <a:r>
              <a:rPr lang="en-US" dirty="0"/>
              <a:t>Conduct Daily Standups: Critical Outputs – </a:t>
            </a:r>
            <a:br>
              <a:rPr lang="en-US" dirty="0"/>
            </a:br>
            <a:r>
              <a:rPr lang="en-US" dirty="0"/>
              <a:t>Updated Sprint Burndown or Burnup Chart</a:t>
            </a:r>
          </a:p>
        </p:txBody>
      </p:sp>
      <p:sp>
        <p:nvSpPr>
          <p:cNvPr id="7" name="TextBox 6"/>
          <p:cNvSpPr txBox="1"/>
          <p:nvPr/>
        </p:nvSpPr>
        <p:spPr>
          <a:xfrm>
            <a:off x="2209800" y="49808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Days</a:t>
            </a:r>
          </a:p>
        </p:txBody>
      </p:sp>
      <p:sp>
        <p:nvSpPr>
          <p:cNvPr id="8" name="TextBox 7"/>
          <p:cNvSpPr txBox="1"/>
          <p:nvPr/>
        </p:nvSpPr>
        <p:spPr>
          <a:xfrm rot="16200000">
            <a:off x="-367100" y="3214301"/>
            <a:ext cx="4114800"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Story Points</a:t>
            </a:r>
          </a:p>
        </p:txBody>
      </p:sp>
      <p:graphicFrame>
        <p:nvGraphicFramePr>
          <p:cNvPr id="9" name="Chart 8"/>
          <p:cNvGraphicFramePr>
            <a:graphicFrameLocks/>
          </p:cNvGraphicFramePr>
          <p:nvPr>
            <p:extLst>
              <p:ext uri="{D42A27DB-BD31-4B8C-83A1-F6EECF244321}">
                <p14:modId xmlns:p14="http://schemas.microsoft.com/office/powerpoint/2010/main" val="3416190595"/>
              </p:ext>
            </p:extLst>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2054225"/>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6D2609E4-7A8C-0301-580E-F98E1DA325AD}"/>
              </a:ext>
            </a:extLst>
          </p:cNvPr>
          <p:cNvSpPr>
            <a:spLocks noGrp="1"/>
          </p:cNvSpPr>
          <p:nvPr>
            <p:ph type="sldNum" sz="quarter" idx="12"/>
          </p:nvPr>
        </p:nvSpPr>
        <p:spPr/>
        <p:txBody>
          <a:bodyPr/>
          <a:lstStyle/>
          <a:p>
            <a:pPr>
              <a:defRPr/>
            </a:pPr>
            <a:fld id="{AC73F1D3-B4B8-4AEF-90B2-F6B713CA2A81}" type="slidenum">
              <a:rPr lang="en-US" smtClean="0"/>
              <a:pPr>
                <a:defRPr/>
              </a:pPr>
              <a:t>389</a:t>
            </a:fld>
            <a:endParaRPr lang="en-US" dirty="0"/>
          </a:p>
        </p:txBody>
      </p:sp>
    </p:spTree>
    <p:extLst>
      <p:ext uri="{BB962C8B-B14F-4D97-AF65-F5344CB8AC3E}">
        <p14:creationId xmlns:p14="http://schemas.microsoft.com/office/powerpoint/2010/main" val="2840293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211" y="3136613"/>
            <a:ext cx="8297578" cy="523220"/>
          </a:xfrm>
          <a:prstGeom prst="rect">
            <a:avLst/>
          </a:prstGeom>
        </p:spPr>
        <p:txBody>
          <a:bodyPr wrap="square">
            <a:spAutoFit/>
          </a:bodyPr>
          <a:lstStyle/>
          <a:p>
            <a:pPr algn="ctr"/>
            <a:r>
              <a:rPr lang="en-US" sz="2800" b="1" dirty="0">
                <a:solidFill>
                  <a:srgbClr val="0050AD"/>
                </a:solidFill>
                <a:latin typeface="Calibri" panose="020F0502020204030204" pitchFamily="34" charset="0"/>
                <a:cs typeface="Calibri" panose="020F0502020204030204" pitchFamily="34" charset="0"/>
              </a:rPr>
              <a:t>Why Scrum? </a:t>
            </a:r>
          </a:p>
        </p:txBody>
      </p:sp>
      <p:sp>
        <p:nvSpPr>
          <p:cNvPr id="2" name="Slide Number Placeholder 1"/>
          <p:cNvSpPr>
            <a:spLocks noGrp="1"/>
          </p:cNvSpPr>
          <p:nvPr>
            <p:ph type="sldNum" sz="quarter" idx="12"/>
          </p:nvPr>
        </p:nvSpPr>
        <p:spPr/>
        <p:txBody>
          <a:bodyPr/>
          <a:lstStyle/>
          <a:p>
            <a:fld id="{7CBCC52C-CE0E-4A77-AE88-E639344518EB}" type="slidenum">
              <a:rPr lang="en-US" smtClean="0"/>
              <a:t>39</a:t>
            </a:fld>
            <a:endParaRPr lang="en-US" dirty="0"/>
          </a:p>
        </p:txBody>
      </p:sp>
      <p:sp>
        <p:nvSpPr>
          <p:cNvPr id="3" name="Footer Placeholder 2">
            <a:extLst>
              <a:ext uri="{FF2B5EF4-FFF2-40B4-BE49-F238E27FC236}">
                <a16:creationId xmlns:a16="http://schemas.microsoft.com/office/drawing/2014/main" id="{83702412-A2BA-5F87-DD44-123299EE78B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0523253"/>
      </p:ext>
    </p:extLst>
  </p:cSld>
  <p:clrMapOvr>
    <a:masterClrMapping/>
  </p:clrMapOvr>
  <p:transition spd="med">
    <p:pull/>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0" y="304801"/>
            <a:ext cx="9144000" cy="715963"/>
          </a:xfrm>
        </p:spPr>
        <p:txBody>
          <a:bodyPr/>
          <a:lstStyle/>
          <a:p>
            <a:r>
              <a:rPr lang="en-US" dirty="0"/>
              <a:t>Conduct Daily Standups: Critical Outputs – </a:t>
            </a:r>
            <a:br>
              <a:rPr lang="en-US" dirty="0"/>
            </a:br>
            <a:r>
              <a:rPr lang="en-US" dirty="0"/>
              <a:t>Updated Impediment Log</a:t>
            </a:r>
          </a:p>
        </p:txBody>
      </p:sp>
      <p:sp>
        <p:nvSpPr>
          <p:cNvPr id="5" name="TextBox 4"/>
          <p:cNvSpPr txBox="1"/>
          <p:nvPr/>
        </p:nvSpPr>
        <p:spPr>
          <a:xfrm>
            <a:off x="609600" y="1413808"/>
            <a:ext cx="8305800" cy="369332"/>
          </a:xfrm>
          <a:prstGeom prst="rect">
            <a:avLst/>
          </a:prstGeom>
          <a:noFill/>
        </p:spPr>
        <p:txBody>
          <a:bodyPr wrap="square" rtlCol="0">
            <a:spAutoFit/>
          </a:bodyPr>
          <a:lstStyle/>
          <a:p>
            <a:pPr marL="342900" indent="-342900">
              <a:buFont typeface="Arial" panose="020B0604020202020204" pitchFamily="34" charset="0"/>
              <a:buChar char="•"/>
            </a:pPr>
            <a:r>
              <a:rPr lang="en-IN" dirty="0">
                <a:latin typeface="Calibri" panose="020F0502020204030204" pitchFamily="34" charset="0"/>
                <a:cs typeface="Calibri" panose="020F0502020204030204" pitchFamily="34" charset="0"/>
              </a:rPr>
              <a:t>This topic has already been discussed.</a:t>
            </a:r>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15D9FE7-1E0B-6D86-1FFC-F3FEE46469C9}"/>
              </a:ext>
            </a:extLst>
          </p:cNvPr>
          <p:cNvSpPr>
            <a:spLocks noGrp="1"/>
          </p:cNvSpPr>
          <p:nvPr>
            <p:ph type="sldNum" sz="quarter" idx="12"/>
          </p:nvPr>
        </p:nvSpPr>
        <p:spPr/>
        <p:txBody>
          <a:bodyPr/>
          <a:lstStyle/>
          <a:p>
            <a:pPr>
              <a:defRPr/>
            </a:pPr>
            <a:fld id="{AC73F1D3-B4B8-4AEF-90B2-F6B713CA2A81}" type="slidenum">
              <a:rPr lang="en-US" smtClean="0"/>
              <a:pPr>
                <a:defRPr/>
              </a:pPr>
              <a:t>390</a:t>
            </a:fld>
            <a:endParaRPr lang="en-US" dirty="0"/>
          </a:p>
        </p:txBody>
      </p:sp>
    </p:spTree>
    <p:extLst>
      <p:ext uri="{BB962C8B-B14F-4D97-AF65-F5344CB8AC3E}">
        <p14:creationId xmlns:p14="http://schemas.microsoft.com/office/powerpoint/2010/main" val="2130503968"/>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304801"/>
            <a:ext cx="7924800" cy="715963"/>
          </a:xfrm>
        </p:spPr>
        <p:txBody>
          <a:bodyPr/>
          <a:lstStyle/>
          <a:p>
            <a:r>
              <a:rPr lang="en-US" dirty="0"/>
              <a:t>Implement – Refine Prioritized Product Backlog</a:t>
            </a:r>
          </a:p>
        </p:txBody>
      </p:sp>
      <p:sp>
        <p:nvSpPr>
          <p:cNvPr id="5" name="Rectangle 4"/>
          <p:cNvSpPr/>
          <p:nvPr/>
        </p:nvSpPr>
        <p:spPr>
          <a:xfrm>
            <a:off x="457200" y="5791200"/>
            <a:ext cx="77562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10‑8: </a:t>
            </a:r>
            <a:r>
              <a:rPr lang="en-IN" sz="1400" dirty="0">
                <a:latin typeface="Calibri" panose="020F0502020204030204" pitchFamily="34" charset="0"/>
                <a:cs typeface="Calibri" panose="020F0502020204030204" pitchFamily="34" charset="0"/>
              </a:rPr>
              <a:t>Refine Prioritized Product Backlog—Inputs, Tools, and Outputs</a:t>
            </a:r>
            <a:r>
              <a:rPr lang="en-US" sz="1400" dirty="0">
                <a:latin typeface="Calibri" panose="020F0502020204030204" pitchFamily="34" charset="0"/>
                <a:cs typeface="Calibri" panose="020F0502020204030204" pitchFamily="34" charset="0"/>
              </a:rPr>
              <a:t>; SBOK® Page 235</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391</a:t>
            </a:fld>
            <a:endParaRPr lang="en-US" dirty="0"/>
          </a:p>
        </p:txBody>
      </p:sp>
      <p:pic>
        <p:nvPicPr>
          <p:cNvPr id="4" name="Picture 3">
            <a:extLst>
              <a:ext uri="{FF2B5EF4-FFF2-40B4-BE49-F238E27FC236}">
                <a16:creationId xmlns:a16="http://schemas.microsoft.com/office/drawing/2014/main" id="{337B3B52-C016-76B2-73F0-9DB975BABC68}"/>
              </a:ext>
            </a:extLst>
          </p:cNvPr>
          <p:cNvPicPr>
            <a:picLocks noChangeAspect="1"/>
          </p:cNvPicPr>
          <p:nvPr/>
        </p:nvPicPr>
        <p:blipFill>
          <a:blip r:embed="rId2"/>
          <a:stretch>
            <a:fillRect/>
          </a:stretch>
        </p:blipFill>
        <p:spPr>
          <a:xfrm>
            <a:off x="609600" y="1143000"/>
            <a:ext cx="7984800" cy="4481719"/>
          </a:xfrm>
          <a:prstGeom prst="rect">
            <a:avLst/>
          </a:prstGeom>
        </p:spPr>
      </p:pic>
    </p:spTree>
    <p:extLst>
      <p:ext uri="{BB962C8B-B14F-4D97-AF65-F5344CB8AC3E}">
        <p14:creationId xmlns:p14="http://schemas.microsoft.com/office/powerpoint/2010/main" val="611525606"/>
      </p:ext>
    </p:extLst>
  </p:cSld>
  <p:clrMapOvr>
    <a:masterClrMapping/>
  </p:clrMapOvr>
  <p:transition spd="med">
    <p:pull/>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274637"/>
            <a:ext cx="9144000" cy="715963"/>
          </a:xfrm>
        </p:spPr>
        <p:txBody>
          <a:bodyPr/>
          <a:lstStyle/>
          <a:p>
            <a:r>
              <a:rPr lang="en-US" dirty="0"/>
              <a:t>Implement – Refine Prioritized Product Backlog</a:t>
            </a:r>
          </a:p>
        </p:txBody>
      </p:sp>
      <p:sp>
        <p:nvSpPr>
          <p:cNvPr id="2" name="Rectangle 1"/>
          <p:cNvSpPr/>
          <p:nvPr/>
        </p:nvSpPr>
        <p:spPr>
          <a:xfrm>
            <a:off x="304800" y="1371600"/>
            <a:ext cx="8534400" cy="3657600"/>
          </a:xfrm>
          <a:prstGeom prst="rect">
            <a:avLst/>
          </a:prstGeom>
        </p:spPr>
        <p:txBody>
          <a:bodyPr/>
          <a:lstStyle/>
          <a:p>
            <a:pPr lvl="0"/>
            <a:r>
              <a:rPr lang="en-US" sz="1800" dirty="0">
                <a:latin typeface="Calibri" panose="020F0502020204030204" pitchFamily="34" charset="0"/>
                <a:cs typeface="Calibri" panose="020F0502020204030204" pitchFamily="34" charset="0"/>
              </a:rPr>
              <a:t>The Product Owner is responsible for refining the Prioritized Product Backlog.</a:t>
            </a:r>
          </a:p>
          <a:p>
            <a:pPr lvl="0"/>
            <a:endParaRPr lang="en-US"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Refining involves adding or changing Prioritized Product Backlog items to meet changed requirements and for providing more detailed User Stories for the next Sprint.</a:t>
            </a:r>
          </a:p>
          <a:p>
            <a:pPr lvl="0"/>
            <a:endParaRPr lang="en-IN"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The Prioritized Product Backlog may be updated with new User Stories, new Change Requests, new Identified Risks, updated User Stories, or reprioritization of existing User Stories.</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Prioritized Product Backlog Review Meeting may be held</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A035EB0-EC4A-951E-F06E-F203D21C422E}"/>
              </a:ext>
            </a:extLst>
          </p:cNvPr>
          <p:cNvSpPr>
            <a:spLocks noGrp="1"/>
          </p:cNvSpPr>
          <p:nvPr>
            <p:ph type="sldNum" sz="quarter" idx="12"/>
          </p:nvPr>
        </p:nvSpPr>
        <p:spPr/>
        <p:txBody>
          <a:bodyPr/>
          <a:lstStyle/>
          <a:p>
            <a:pPr>
              <a:defRPr/>
            </a:pPr>
            <a:fld id="{AC73F1D3-B4B8-4AEF-90B2-F6B713CA2A81}" type="slidenum">
              <a:rPr lang="en-US" smtClean="0"/>
              <a:pPr>
                <a:defRPr/>
              </a:pPr>
              <a:t>392</a:t>
            </a:fld>
            <a:endParaRPr lang="en-US" dirty="0"/>
          </a:p>
        </p:txBody>
      </p:sp>
    </p:spTree>
    <p:extLst>
      <p:ext uri="{BB962C8B-B14F-4D97-AF65-F5344CB8AC3E}">
        <p14:creationId xmlns:p14="http://schemas.microsoft.com/office/powerpoint/2010/main" val="333746307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066800" y="457200"/>
            <a:ext cx="8077200" cy="715963"/>
          </a:xfrm>
        </p:spPr>
        <p:txBody>
          <a:bodyPr/>
          <a:lstStyle/>
          <a:p>
            <a:r>
              <a:rPr lang="en-US" dirty="0"/>
              <a:t>Refine Prioritized Product Backlog: Critical Inputs </a:t>
            </a:r>
            <a:br>
              <a:rPr lang="en-US" dirty="0"/>
            </a:br>
            <a:endParaRPr lang="en-US" dirty="0"/>
          </a:p>
        </p:txBody>
      </p:sp>
      <p:sp>
        <p:nvSpPr>
          <p:cNvPr id="7" name="TextBox 6"/>
          <p:cNvSpPr txBox="1"/>
          <p:nvPr/>
        </p:nvSpPr>
        <p:spPr>
          <a:xfrm>
            <a:off x="609600" y="1295400"/>
            <a:ext cx="8305800" cy="2031325"/>
          </a:xfrm>
          <a:prstGeom prst="rect">
            <a:avLst/>
          </a:prstGeom>
          <a:noFill/>
        </p:spPr>
        <p:txBody>
          <a:bodyPr wrap="square" rtlCol="0">
            <a:spAutoFit/>
          </a:bodyPr>
          <a:lstStyle/>
          <a:p>
            <a:pPr marL="285750" indent="-285750">
              <a:buFont typeface="Arial" panose="020B0604020202020204" pitchFamily="34" charset="0"/>
              <a:buChar char="•"/>
            </a:pPr>
            <a:r>
              <a:rPr lang="en-IN" dirty="0">
                <a:latin typeface="Calibri" panose="020F0502020204030204" pitchFamily="34" charset="0"/>
                <a:cs typeface="Calibri" panose="020F0502020204030204" pitchFamily="34" charset="0"/>
              </a:rPr>
              <a:t>Scrum Core Team</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N" dirty="0">
                <a:latin typeface="Calibri" panose="020F0502020204030204" pitchFamily="34" charset="0"/>
                <a:cs typeface="Calibri" panose="020F0502020204030204" pitchFamily="34" charset="0"/>
              </a:rPr>
              <a:t>Prioritized Product Backlog</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N" dirty="0">
                <a:latin typeface="Calibri" panose="020F0502020204030204" pitchFamily="34" charset="0"/>
                <a:cs typeface="Calibri" panose="020F0502020204030204" pitchFamily="34" charset="0"/>
              </a:rPr>
              <a:t>Business Stakeholder(s)</a:t>
            </a:r>
          </a:p>
          <a:p>
            <a:pPr marL="28575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These topics have already been discussed.</a:t>
            </a:r>
          </a:p>
        </p:txBody>
      </p:sp>
      <p:sp>
        <p:nvSpPr>
          <p:cNvPr id="2" name="Slide Number Placeholder 1">
            <a:extLst>
              <a:ext uri="{FF2B5EF4-FFF2-40B4-BE49-F238E27FC236}">
                <a16:creationId xmlns:a16="http://schemas.microsoft.com/office/drawing/2014/main" id="{9C7BBE4E-4665-90EF-5C82-65C8D4EC01CA}"/>
              </a:ext>
            </a:extLst>
          </p:cNvPr>
          <p:cNvSpPr>
            <a:spLocks noGrp="1"/>
          </p:cNvSpPr>
          <p:nvPr>
            <p:ph type="sldNum" sz="quarter" idx="12"/>
          </p:nvPr>
        </p:nvSpPr>
        <p:spPr/>
        <p:txBody>
          <a:bodyPr/>
          <a:lstStyle/>
          <a:p>
            <a:pPr>
              <a:defRPr/>
            </a:pPr>
            <a:fld id="{AC73F1D3-B4B8-4AEF-90B2-F6B713CA2A81}" type="slidenum">
              <a:rPr lang="en-US" smtClean="0"/>
              <a:pPr>
                <a:defRPr/>
              </a:pPr>
              <a:t>393</a:t>
            </a:fld>
            <a:endParaRPr lang="en-US" dirty="0"/>
          </a:p>
        </p:txBody>
      </p:sp>
    </p:spTree>
    <p:extLst>
      <p:ext uri="{BB962C8B-B14F-4D97-AF65-F5344CB8AC3E}">
        <p14:creationId xmlns:p14="http://schemas.microsoft.com/office/powerpoint/2010/main" val="226463408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990600" y="304800"/>
            <a:ext cx="8167048" cy="715963"/>
          </a:xfrm>
        </p:spPr>
        <p:txBody>
          <a:bodyPr/>
          <a:lstStyle/>
          <a:p>
            <a:r>
              <a:rPr lang="en-US" dirty="0"/>
              <a:t>Refine Prioritized Product Backlog: Critical Tools - </a:t>
            </a:r>
            <a:r>
              <a:rPr lang="en-IN" dirty="0"/>
              <a:t>Prioritized Product Backlog Review Meetings</a:t>
            </a:r>
            <a:endParaRPr lang="en-US" dirty="0"/>
          </a:p>
        </p:txBody>
      </p:sp>
      <p:sp>
        <p:nvSpPr>
          <p:cNvPr id="5" name="TextBox 4"/>
          <p:cNvSpPr txBox="1"/>
          <p:nvPr/>
        </p:nvSpPr>
        <p:spPr>
          <a:xfrm>
            <a:off x="609600" y="1413808"/>
            <a:ext cx="8305800" cy="3970318"/>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The Product Owner may have multiple and separate meetings with relevant business stakeholder(s), the Scrum Master, and the Scrum Team to ensure that he or she has enough information to make updates to the Prioritized Product Backlog during the Refine Prioritized Product Backlog process.</a:t>
            </a:r>
          </a:p>
          <a:p>
            <a:pPr marL="342900" indent="-34290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intent of the Prioritized Product Backlog Review Meetings is to ensure that User Stories and Acceptance Criteria are understood and are written properly by the Product Owner so that they reflect the actual business stakeholder (customer) requirements and priorities</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Prioritized Product Backlog Review Meetings also ensure that irrelevant User Stories are removed and any Approved Change Requests or Identified Risks are incorporated into the Prioritized Product backlog. </a:t>
            </a:r>
          </a:p>
        </p:txBody>
      </p:sp>
      <p:sp>
        <p:nvSpPr>
          <p:cNvPr id="2" name="Slide Number Placeholder 1">
            <a:extLst>
              <a:ext uri="{FF2B5EF4-FFF2-40B4-BE49-F238E27FC236}">
                <a16:creationId xmlns:a16="http://schemas.microsoft.com/office/drawing/2014/main" id="{4FB83C1B-ABE4-84A7-1852-36C1C19B618A}"/>
              </a:ext>
            </a:extLst>
          </p:cNvPr>
          <p:cNvSpPr>
            <a:spLocks noGrp="1"/>
          </p:cNvSpPr>
          <p:nvPr>
            <p:ph type="sldNum" sz="quarter" idx="12"/>
          </p:nvPr>
        </p:nvSpPr>
        <p:spPr/>
        <p:txBody>
          <a:bodyPr/>
          <a:lstStyle/>
          <a:p>
            <a:pPr>
              <a:defRPr/>
            </a:pPr>
            <a:fld id="{AC73F1D3-B4B8-4AEF-90B2-F6B713CA2A81}" type="slidenum">
              <a:rPr lang="en-US" smtClean="0"/>
              <a:pPr>
                <a:defRPr/>
              </a:pPr>
              <a:t>394</a:t>
            </a:fld>
            <a:endParaRPr lang="en-US" dirty="0"/>
          </a:p>
        </p:txBody>
      </p:sp>
    </p:spTree>
    <p:extLst>
      <p:ext uri="{BB962C8B-B14F-4D97-AF65-F5344CB8AC3E}">
        <p14:creationId xmlns:p14="http://schemas.microsoft.com/office/powerpoint/2010/main" val="263451152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990600" y="304800"/>
            <a:ext cx="8167048" cy="715963"/>
          </a:xfrm>
        </p:spPr>
        <p:txBody>
          <a:bodyPr/>
          <a:lstStyle/>
          <a:p>
            <a:r>
              <a:rPr lang="en-US" dirty="0"/>
              <a:t>Refine Prioritized Product Backlog: Critical Outputs – Updated </a:t>
            </a:r>
            <a:r>
              <a:rPr lang="en-IN" dirty="0"/>
              <a:t>Prioritized Product Backlog</a:t>
            </a:r>
            <a:endParaRPr lang="en-US" dirty="0"/>
          </a:p>
        </p:txBody>
      </p:sp>
      <p:sp>
        <p:nvSpPr>
          <p:cNvPr id="5" name="TextBox 4"/>
          <p:cNvSpPr txBox="1"/>
          <p:nvPr/>
        </p:nvSpPr>
        <p:spPr>
          <a:xfrm>
            <a:off x="609600" y="1515070"/>
            <a:ext cx="8305800" cy="2308324"/>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Prioritized Product Backlog may be updated with new User Stories, new Change Requests, new Identified Risks, updated User Stories, or reprioritization of existing User Stories.</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A minimum requirement for the refining is that at the beginning of every Sprint enough items with the top priorities in the Product Backlog are refined well enough so that the team is able to commit to them and to create the associated deliverables in the upcoming Sprint. </a:t>
            </a:r>
          </a:p>
        </p:txBody>
      </p:sp>
      <p:sp>
        <p:nvSpPr>
          <p:cNvPr id="2" name="Slide Number Placeholder 1">
            <a:extLst>
              <a:ext uri="{FF2B5EF4-FFF2-40B4-BE49-F238E27FC236}">
                <a16:creationId xmlns:a16="http://schemas.microsoft.com/office/drawing/2014/main" id="{804BF31A-633F-E5F1-889B-3B6697C5067C}"/>
              </a:ext>
            </a:extLst>
          </p:cNvPr>
          <p:cNvSpPr>
            <a:spLocks noGrp="1"/>
          </p:cNvSpPr>
          <p:nvPr>
            <p:ph type="sldNum" sz="quarter" idx="12"/>
          </p:nvPr>
        </p:nvSpPr>
        <p:spPr/>
        <p:txBody>
          <a:bodyPr/>
          <a:lstStyle/>
          <a:p>
            <a:pPr>
              <a:defRPr/>
            </a:pPr>
            <a:fld id="{AC73F1D3-B4B8-4AEF-90B2-F6B713CA2A81}" type="slidenum">
              <a:rPr lang="en-US" smtClean="0"/>
              <a:pPr>
                <a:defRPr/>
              </a:pPr>
              <a:t>395</a:t>
            </a:fld>
            <a:endParaRPr lang="en-US" dirty="0"/>
          </a:p>
        </p:txBody>
      </p:sp>
    </p:spTree>
    <p:extLst>
      <p:ext uri="{BB962C8B-B14F-4D97-AF65-F5344CB8AC3E}">
        <p14:creationId xmlns:p14="http://schemas.microsoft.com/office/powerpoint/2010/main" val="144769922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How often are the Prioritized Product Backlog priorities changed?</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Never</a:t>
            </a:r>
          </a:p>
          <a:p>
            <a:pPr lvl="0">
              <a:buFont typeface="+mj-lt"/>
              <a:buAutoNum type="alphaUcPeriod"/>
            </a:pPr>
            <a:r>
              <a:rPr lang="en-IN" sz="1800" dirty="0">
                <a:latin typeface="Calibri" panose="020F0502020204030204" pitchFamily="34" charset="0"/>
              </a:rPr>
              <a:t>Whenever the Product Owner decides that an item has to be assigned higher priority </a:t>
            </a:r>
          </a:p>
          <a:p>
            <a:pPr lvl="0">
              <a:buFont typeface="+mj-lt"/>
              <a:buAutoNum type="alphaUcPeriod"/>
            </a:pPr>
            <a:r>
              <a:rPr lang="en-IN" sz="1800" dirty="0">
                <a:latin typeface="Calibri" panose="020F0502020204030204" pitchFamily="34" charset="0"/>
              </a:rPr>
              <a:t>Whenever the Scrum Master believes that an item has to be added</a:t>
            </a:r>
          </a:p>
          <a:p>
            <a:pPr lvl="0">
              <a:buFont typeface="+mj-lt"/>
              <a:buAutoNum type="alphaUcPeriod"/>
            </a:pPr>
            <a:r>
              <a:rPr lang="en-IN" sz="1800" dirty="0">
                <a:latin typeface="Calibri" panose="020F0502020204030204" pitchFamily="34" charset="0"/>
              </a:rPr>
              <a:t>When senior management feels an item has to be added </a:t>
            </a:r>
          </a:p>
        </p:txBody>
      </p:sp>
      <p:sp>
        <p:nvSpPr>
          <p:cNvPr id="8" name="TextBox 7"/>
          <p:cNvSpPr txBox="1"/>
          <p:nvPr/>
        </p:nvSpPr>
        <p:spPr>
          <a:xfrm>
            <a:off x="2286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396</a:t>
            </a:fld>
            <a:endParaRPr lang="en-US" dirty="0"/>
          </a:p>
        </p:txBody>
      </p:sp>
      <p:sp>
        <p:nvSpPr>
          <p:cNvPr id="4" name="Footer Placeholder 3">
            <a:extLst>
              <a:ext uri="{FF2B5EF4-FFF2-40B4-BE49-F238E27FC236}">
                <a16:creationId xmlns:a16="http://schemas.microsoft.com/office/drawing/2014/main" id="{C629C0B8-6238-B695-60B4-EE1FA78879F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7375977"/>
      </p:ext>
    </p:extLst>
  </p:cSld>
  <p:clrMapOvr>
    <a:masterClrMapping/>
  </p:clrMapOvr>
  <p:transition spd="med">
    <p:pull/>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397</a:t>
            </a:fld>
            <a:endParaRPr lang="en-US" dirty="0"/>
          </a:p>
        </p:txBody>
      </p:sp>
      <p:sp>
        <p:nvSpPr>
          <p:cNvPr id="2" name="Footer Placeholder 1">
            <a:extLst>
              <a:ext uri="{FF2B5EF4-FFF2-40B4-BE49-F238E27FC236}">
                <a16:creationId xmlns:a16="http://schemas.microsoft.com/office/drawing/2014/main" id="{680ED65F-9752-396B-ADF0-4897BC28817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222888"/>
      </p:ext>
    </p:extLst>
  </p:cSld>
  <p:clrMapOvr>
    <a:masterClrMapping/>
  </p:clrMapOvr>
  <p:transition spd="med">
    <p:pull/>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What is team velocity?</a:t>
            </a:r>
          </a:p>
          <a:p>
            <a:pPr lvl="0"/>
            <a:endParaRPr lang="en-IN" sz="1800" dirty="0">
              <a:latin typeface="Calibri" panose="020F0502020204030204" pitchFamily="34" charset="0"/>
            </a:endParaRPr>
          </a:p>
          <a:p>
            <a:pPr lvl="0">
              <a:buFont typeface="+mj-lt"/>
              <a:buAutoNum type="alphaUcPeriod"/>
            </a:pPr>
            <a:r>
              <a:rPr lang="en-IN" sz="1800" dirty="0"/>
              <a:t>It is the rate at which the team can complete the work in a Sprint.</a:t>
            </a:r>
          </a:p>
          <a:p>
            <a:pPr lvl="0">
              <a:buFont typeface="+mj-lt"/>
              <a:buAutoNum type="alphaUcPeriod"/>
            </a:pPr>
            <a:r>
              <a:rPr lang="en-IN" sz="1800" dirty="0"/>
              <a:t>It is a meeting conducted to measure team’s performance.</a:t>
            </a:r>
          </a:p>
          <a:p>
            <a:pPr lvl="0">
              <a:buFont typeface="+mj-lt"/>
              <a:buAutoNum type="alphaUcPeriod"/>
            </a:pPr>
            <a:r>
              <a:rPr lang="en-IN" sz="1800" dirty="0"/>
              <a:t>It is a tool used to assess User Stories.</a:t>
            </a:r>
          </a:p>
          <a:p>
            <a:pPr lvl="0">
              <a:buFont typeface="+mj-lt"/>
              <a:buAutoNum type="alphaUcPeriod"/>
            </a:pPr>
            <a:r>
              <a:rPr lang="en-IN" sz="1800" dirty="0"/>
              <a:t>It is a mandatory input to Review and Retrospect process.</a:t>
            </a:r>
          </a:p>
          <a:p>
            <a:pPr marL="0" lvl="0" indent="0">
              <a:buNone/>
            </a:pPr>
            <a:r>
              <a:rPr lang="en-IN" sz="1800" dirty="0">
                <a:latin typeface="Calibri" panose="020F0502020204030204" pitchFamily="34" charset="0"/>
              </a:rPr>
              <a:t> </a:t>
            </a:r>
          </a:p>
        </p:txBody>
      </p:sp>
      <p:sp>
        <p:nvSpPr>
          <p:cNvPr id="8" name="TextBox 7"/>
          <p:cNvSpPr txBox="1"/>
          <p:nvPr/>
        </p:nvSpPr>
        <p:spPr>
          <a:xfrm>
            <a:off x="2286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398</a:t>
            </a:fld>
            <a:endParaRPr lang="en-US" dirty="0"/>
          </a:p>
        </p:txBody>
      </p:sp>
      <p:sp>
        <p:nvSpPr>
          <p:cNvPr id="4" name="Footer Placeholder 3">
            <a:extLst>
              <a:ext uri="{FF2B5EF4-FFF2-40B4-BE49-F238E27FC236}">
                <a16:creationId xmlns:a16="http://schemas.microsoft.com/office/drawing/2014/main" id="{7B31287B-3C62-5785-E38F-A0946E8FCD4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4090457"/>
      </p:ext>
    </p:extLst>
  </p:cSld>
  <p:clrMapOvr>
    <a:masterClrMapping/>
  </p:clrMapOvr>
  <p:transition spd="med">
    <p:pull/>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399</a:t>
            </a:fld>
            <a:endParaRPr lang="en-US" dirty="0"/>
          </a:p>
        </p:txBody>
      </p:sp>
      <p:sp>
        <p:nvSpPr>
          <p:cNvPr id="2" name="Footer Placeholder 1">
            <a:extLst>
              <a:ext uri="{FF2B5EF4-FFF2-40B4-BE49-F238E27FC236}">
                <a16:creationId xmlns:a16="http://schemas.microsoft.com/office/drawing/2014/main" id="{3016D5C0-C541-D23B-1BCE-6B5EF412765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78963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just"/>
            <a:r>
              <a:rPr lang="en-IN" sz="1800" dirty="0"/>
              <a:t>Delegates will readily be able to recognize, define, and work with the concepts, advantages, and challenges of the Scrum Framework.</a:t>
            </a:r>
          </a:p>
          <a:p>
            <a:pPr lvl="0" algn="just"/>
            <a:r>
              <a:rPr lang="en-IN" sz="1800" dirty="0"/>
              <a:t>Delegates will be prepared to play the role of Scrum Master in their organizations and help their organizations adopt the Scrum Framework. Furthermore, delegates will develop an understanding of the other roles in Scrum.</a:t>
            </a:r>
          </a:p>
          <a:p>
            <a:pPr lvl="0" algn="just"/>
            <a:r>
              <a:rPr lang="en-IN" sz="1800" dirty="0"/>
              <a:t>Delegates will participate in role-plays, during which they carry out a Scrum project.</a:t>
            </a:r>
          </a:p>
          <a:p>
            <a:pPr lvl="0" algn="just"/>
            <a:r>
              <a:rPr lang="en-IN" sz="1800" dirty="0"/>
              <a:t>Delegates will gain knowledge pertaining to, and the ability to anticipate issues related to the practical implementation of Scrum.</a:t>
            </a:r>
          </a:p>
          <a:p>
            <a:pPr lvl="0" algn="just"/>
            <a:r>
              <a:rPr lang="en-IN" sz="1800" dirty="0"/>
              <a:t>Delegates will be armed with the proper tools to address, resolve, and take the lead on Scrum issues in their organizations.</a:t>
            </a:r>
          </a:p>
          <a:p>
            <a:pPr lvl="0" algn="just"/>
            <a:r>
              <a:rPr lang="en-IN" sz="1800" dirty="0"/>
              <a:t>Delegates will be provided access to an online exam. After passing the exam, each delegate's certificate will be mailed to him or her.</a:t>
            </a:r>
          </a:p>
        </p:txBody>
      </p:sp>
      <p:sp>
        <p:nvSpPr>
          <p:cNvPr id="3" name="Title 2"/>
          <p:cNvSpPr>
            <a:spLocks noGrp="1"/>
          </p:cNvSpPr>
          <p:nvPr>
            <p:ph type="title"/>
          </p:nvPr>
        </p:nvSpPr>
        <p:spPr/>
        <p:txBody>
          <a:bodyPr/>
          <a:lstStyle/>
          <a:p>
            <a:r>
              <a:rPr lang="en-US" dirty="0"/>
              <a:t>Course Outcomes</a:t>
            </a:r>
            <a:endParaRPr lang="en-IN" dirty="0"/>
          </a:p>
        </p:txBody>
      </p:sp>
      <p:sp>
        <p:nvSpPr>
          <p:cNvPr id="4" name="Slide Number Placeholder 3">
            <a:extLst>
              <a:ext uri="{FF2B5EF4-FFF2-40B4-BE49-F238E27FC236}">
                <a16:creationId xmlns:a16="http://schemas.microsoft.com/office/drawing/2014/main" id="{3EA20010-C455-4A53-07BE-A7B3D5C9BB9B}"/>
              </a:ext>
            </a:extLst>
          </p:cNvPr>
          <p:cNvSpPr>
            <a:spLocks noGrp="1"/>
          </p:cNvSpPr>
          <p:nvPr>
            <p:ph type="sldNum" sz="quarter" idx="12"/>
          </p:nvPr>
        </p:nvSpPr>
        <p:spPr/>
        <p:txBody>
          <a:bodyPr/>
          <a:lstStyle/>
          <a:p>
            <a:pPr>
              <a:defRPr/>
            </a:pPr>
            <a:fld id="{AC73F1D3-B4B8-4AEF-90B2-F6B713CA2A81}" type="slidenum">
              <a:rPr lang="en-US" smtClean="0"/>
              <a:pPr>
                <a:defRPr/>
              </a:pPr>
              <a:t>4</a:t>
            </a:fld>
            <a:endParaRPr lang="en-US" dirty="0"/>
          </a:p>
        </p:txBody>
      </p:sp>
    </p:spTree>
    <p:extLst>
      <p:ext uri="{BB962C8B-B14F-4D97-AF65-F5344CB8AC3E}">
        <p14:creationId xmlns:p14="http://schemas.microsoft.com/office/powerpoint/2010/main" val="429334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50AD"/>
                </a:solidFill>
              </a:rPr>
              <a:t>Scrum vs. Traditional Project Management</a:t>
            </a:r>
            <a:endParaRPr lang="en-IN" dirty="0"/>
          </a:p>
        </p:txBody>
      </p:sp>
      <p:graphicFrame>
        <p:nvGraphicFramePr>
          <p:cNvPr id="5" name="Table 4"/>
          <p:cNvGraphicFramePr>
            <a:graphicFrameLocks noGrp="1"/>
          </p:cNvGraphicFramePr>
          <p:nvPr>
            <p:extLst>
              <p:ext uri="{D42A27DB-BD31-4B8C-83A1-F6EECF244321}">
                <p14:modId xmlns:p14="http://schemas.microsoft.com/office/powerpoint/2010/main" val="1514611405"/>
              </p:ext>
            </p:extLst>
          </p:nvPr>
        </p:nvGraphicFramePr>
        <p:xfrm>
          <a:off x="762000" y="1066800"/>
          <a:ext cx="7543800" cy="4640868"/>
        </p:xfrm>
        <a:graphic>
          <a:graphicData uri="http://schemas.openxmlformats.org/drawingml/2006/table">
            <a:tbl>
              <a:tblPr firstRow="1" firstCol="1" bandRow="1" bandCol="1"/>
              <a:tblGrid>
                <a:gridCol w="2577948">
                  <a:extLst>
                    <a:ext uri="{9D8B030D-6E8A-4147-A177-3AD203B41FA5}">
                      <a16:colId xmlns:a16="http://schemas.microsoft.com/office/drawing/2014/main" val="20000"/>
                    </a:ext>
                  </a:extLst>
                </a:gridCol>
                <a:gridCol w="2537042">
                  <a:extLst>
                    <a:ext uri="{9D8B030D-6E8A-4147-A177-3AD203B41FA5}">
                      <a16:colId xmlns:a16="http://schemas.microsoft.com/office/drawing/2014/main" val="20001"/>
                    </a:ext>
                  </a:extLst>
                </a:gridCol>
                <a:gridCol w="2428810">
                  <a:extLst>
                    <a:ext uri="{9D8B030D-6E8A-4147-A177-3AD203B41FA5}">
                      <a16:colId xmlns:a16="http://schemas.microsoft.com/office/drawing/2014/main" val="20002"/>
                    </a:ext>
                  </a:extLst>
                </a:gridCol>
              </a:tblGrid>
              <a:tr h="481615">
                <a:tc>
                  <a:txBody>
                    <a:bodyPr/>
                    <a:lstStyle/>
                    <a:p>
                      <a:pPr algn="l">
                        <a:lnSpc>
                          <a:spcPct val="115000"/>
                        </a:lnSpc>
                        <a:spcAft>
                          <a:spcPts val="0"/>
                        </a:spcAft>
                      </a:pPr>
                      <a:r>
                        <a:rPr lang="en-US" sz="1400" b="1" dirty="0">
                          <a:effectLst/>
                          <a:latin typeface="Arial Narrow" panose="020B0606020202030204" pitchFamily="34" charset="0"/>
                          <a:ea typeface="Times New Roman" panose="02020603050405020304" pitchFamily="18" charset="0"/>
                          <a:cs typeface="Calibri" panose="020F0502020204030204" pitchFamily="34" charset="0"/>
                        </a:rPr>
                        <a:t> </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US" sz="1400" b="1" dirty="0">
                          <a:effectLst/>
                          <a:latin typeface="Arial Narrow" panose="020B0606020202030204" pitchFamily="34" charset="0"/>
                          <a:ea typeface="Times New Roman" panose="02020603050405020304" pitchFamily="18" charset="0"/>
                          <a:cs typeface="Calibri" panose="020F0502020204030204" pitchFamily="34" charset="0"/>
                        </a:rPr>
                        <a:t>Scrum</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US" sz="1400" b="1" dirty="0">
                          <a:effectLst/>
                          <a:latin typeface="Arial Narrow" panose="020B0606020202030204" pitchFamily="34" charset="0"/>
                          <a:ea typeface="Times New Roman" panose="02020603050405020304" pitchFamily="18" charset="0"/>
                          <a:cs typeface="Calibri" panose="020F0502020204030204" pitchFamily="34" charset="0"/>
                        </a:rPr>
                        <a:t>Traditional Project Management</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261141">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Emphasis is on</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People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Processes</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1141">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Documentation</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Minimal—only as required</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Comprehensive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1141">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Process style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Iterative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Linear</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7967">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Upfront planning</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Low</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High</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1615">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Prioritization of Requirements</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Based on business value and regularly updated</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Fixed in the Project Plan</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7967">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Quality assurance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Customer centric</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Process centric</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7967">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Organization</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Self-organized</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Managed</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7967">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Management style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Decentralized</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Centralized</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81615">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Change </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Updates to Prioritized Product Backlog</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Formal Change Management System</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1141">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Leadership</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Collaborative, Servant Leadership</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Command and control</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7967">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Performance measurement</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Business value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Plan conformity</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1141">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Return on Investment (ROI)</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Early/throughout project life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End of project life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81615">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Customer involvement</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High throughout the project</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effectLst/>
                          <a:latin typeface="Arial Narrow" panose="020B0606020202030204" pitchFamily="34" charset="0"/>
                          <a:ea typeface="Times New Roman" panose="02020603050405020304" pitchFamily="18" charset="0"/>
                          <a:cs typeface="Calibri" panose="020F0502020204030204" pitchFamily="34" charset="0"/>
                        </a:rPr>
                        <a:t>Varies depending on the project lifecycle</a:t>
                      </a:r>
                      <a:endParaRPr lang="en-IN" sz="14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6" name="TextBox 5"/>
          <p:cNvSpPr txBox="1"/>
          <p:nvPr/>
        </p:nvSpPr>
        <p:spPr>
          <a:xfrm>
            <a:off x="762000" y="6019800"/>
            <a:ext cx="75438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Table 1-3: Scrum vs. Traditional Project Management; Page 20 SBOK® Guide</a:t>
            </a:r>
          </a:p>
        </p:txBody>
      </p:sp>
      <p:sp>
        <p:nvSpPr>
          <p:cNvPr id="2" name="Slide Number Placeholder 1">
            <a:extLst>
              <a:ext uri="{FF2B5EF4-FFF2-40B4-BE49-F238E27FC236}">
                <a16:creationId xmlns:a16="http://schemas.microsoft.com/office/drawing/2014/main" id="{15B38309-86C9-5BC3-DFD9-7E39D306673D}"/>
              </a:ext>
            </a:extLst>
          </p:cNvPr>
          <p:cNvSpPr>
            <a:spLocks noGrp="1"/>
          </p:cNvSpPr>
          <p:nvPr>
            <p:ph type="sldNum" sz="quarter" idx="12"/>
          </p:nvPr>
        </p:nvSpPr>
        <p:spPr/>
        <p:txBody>
          <a:bodyPr/>
          <a:lstStyle/>
          <a:p>
            <a:pPr>
              <a:defRPr/>
            </a:pPr>
            <a:fld id="{AC73F1D3-B4B8-4AEF-90B2-F6B713CA2A81}" type="slidenum">
              <a:rPr lang="en-US" smtClean="0"/>
              <a:pPr>
                <a:defRPr/>
              </a:pPr>
              <a:t>40</a:t>
            </a:fld>
            <a:endParaRPr lang="en-US" dirty="0"/>
          </a:p>
        </p:txBody>
      </p:sp>
    </p:spTree>
    <p:extLst>
      <p:ext uri="{BB962C8B-B14F-4D97-AF65-F5344CB8AC3E}">
        <p14:creationId xmlns:p14="http://schemas.microsoft.com/office/powerpoint/2010/main" val="403390552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400</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The Executive management is trying to interfere. What if anything at all, should you as a Scrum Master do? Please type your answer in the Question window.</a:t>
            </a:r>
          </a:p>
        </p:txBody>
      </p:sp>
      <p:sp>
        <p:nvSpPr>
          <p:cNvPr id="6" name="TextBox 5"/>
          <p:cNvSpPr txBox="1"/>
          <p:nvPr/>
        </p:nvSpPr>
        <p:spPr>
          <a:xfrm>
            <a:off x="914400" y="838200"/>
            <a:ext cx="7162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a:t>
            </a:r>
            <a:r>
              <a:rPr lang="en-IN" sz="2800" b="1" dirty="0">
                <a:solidFill>
                  <a:srgbClr val="0050AD"/>
                </a:solidFill>
                <a:latin typeface="Calibri" panose="020F0502020204030204" pitchFamily="34" charset="0"/>
                <a:cs typeface="Calibri" panose="020F0502020204030204" pitchFamily="34" charset="0"/>
              </a:rPr>
              <a:t>Case Study - Possible Issues during Daily </a:t>
            </a:r>
            <a:r>
              <a:rPr lang="en-IN" sz="2800" b="1" dirty="0" err="1">
                <a:solidFill>
                  <a:srgbClr val="0050AD"/>
                </a:solidFill>
                <a:latin typeface="Calibri" panose="020F0502020204030204" pitchFamily="34" charset="0"/>
                <a:cs typeface="Calibri" panose="020F0502020204030204" pitchFamily="34" charset="0"/>
              </a:rPr>
              <a:t>Standups</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72476"/>
      </p:ext>
    </p:extLst>
  </p:cSld>
  <p:clrMapOvr>
    <a:masterClrMapping/>
  </p:clrMapOvr>
  <p:transition spd="med">
    <p:pull/>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401</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Problem solving is happening during Daily </a:t>
            </a:r>
            <a:r>
              <a:rPr lang="en-IN" sz="2000" b="0" kern="0" dirty="0" err="1">
                <a:solidFill>
                  <a:srgbClr val="0050AD"/>
                </a:solidFill>
              </a:rPr>
              <a:t>Standups</a:t>
            </a:r>
            <a:r>
              <a:rPr lang="en-IN" sz="2000" b="0" kern="0" dirty="0">
                <a:solidFill>
                  <a:srgbClr val="0050AD"/>
                </a:solidFill>
              </a:rPr>
              <a:t>. What if anything at all, should you as a Scrum Master do? Please type your answer in the Question window.</a:t>
            </a:r>
          </a:p>
        </p:txBody>
      </p:sp>
      <p:sp>
        <p:nvSpPr>
          <p:cNvPr id="6" name="TextBox 5"/>
          <p:cNvSpPr txBox="1"/>
          <p:nvPr/>
        </p:nvSpPr>
        <p:spPr>
          <a:xfrm>
            <a:off x="914400" y="838200"/>
            <a:ext cx="7162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a:t>
            </a:r>
            <a:r>
              <a:rPr lang="en-IN" sz="2800" b="1" dirty="0">
                <a:solidFill>
                  <a:srgbClr val="0050AD"/>
                </a:solidFill>
                <a:latin typeface="Calibri" panose="020F0502020204030204" pitchFamily="34" charset="0"/>
                <a:cs typeface="Calibri" panose="020F0502020204030204" pitchFamily="34" charset="0"/>
              </a:rPr>
              <a:t>Case Study - Possible Issues during Daily </a:t>
            </a:r>
            <a:r>
              <a:rPr lang="en-IN" sz="2800" b="1" dirty="0" err="1">
                <a:solidFill>
                  <a:srgbClr val="0050AD"/>
                </a:solidFill>
                <a:latin typeface="Calibri" panose="020F0502020204030204" pitchFamily="34" charset="0"/>
                <a:cs typeface="Calibri" panose="020F0502020204030204" pitchFamily="34" charset="0"/>
              </a:rPr>
              <a:t>Standups</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9292789"/>
      </p:ext>
    </p:extLst>
  </p:cSld>
  <p:clrMapOvr>
    <a:masterClrMapping/>
  </p:clrMapOvr>
  <p:transition spd="med">
    <p:pull/>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402</a:t>
            </a:fld>
            <a:endParaRPr lang="en-US" dirty="0"/>
          </a:p>
        </p:txBody>
      </p:sp>
      <p:sp>
        <p:nvSpPr>
          <p:cNvPr id="5" name="Title 2"/>
          <p:cNvSpPr txBox="1">
            <a:spLocks/>
          </p:cNvSpPr>
          <p:nvPr/>
        </p:nvSpPr>
        <p:spPr bwMode="auto">
          <a:xfrm>
            <a:off x="228600" y="1752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Have there been other issues that you have been facing while conducting Daily </a:t>
            </a:r>
            <a:r>
              <a:rPr lang="en-IN" sz="2000" b="0" kern="0" dirty="0" err="1">
                <a:solidFill>
                  <a:srgbClr val="0050AD"/>
                </a:solidFill>
              </a:rPr>
              <a:t>Standup</a:t>
            </a:r>
            <a:r>
              <a:rPr lang="en-IN" sz="2000" b="0" kern="0" dirty="0">
                <a:solidFill>
                  <a:srgbClr val="0050AD"/>
                </a:solidFill>
              </a:rPr>
              <a:t> Meetings? Please type your answer in the Question window.</a:t>
            </a:r>
          </a:p>
        </p:txBody>
      </p:sp>
      <p:sp>
        <p:nvSpPr>
          <p:cNvPr id="6" name="TextBox 5"/>
          <p:cNvSpPr txBox="1"/>
          <p:nvPr/>
        </p:nvSpPr>
        <p:spPr>
          <a:xfrm>
            <a:off x="2286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057204625"/>
      </p:ext>
    </p:extLst>
  </p:cSld>
  <p:clrMapOvr>
    <a:masterClrMapping/>
  </p:clrMapOvr>
  <p:transition spd="med">
    <p:pull/>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Scrum Phases - Review and Retrospect</a:t>
            </a:r>
            <a:endParaRPr lang="en-IN" dirty="0"/>
          </a:p>
        </p:txBody>
      </p:sp>
      <p:sp>
        <p:nvSpPr>
          <p:cNvPr id="2" name="Slide Number Placeholder 1">
            <a:extLst>
              <a:ext uri="{FF2B5EF4-FFF2-40B4-BE49-F238E27FC236}">
                <a16:creationId xmlns:a16="http://schemas.microsoft.com/office/drawing/2014/main" id="{C24ED6E0-282A-99F7-BFA0-37C04CEC0AD7}"/>
              </a:ext>
            </a:extLst>
          </p:cNvPr>
          <p:cNvSpPr>
            <a:spLocks noGrp="1"/>
          </p:cNvSpPr>
          <p:nvPr>
            <p:ph type="sldNum" sz="quarter" idx="12"/>
          </p:nvPr>
        </p:nvSpPr>
        <p:spPr/>
        <p:txBody>
          <a:bodyPr/>
          <a:lstStyle/>
          <a:p>
            <a:pPr>
              <a:defRPr/>
            </a:pPr>
            <a:fld id="{AC73F1D3-B4B8-4AEF-90B2-F6B713CA2A81}" type="slidenum">
              <a:rPr lang="en-US" smtClean="0"/>
              <a:pPr>
                <a:defRPr/>
              </a:pPr>
              <a:t>403</a:t>
            </a:fld>
            <a:endParaRPr lang="en-US" dirty="0"/>
          </a:p>
        </p:txBody>
      </p:sp>
    </p:spTree>
    <p:extLst>
      <p:ext uri="{BB962C8B-B14F-4D97-AF65-F5344CB8AC3E}">
        <p14:creationId xmlns:p14="http://schemas.microsoft.com/office/powerpoint/2010/main" val="1822442722"/>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1"/>
            <a:ext cx="8686800" cy="715963"/>
          </a:xfrm>
        </p:spPr>
        <p:txBody>
          <a:bodyPr/>
          <a:lstStyle/>
          <a:p>
            <a:r>
              <a:rPr lang="en-US" dirty="0"/>
              <a:t>Scrum Phase - Review and Retrospect</a:t>
            </a:r>
          </a:p>
        </p:txBody>
      </p:sp>
      <p:sp>
        <p:nvSpPr>
          <p:cNvPr id="5" name="Rectangle 4"/>
          <p:cNvSpPr/>
          <p:nvPr/>
        </p:nvSpPr>
        <p:spPr>
          <a:xfrm>
            <a:off x="1828800" y="5102423"/>
            <a:ext cx="52578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11‑2: Review and Retrospect Overview; SBOK® Page 243</a:t>
            </a:r>
          </a:p>
        </p:txBody>
      </p:sp>
      <p:sp>
        <p:nvSpPr>
          <p:cNvPr id="7" name="Rectangle 6"/>
          <p:cNvSpPr/>
          <p:nvPr/>
        </p:nvSpPr>
        <p:spPr>
          <a:xfrm>
            <a:off x="0" y="6019800"/>
            <a:ext cx="8915400" cy="292388"/>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Pages 241-256</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404</a:t>
            </a:fld>
            <a:endParaRPr lang="en-US" dirty="0"/>
          </a:p>
        </p:txBody>
      </p:sp>
      <p:pic>
        <p:nvPicPr>
          <p:cNvPr id="4" name="Picture 3">
            <a:extLst>
              <a:ext uri="{FF2B5EF4-FFF2-40B4-BE49-F238E27FC236}">
                <a16:creationId xmlns:a16="http://schemas.microsoft.com/office/drawing/2014/main" id="{58CCC13E-0265-B280-F94B-9F710A6E1C43}"/>
              </a:ext>
            </a:extLst>
          </p:cNvPr>
          <p:cNvPicPr>
            <a:picLocks noChangeAspect="1"/>
          </p:cNvPicPr>
          <p:nvPr/>
        </p:nvPicPr>
        <p:blipFill>
          <a:blip r:embed="rId2"/>
          <a:stretch>
            <a:fillRect/>
          </a:stretch>
        </p:blipFill>
        <p:spPr>
          <a:xfrm>
            <a:off x="1202453" y="1219200"/>
            <a:ext cx="6851138" cy="3718411"/>
          </a:xfrm>
          <a:prstGeom prst="rect">
            <a:avLst/>
          </a:prstGeom>
        </p:spPr>
      </p:pic>
    </p:spTree>
    <p:extLst>
      <p:ext uri="{BB962C8B-B14F-4D97-AF65-F5344CB8AC3E}">
        <p14:creationId xmlns:p14="http://schemas.microsoft.com/office/powerpoint/2010/main" val="2036919376"/>
      </p:ext>
    </p:extLst>
  </p:cSld>
  <p:clrMapOvr>
    <a:masterClrMapping/>
  </p:clrMapOvr>
  <p:transition spd="med">
    <p:pull/>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1"/>
            <a:ext cx="8686800" cy="715963"/>
          </a:xfrm>
        </p:spPr>
        <p:txBody>
          <a:bodyPr/>
          <a:lstStyle/>
          <a:p>
            <a:r>
              <a:rPr lang="en-US" dirty="0"/>
              <a:t>Scrum Phase - Review and Retrospect</a:t>
            </a:r>
          </a:p>
        </p:txBody>
      </p:sp>
      <p:sp>
        <p:nvSpPr>
          <p:cNvPr id="2" name="Rectangle 1"/>
          <p:cNvSpPr/>
          <p:nvPr/>
        </p:nvSpPr>
        <p:spPr>
          <a:xfrm>
            <a:off x="304800" y="2286000"/>
            <a:ext cx="8534400" cy="1219200"/>
          </a:xfrm>
          <a:prstGeom prst="rect">
            <a:avLst/>
          </a:prstGeom>
        </p:spPr>
        <p:txBody>
          <a:bodyPr/>
          <a:lstStyle/>
          <a:p>
            <a:r>
              <a:rPr lang="en-US" sz="2000" b="0" dirty="0">
                <a:latin typeface="Calibri" panose="020F0502020204030204" pitchFamily="34" charset="0"/>
                <a:cs typeface="Calibri" panose="020F0502020204030204" pitchFamily="34" charset="0"/>
              </a:rPr>
              <a:t>The Review and Retrospect phase is concerned with reviewing the deliverables and the work that has been done and determining ways to improve the practices and methods used to </a:t>
            </a:r>
            <a:r>
              <a:rPr lang="en-US" sz="2000" dirty="0">
                <a:latin typeface="Calibri" panose="020F0502020204030204" pitchFamily="34" charset="0"/>
                <a:cs typeface="Calibri" panose="020F0502020204030204" pitchFamily="34" charset="0"/>
              </a:rPr>
              <a:t>complete the</a:t>
            </a:r>
            <a:r>
              <a:rPr lang="en-US" sz="2000" b="0" dirty="0">
                <a:latin typeface="Calibri" panose="020F0502020204030204" pitchFamily="34" charset="0"/>
                <a:cs typeface="Calibri" panose="020F0502020204030204" pitchFamily="34" charset="0"/>
              </a:rPr>
              <a:t> project work.</a:t>
            </a:r>
            <a:endParaRPr lang="en-IN" sz="2000" b="0" dirty="0">
              <a:latin typeface="Calibri" panose="020F0502020204030204" pitchFamily="34" charset="0"/>
              <a:cs typeface="Calibri" panose="020F0502020204030204" pitchFamily="34" charset="0"/>
            </a:endParaRPr>
          </a:p>
          <a:p>
            <a:pPr lvl="0"/>
            <a:endParaRPr lang="en-IN" sz="20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8C67061-8D3A-4A0C-C0BC-32BCB91EF8B9}"/>
              </a:ext>
            </a:extLst>
          </p:cNvPr>
          <p:cNvSpPr>
            <a:spLocks noGrp="1"/>
          </p:cNvSpPr>
          <p:nvPr>
            <p:ph type="sldNum" sz="quarter" idx="12"/>
          </p:nvPr>
        </p:nvSpPr>
        <p:spPr/>
        <p:txBody>
          <a:bodyPr/>
          <a:lstStyle/>
          <a:p>
            <a:pPr>
              <a:defRPr/>
            </a:pPr>
            <a:fld id="{AC73F1D3-B4B8-4AEF-90B2-F6B713CA2A81}" type="slidenum">
              <a:rPr lang="en-US" smtClean="0"/>
              <a:pPr>
                <a:defRPr/>
              </a:pPr>
              <a:t>405</a:t>
            </a:fld>
            <a:endParaRPr lang="en-US" dirty="0"/>
          </a:p>
        </p:txBody>
      </p:sp>
    </p:spTree>
    <p:extLst>
      <p:ext uri="{BB962C8B-B14F-4D97-AF65-F5344CB8AC3E}">
        <p14:creationId xmlns:p14="http://schemas.microsoft.com/office/powerpoint/2010/main" val="2185886747"/>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304801"/>
            <a:ext cx="7696200" cy="715963"/>
          </a:xfrm>
        </p:spPr>
        <p:txBody>
          <a:bodyPr/>
          <a:lstStyle/>
          <a:p>
            <a:r>
              <a:rPr lang="en-US" dirty="0"/>
              <a:t>Review and Retrospect – Demonstrate and Validate Sprint</a:t>
            </a:r>
          </a:p>
        </p:txBody>
      </p:sp>
      <p:sp>
        <p:nvSpPr>
          <p:cNvPr id="5" name="Rectangle 4"/>
          <p:cNvSpPr/>
          <p:nvPr/>
        </p:nvSpPr>
        <p:spPr>
          <a:xfrm>
            <a:off x="685800" y="5520034"/>
            <a:ext cx="7315199"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11‑3: </a:t>
            </a:r>
            <a:r>
              <a:rPr lang="en-IN" sz="1400" dirty="0">
                <a:latin typeface="Calibri" panose="020F0502020204030204" pitchFamily="34" charset="0"/>
                <a:cs typeface="Calibri" panose="020F0502020204030204" pitchFamily="34" charset="0"/>
              </a:rPr>
              <a:t>Demonstrate and Validate Sprint—Inputs, Tools, and Outputs</a:t>
            </a:r>
            <a:r>
              <a:rPr lang="en-US" sz="1400" dirty="0">
                <a:latin typeface="Calibri" panose="020F0502020204030204" pitchFamily="34" charset="0"/>
                <a:cs typeface="Calibri" panose="020F0502020204030204" pitchFamily="34" charset="0"/>
              </a:rPr>
              <a:t>; SBOK® Page 244</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406</a:t>
            </a:fld>
            <a:endParaRPr lang="en-US" dirty="0"/>
          </a:p>
        </p:txBody>
      </p:sp>
      <p:pic>
        <p:nvPicPr>
          <p:cNvPr id="4" name="Picture 3">
            <a:extLst>
              <a:ext uri="{FF2B5EF4-FFF2-40B4-BE49-F238E27FC236}">
                <a16:creationId xmlns:a16="http://schemas.microsoft.com/office/drawing/2014/main" id="{C077494B-356E-1173-FC3D-3965638C7F88}"/>
              </a:ext>
            </a:extLst>
          </p:cNvPr>
          <p:cNvPicPr>
            <a:picLocks noChangeAspect="1"/>
          </p:cNvPicPr>
          <p:nvPr/>
        </p:nvPicPr>
        <p:blipFill>
          <a:blip r:embed="rId2"/>
          <a:stretch>
            <a:fillRect/>
          </a:stretch>
        </p:blipFill>
        <p:spPr>
          <a:xfrm>
            <a:off x="550408" y="1473959"/>
            <a:ext cx="7983992" cy="3936241"/>
          </a:xfrm>
          <a:prstGeom prst="rect">
            <a:avLst/>
          </a:prstGeom>
        </p:spPr>
      </p:pic>
    </p:spTree>
    <p:extLst>
      <p:ext uri="{BB962C8B-B14F-4D97-AF65-F5344CB8AC3E}">
        <p14:creationId xmlns:p14="http://schemas.microsoft.com/office/powerpoint/2010/main" val="1704899716"/>
      </p:ext>
    </p:extLst>
  </p:cSld>
  <p:clrMapOvr>
    <a:masterClrMapping/>
  </p:clrMapOvr>
  <p:transition spd="med">
    <p:pull/>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066800" y="350837"/>
            <a:ext cx="7924800" cy="715963"/>
          </a:xfrm>
        </p:spPr>
        <p:txBody>
          <a:bodyPr/>
          <a:lstStyle/>
          <a:p>
            <a:r>
              <a:rPr lang="en-US" dirty="0"/>
              <a:t>Review and Retrospect – Demonstrate and Validate Sprint</a:t>
            </a:r>
          </a:p>
        </p:txBody>
      </p:sp>
      <p:sp>
        <p:nvSpPr>
          <p:cNvPr id="2" name="Rectangle 1"/>
          <p:cNvSpPr/>
          <p:nvPr/>
        </p:nvSpPr>
        <p:spPr>
          <a:xfrm>
            <a:off x="304800" y="1371600"/>
            <a:ext cx="8534400" cy="4876800"/>
          </a:xfrm>
          <a:prstGeom prst="rect">
            <a:avLst/>
          </a:prstGeom>
        </p:spPr>
        <p:txBody>
          <a:bodyPr/>
          <a:lstStyle/>
          <a:p>
            <a:pPr lvl="0"/>
            <a:r>
              <a:rPr lang="en-IN" sz="1800" dirty="0">
                <a:latin typeface="Calibri" panose="020F0502020204030204" pitchFamily="34" charset="0"/>
                <a:cs typeface="Calibri" panose="020F0502020204030204" pitchFamily="34" charset="0"/>
              </a:rPr>
              <a:t>The Scrum Team demonstrates the Sprint deliverables to the Product Owner, who validates whether these deliverables meet the requirements of the Acceptance Criteria.  </a:t>
            </a:r>
          </a:p>
          <a:p>
            <a:pPr lvl="0"/>
            <a:endParaRPr lang="en-IN" sz="1800" dirty="0">
              <a:latin typeface="Calibri" panose="020F0502020204030204" pitchFamily="34" charset="0"/>
              <a:cs typeface="Calibri" panose="020F0502020204030204" pitchFamily="34" charset="0"/>
            </a:endParaRPr>
          </a:p>
          <a:p>
            <a:pPr lvl="0"/>
            <a:r>
              <a:rPr lang="en-IN" sz="1800" dirty="0">
                <a:latin typeface="Calibri" panose="020F0502020204030204" pitchFamily="34" charset="0"/>
                <a:cs typeface="Calibri" panose="020F0502020204030204" pitchFamily="34" charset="0"/>
              </a:rPr>
              <a:t>This is done as part of the Sprint Review Meeting at the end of every Sprint, providing an opportunity for the Product Owner and business stakeholder(s) to inspect what has been completed so far</a:t>
            </a:r>
          </a:p>
          <a:p>
            <a:pPr lvl="0"/>
            <a:endParaRPr lang="en-IN" sz="1800" dirty="0">
              <a:latin typeface="Calibri" panose="020F0502020204030204" pitchFamily="34" charset="0"/>
              <a:cs typeface="Calibri" panose="020F0502020204030204" pitchFamily="34" charset="0"/>
            </a:endParaRPr>
          </a:p>
          <a:p>
            <a:pPr lvl="0"/>
            <a:r>
              <a:rPr lang="en-IN" sz="1800" dirty="0">
                <a:latin typeface="Calibri" panose="020F0502020204030204" pitchFamily="34" charset="0"/>
                <a:cs typeface="Calibri" panose="020F0502020204030204" pitchFamily="34" charset="0"/>
              </a:rPr>
              <a:t>It helps to determine if any changes should be made in the project or processes in subsequent Sprints.</a:t>
            </a:r>
          </a:p>
          <a:p>
            <a:pPr lvl="0"/>
            <a:endParaRPr lang="en-IN" sz="1800" dirty="0">
              <a:latin typeface="Calibri" panose="020F0502020204030204" pitchFamily="34" charset="0"/>
              <a:cs typeface="Calibri" panose="020F0502020204030204" pitchFamily="34" charset="0"/>
            </a:endParaRPr>
          </a:p>
          <a:p>
            <a:pPr lvl="0"/>
            <a:r>
              <a:rPr lang="en-IN" sz="1800" dirty="0">
                <a:latin typeface="Calibri" panose="020F0502020204030204" pitchFamily="34" charset="0"/>
                <a:cs typeface="Calibri" panose="020F0502020204030204" pitchFamily="34" charset="0"/>
              </a:rPr>
              <a:t>The outcome is either the acceptance or rejection of backlog items by the Product Owner. </a:t>
            </a:r>
          </a:p>
          <a:p>
            <a:pPr lvl="0"/>
            <a:r>
              <a:rPr lang="en-IN" sz="1800" dirty="0">
                <a:latin typeface="Calibri" panose="020F0502020204030204" pitchFamily="34" charset="0"/>
                <a:cs typeface="Calibri" panose="020F0502020204030204" pitchFamily="34" charset="0"/>
              </a:rPr>
              <a:t>Items not accepted remain in the Prioritized Product Backlog. </a:t>
            </a:r>
          </a:p>
          <a:p>
            <a:pPr lvl="0"/>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F8CD14-BA62-9B9A-1C45-FA6567456A2F}"/>
              </a:ext>
            </a:extLst>
          </p:cNvPr>
          <p:cNvSpPr>
            <a:spLocks noGrp="1"/>
          </p:cNvSpPr>
          <p:nvPr>
            <p:ph type="sldNum" sz="quarter" idx="12"/>
          </p:nvPr>
        </p:nvSpPr>
        <p:spPr/>
        <p:txBody>
          <a:bodyPr/>
          <a:lstStyle/>
          <a:p>
            <a:pPr>
              <a:defRPr/>
            </a:pPr>
            <a:fld id="{AC73F1D3-B4B8-4AEF-90B2-F6B713CA2A81}" type="slidenum">
              <a:rPr lang="en-US" smtClean="0"/>
              <a:pPr>
                <a:defRPr/>
              </a:pPr>
              <a:t>407</a:t>
            </a:fld>
            <a:endParaRPr lang="en-US" dirty="0"/>
          </a:p>
        </p:txBody>
      </p:sp>
    </p:spTree>
    <p:extLst>
      <p:ext uri="{BB962C8B-B14F-4D97-AF65-F5344CB8AC3E}">
        <p14:creationId xmlns:p14="http://schemas.microsoft.com/office/powerpoint/2010/main" val="3409512995"/>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Demonstrate and Validate Sprint: Critical Inputs</a:t>
            </a:r>
          </a:p>
        </p:txBody>
      </p:sp>
      <p:sp>
        <p:nvSpPr>
          <p:cNvPr id="2" name="Rectangle 1"/>
          <p:cNvSpPr/>
          <p:nvPr/>
        </p:nvSpPr>
        <p:spPr>
          <a:xfrm>
            <a:off x="304800" y="1371600"/>
            <a:ext cx="8534400" cy="4876800"/>
          </a:xfrm>
          <a:prstGeom prst="rect">
            <a:avLst/>
          </a:prstGeom>
        </p:spPr>
        <p:txBody>
          <a:bodyPr/>
          <a:lstStyle/>
          <a:p>
            <a:pPr marL="285750" lvl="0" indent="-285750">
              <a:buFont typeface="Arial" panose="020B0604020202020204" pitchFamily="34" charset="0"/>
              <a:buChar char="•"/>
            </a:pPr>
            <a:r>
              <a:rPr lang="en-IN" sz="1800"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sz="1800" dirty="0">
                <a:latin typeface="Calibri" panose="020F0502020204030204" pitchFamily="34" charset="0"/>
                <a:cs typeface="Calibri" panose="020F0502020204030204" pitchFamily="34" charset="0"/>
              </a:rPr>
              <a:t>Sprint Deliverables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sz="1800" dirty="0">
                <a:latin typeface="Calibri" panose="020F0502020204030204" pitchFamily="34" charset="0"/>
                <a:cs typeface="Calibri" panose="020F0502020204030204" pitchFamily="34" charset="0"/>
              </a:rPr>
              <a:t>Sprint Backlog</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sz="1800" dirty="0">
                <a:latin typeface="Calibri" panose="020F0502020204030204" pitchFamily="34" charset="0"/>
                <a:cs typeface="Calibri" panose="020F0502020204030204" pitchFamily="34" charset="0"/>
              </a:rPr>
              <a:t>Done Criteria</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sz="1800" dirty="0">
                <a:latin typeface="Calibri" panose="020F0502020204030204" pitchFamily="34" charset="0"/>
                <a:cs typeface="Calibri" panose="020F0502020204030204" pitchFamily="34" charset="0"/>
              </a:rPr>
              <a:t>User Stories Acceptance Criteria</a:t>
            </a:r>
          </a:p>
          <a:p>
            <a:pPr lvl="0"/>
            <a:endParaRPr lang="en-IN" dirty="0">
              <a:latin typeface="Calibri" panose="020F0502020204030204" pitchFamily="34" charset="0"/>
              <a:cs typeface="Calibri" panose="020F0502020204030204" pitchFamily="34" charset="0"/>
            </a:endParaRPr>
          </a:p>
          <a:p>
            <a:pPr lvl="0"/>
            <a:r>
              <a:rPr lang="en-IN" sz="1800" dirty="0">
                <a:latin typeface="Calibri" panose="020F0502020204030204" pitchFamily="34" charset="0"/>
                <a:cs typeface="Calibri" panose="020F0502020204030204" pitchFamily="34" charset="0"/>
              </a:rPr>
              <a:t>These topics have already been discussed.</a:t>
            </a:r>
          </a:p>
        </p:txBody>
      </p:sp>
      <p:sp>
        <p:nvSpPr>
          <p:cNvPr id="3" name="Slide Number Placeholder 2">
            <a:extLst>
              <a:ext uri="{FF2B5EF4-FFF2-40B4-BE49-F238E27FC236}">
                <a16:creationId xmlns:a16="http://schemas.microsoft.com/office/drawing/2014/main" id="{9F92801F-2C95-0059-ABF0-569B36657595}"/>
              </a:ext>
            </a:extLst>
          </p:cNvPr>
          <p:cNvSpPr>
            <a:spLocks noGrp="1"/>
          </p:cNvSpPr>
          <p:nvPr>
            <p:ph type="sldNum" sz="quarter" idx="12"/>
          </p:nvPr>
        </p:nvSpPr>
        <p:spPr/>
        <p:txBody>
          <a:bodyPr/>
          <a:lstStyle/>
          <a:p>
            <a:pPr>
              <a:defRPr/>
            </a:pPr>
            <a:fld id="{AC73F1D3-B4B8-4AEF-90B2-F6B713CA2A81}" type="slidenum">
              <a:rPr lang="en-US" smtClean="0"/>
              <a:pPr>
                <a:defRPr/>
              </a:pPr>
              <a:t>408</a:t>
            </a:fld>
            <a:endParaRPr lang="en-US" dirty="0"/>
          </a:p>
        </p:txBody>
      </p:sp>
    </p:spTree>
    <p:extLst>
      <p:ext uri="{BB962C8B-B14F-4D97-AF65-F5344CB8AC3E}">
        <p14:creationId xmlns:p14="http://schemas.microsoft.com/office/powerpoint/2010/main" val="771361174"/>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Demonstrate and Validate Sprint: Critical Tools Sprint Review Meeting</a:t>
            </a:r>
          </a:p>
        </p:txBody>
      </p:sp>
      <p:sp>
        <p:nvSpPr>
          <p:cNvPr id="2" name="Rectangle 1"/>
          <p:cNvSpPr/>
          <p:nvPr/>
        </p:nvSpPr>
        <p:spPr>
          <a:xfrm>
            <a:off x="304800" y="1371600"/>
            <a:ext cx="8534400" cy="4876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Scrum Core Team members and relevant business stakeholder(s) participate in Sprint Review Meetings to accept the deliverables which meet the User Story Acceptance Criteria and reject unacceptable deliverables.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These meetings are convened at the end of every Sprint.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 Scrum Team demonstrates the achievements from the Sprint, including the new functionalities or products created.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User Story deliverables that have already been previously approved by the Product Owner prior to the Sprint Review Meeting are also demonstrated by the team during this meeting to ensure that the business stakeholder(s) also review the respective functionality. </a:t>
            </a: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This provides an opportunity for the Product Owner and business stakeholder(s) to inspect what has been completed so far and to determine if any changes should be made in the project or processes in subsequent Sprints</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130ECE2-0DBB-FAF4-F4C0-CBBD7B53AD6F}"/>
              </a:ext>
            </a:extLst>
          </p:cNvPr>
          <p:cNvSpPr>
            <a:spLocks noGrp="1"/>
          </p:cNvSpPr>
          <p:nvPr>
            <p:ph type="sldNum" sz="quarter" idx="12"/>
          </p:nvPr>
        </p:nvSpPr>
        <p:spPr/>
        <p:txBody>
          <a:bodyPr/>
          <a:lstStyle/>
          <a:p>
            <a:pPr>
              <a:defRPr/>
            </a:pPr>
            <a:fld id="{AC73F1D3-B4B8-4AEF-90B2-F6B713CA2A81}" type="slidenum">
              <a:rPr lang="en-US" smtClean="0"/>
              <a:pPr>
                <a:defRPr/>
              </a:pPr>
              <a:t>409</a:t>
            </a:fld>
            <a:endParaRPr lang="en-US" dirty="0"/>
          </a:p>
        </p:txBody>
      </p:sp>
    </p:spTree>
    <p:extLst>
      <p:ext uri="{BB962C8B-B14F-4D97-AF65-F5344CB8AC3E}">
        <p14:creationId xmlns:p14="http://schemas.microsoft.com/office/powerpoint/2010/main" val="328458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Traditional Waterfall Vs. Scrum Framework</a:t>
            </a:r>
            <a:endParaRPr lang="en-IN"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133600" y="990600"/>
            <a:ext cx="5105400" cy="5029200"/>
          </a:xfrm>
          <a:prstGeom prst="rect">
            <a:avLst/>
          </a:prstGeom>
          <a:ln w="19050">
            <a:noFill/>
          </a:ln>
        </p:spPr>
      </p:pic>
      <p:sp>
        <p:nvSpPr>
          <p:cNvPr id="5" name="TextBox 4">
            <a:extLst>
              <a:ext uri="{FF2B5EF4-FFF2-40B4-BE49-F238E27FC236}">
                <a16:creationId xmlns:a16="http://schemas.microsoft.com/office/drawing/2014/main" id="{93C26774-7947-C94B-5A3D-6C9406513411}"/>
              </a:ext>
            </a:extLst>
          </p:cNvPr>
          <p:cNvSpPr txBox="1"/>
          <p:nvPr/>
        </p:nvSpPr>
        <p:spPr>
          <a:xfrm>
            <a:off x="914400" y="6019800"/>
            <a:ext cx="75438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Figure 2-9: Scrum vs. Traditional Waterfall; Page 39 SBOK® Guide</a:t>
            </a:r>
          </a:p>
        </p:txBody>
      </p:sp>
      <p:sp>
        <p:nvSpPr>
          <p:cNvPr id="2" name="Slide Number Placeholder 1">
            <a:extLst>
              <a:ext uri="{FF2B5EF4-FFF2-40B4-BE49-F238E27FC236}">
                <a16:creationId xmlns:a16="http://schemas.microsoft.com/office/drawing/2014/main" id="{E63AF991-4D7C-D12E-0D1A-F0FD36BF516D}"/>
              </a:ext>
            </a:extLst>
          </p:cNvPr>
          <p:cNvSpPr>
            <a:spLocks noGrp="1"/>
          </p:cNvSpPr>
          <p:nvPr>
            <p:ph type="sldNum" sz="quarter" idx="12"/>
          </p:nvPr>
        </p:nvSpPr>
        <p:spPr/>
        <p:txBody>
          <a:bodyPr/>
          <a:lstStyle/>
          <a:p>
            <a:pPr>
              <a:defRPr/>
            </a:pPr>
            <a:fld id="{AC73F1D3-B4B8-4AEF-90B2-F6B713CA2A81}" type="slidenum">
              <a:rPr lang="en-US" smtClean="0"/>
              <a:pPr>
                <a:defRPr/>
              </a:pPr>
              <a:t>41</a:t>
            </a:fld>
            <a:endParaRPr lang="en-US" dirty="0"/>
          </a:p>
        </p:txBody>
      </p:sp>
    </p:spTree>
    <p:extLst>
      <p:ext uri="{BB962C8B-B14F-4D97-AF65-F5344CB8AC3E}">
        <p14:creationId xmlns:p14="http://schemas.microsoft.com/office/powerpoint/2010/main" val="203235900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92262"/>
            <a:ext cx="7886700" cy="4732338"/>
          </a:xfrm>
        </p:spPr>
        <p:txBody>
          <a:bodyPr/>
          <a:lstStyle/>
          <a:p>
            <a:pPr lvl="0"/>
            <a:r>
              <a:rPr lang="en-US" sz="1800" dirty="0"/>
              <a:t>After User Stories are completed by the Scrum Team, they are made available to the Product Owner for review.</a:t>
            </a:r>
          </a:p>
          <a:p>
            <a:pPr lvl="0"/>
            <a:endParaRPr lang="en-US" sz="1800" dirty="0"/>
          </a:p>
          <a:p>
            <a:pPr lvl="0"/>
            <a:r>
              <a:rPr lang="en-US" sz="1800" dirty="0"/>
              <a:t>The Product Owner can review the User Stories as soon as each is complete, or can review them all in a Sprint Review Meeting convened at the end of the Sprint. </a:t>
            </a:r>
          </a:p>
          <a:p>
            <a:pPr lvl="0"/>
            <a:endParaRPr lang="en-US" sz="1800" dirty="0"/>
          </a:p>
          <a:p>
            <a:pPr lvl="0"/>
            <a:r>
              <a:rPr lang="en-US" sz="1800" dirty="0"/>
              <a:t>The Product Owner accepts the User Stories that satisfy the User Story Acceptance Criteria and the Done Criteria and rejects those that do not meet the criteria, with feedback about why a User Story was rejected.</a:t>
            </a:r>
          </a:p>
          <a:p>
            <a:pPr lvl="0"/>
            <a:endParaRPr lang="en-US" sz="1800" dirty="0"/>
          </a:p>
          <a:p>
            <a:pPr lvl="0"/>
            <a:r>
              <a:rPr lang="en-US" sz="1800" dirty="0"/>
              <a:t>At the end of a Sprint, any remaining rejected User Stories would remain on the Prioritized Product Backlog to be considered for completion in a future Sprint.</a:t>
            </a:r>
            <a:endParaRPr lang="en-IN" sz="1800" dirty="0"/>
          </a:p>
        </p:txBody>
      </p:sp>
      <p:sp>
        <p:nvSpPr>
          <p:cNvPr id="4" name="Slide Number Placeholder 3"/>
          <p:cNvSpPr>
            <a:spLocks noGrp="1"/>
          </p:cNvSpPr>
          <p:nvPr>
            <p:ph type="sldNum" sz="quarter" idx="12"/>
          </p:nvPr>
        </p:nvSpPr>
        <p:spPr/>
        <p:txBody>
          <a:bodyPr/>
          <a:lstStyle/>
          <a:p>
            <a:fld id="{7CBCC52C-CE0E-4A77-AE88-E639344518EB}" type="slidenum">
              <a:rPr lang="en-US" smtClean="0"/>
              <a:t>410</a:t>
            </a:fld>
            <a:endParaRPr lang="en-US" dirty="0"/>
          </a:p>
        </p:txBody>
      </p:sp>
      <p:sp>
        <p:nvSpPr>
          <p:cNvPr id="6" name="Rectangle 5"/>
          <p:cNvSpPr/>
          <p:nvPr/>
        </p:nvSpPr>
        <p:spPr>
          <a:xfrm>
            <a:off x="0" y="381000"/>
            <a:ext cx="9143999" cy="954107"/>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mn-cs"/>
              </a:rPr>
              <a:t>	Demonstrate and Validate Sprint: Critical Tools</a:t>
            </a:r>
          </a:p>
          <a:p>
            <a:pPr algn="ctr"/>
            <a:r>
              <a:rPr lang="en-IN" sz="2800" b="1" dirty="0">
                <a:solidFill>
                  <a:srgbClr val="0050AD"/>
                </a:solidFill>
                <a:latin typeface="Calibri" panose="020F0502020204030204" pitchFamily="34" charset="0"/>
                <a:cs typeface="+mn-cs"/>
              </a:rPr>
              <a:t>User Story Acceptance/Rejection</a:t>
            </a:r>
            <a:endParaRPr lang="en-US" sz="2800" b="1" dirty="0">
              <a:solidFill>
                <a:srgbClr val="0050AD"/>
              </a:solidFill>
              <a:latin typeface="Calibri" panose="020F0502020204030204" pitchFamily="34" charset="0"/>
              <a:cs typeface="+mn-cs"/>
            </a:endParaRPr>
          </a:p>
        </p:txBody>
      </p:sp>
      <p:sp>
        <p:nvSpPr>
          <p:cNvPr id="2" name="Footer Placeholder 1">
            <a:extLst>
              <a:ext uri="{FF2B5EF4-FFF2-40B4-BE49-F238E27FC236}">
                <a16:creationId xmlns:a16="http://schemas.microsoft.com/office/drawing/2014/main" id="{77341C97-6562-E1C6-BC1D-A57886DCD2C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4143496"/>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Demonstrate and Validate Sprint: Critical Outputs -  Accepted User Stories</a:t>
            </a:r>
          </a:p>
        </p:txBody>
      </p:sp>
      <p:sp>
        <p:nvSpPr>
          <p:cNvPr id="2" name="Rectangle 1"/>
          <p:cNvSpPr/>
          <p:nvPr/>
        </p:nvSpPr>
        <p:spPr>
          <a:xfrm>
            <a:off x="304800" y="1371600"/>
            <a:ext cx="8534400" cy="48768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Deliverables which meet the User Story Acceptance Criteria are formally accepted by the Product Owner.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These are considered Accepted User Story that may be released to the customer if they so desire.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 list of Accepted User Stories is maintained and updated after each Sprint Review Meeting.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B943FC7-D2A7-AC02-34C1-CB84165742F6}"/>
              </a:ext>
            </a:extLst>
          </p:cNvPr>
          <p:cNvSpPr>
            <a:spLocks noGrp="1"/>
          </p:cNvSpPr>
          <p:nvPr>
            <p:ph type="sldNum" sz="quarter" idx="12"/>
          </p:nvPr>
        </p:nvSpPr>
        <p:spPr/>
        <p:txBody>
          <a:bodyPr/>
          <a:lstStyle/>
          <a:p>
            <a:pPr>
              <a:defRPr/>
            </a:pPr>
            <a:fld id="{AC73F1D3-B4B8-4AEF-90B2-F6B713CA2A81}" type="slidenum">
              <a:rPr lang="en-US" smtClean="0"/>
              <a:pPr>
                <a:defRPr/>
              </a:pPr>
              <a:t>411</a:t>
            </a:fld>
            <a:endParaRPr lang="en-US" dirty="0"/>
          </a:p>
        </p:txBody>
      </p:sp>
    </p:spTree>
    <p:extLst>
      <p:ext uri="{BB962C8B-B14F-4D97-AF65-F5344CB8AC3E}">
        <p14:creationId xmlns:p14="http://schemas.microsoft.com/office/powerpoint/2010/main" val="269348751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Demonstrate and Validate Sprint: Outputs -  Rejected User Stories</a:t>
            </a:r>
          </a:p>
        </p:txBody>
      </p:sp>
      <p:sp>
        <p:nvSpPr>
          <p:cNvPr id="2" name="Rectangle 1"/>
          <p:cNvSpPr/>
          <p:nvPr/>
        </p:nvSpPr>
        <p:spPr>
          <a:xfrm>
            <a:off x="304800" y="1371600"/>
            <a:ext cx="8534400" cy="4876800"/>
          </a:xfrm>
          <a:prstGeom prst="rect">
            <a:avLst/>
          </a:prstGeom>
        </p:spPr>
        <p:txBody>
          <a:bodyPr/>
          <a:lstStyle/>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User Stories do not meet the Acceptance Criteria, they are considered incomplete and are rejected by the Product Owner.</a:t>
            </a:r>
          </a:p>
          <a:p>
            <a:pPr lvl="0"/>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Rejected User Stories get added back into the Prioritized Product Backlog so that they can be considered as part of a subsequent Sprint. </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53FB10C-0F04-796A-F744-8B83690580FD}"/>
              </a:ext>
            </a:extLst>
          </p:cNvPr>
          <p:cNvSpPr>
            <a:spLocks noGrp="1"/>
          </p:cNvSpPr>
          <p:nvPr>
            <p:ph type="sldNum" sz="quarter" idx="12"/>
          </p:nvPr>
        </p:nvSpPr>
        <p:spPr/>
        <p:txBody>
          <a:bodyPr/>
          <a:lstStyle/>
          <a:p>
            <a:pPr>
              <a:defRPr/>
            </a:pPr>
            <a:fld id="{AC73F1D3-B4B8-4AEF-90B2-F6B713CA2A81}" type="slidenum">
              <a:rPr lang="en-US" smtClean="0"/>
              <a:pPr>
                <a:defRPr/>
              </a:pPr>
              <a:t>412</a:t>
            </a:fld>
            <a:endParaRPr lang="en-US" dirty="0"/>
          </a:p>
        </p:txBody>
      </p:sp>
    </p:spTree>
    <p:extLst>
      <p:ext uri="{BB962C8B-B14F-4D97-AF65-F5344CB8AC3E}">
        <p14:creationId xmlns:p14="http://schemas.microsoft.com/office/powerpoint/2010/main" val="398997030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3705" y="228600"/>
            <a:ext cx="8279295" cy="523220"/>
          </a:xfrm>
          <a:prstGeom prst="rect">
            <a:avLst/>
          </a:prstGeom>
        </p:spPr>
        <p:txBody>
          <a:bodyPr wrap="square">
            <a:spAutoFit/>
          </a:bodyPr>
          <a:lstStyle/>
          <a:p>
            <a:pPr algn="ctr"/>
            <a:r>
              <a:rPr lang="en-IN" sz="2800" b="1" dirty="0">
                <a:solidFill>
                  <a:srgbClr val="0050AD"/>
                </a:solidFill>
                <a:latin typeface="Calibri" panose="020F0502020204030204" pitchFamily="34" charset="0"/>
                <a:cs typeface="+mn-cs"/>
              </a:rPr>
              <a:t>Product Increment Flow</a:t>
            </a:r>
            <a:endParaRPr lang="en-US" sz="2800" b="1" dirty="0">
              <a:solidFill>
                <a:srgbClr val="0050AD"/>
              </a:solidFill>
              <a:latin typeface="Calibri" panose="020F0502020204030204" pitchFamily="34" charset="0"/>
              <a:cs typeface="+mn-cs"/>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413</a:t>
            </a:fld>
            <a:endParaRPr lang="en-US" dirty="0"/>
          </a:p>
        </p:txBody>
      </p:sp>
      <p:sp>
        <p:nvSpPr>
          <p:cNvPr id="8" name="Rectangle 7"/>
          <p:cNvSpPr/>
          <p:nvPr/>
        </p:nvSpPr>
        <p:spPr>
          <a:xfrm>
            <a:off x="1066800" y="6019800"/>
            <a:ext cx="63246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 5-1: Project Increment Flow Diagram; Page 91 SBOK® Guide</a:t>
            </a:r>
          </a:p>
        </p:txBody>
      </p:sp>
      <p:pic>
        <p:nvPicPr>
          <p:cNvPr id="2" name="Picture 1">
            <a:extLst>
              <a:ext uri="{FF2B5EF4-FFF2-40B4-BE49-F238E27FC236}">
                <a16:creationId xmlns:a16="http://schemas.microsoft.com/office/drawing/2014/main" id="{27B963E3-0A85-2421-4113-FB91F03EC0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985" y="914400"/>
            <a:ext cx="6005015" cy="5081300"/>
          </a:xfrm>
          <a:prstGeom prst="rect">
            <a:avLst/>
          </a:prstGeom>
          <a:ln w="19050">
            <a:solidFill>
              <a:schemeClr val="tx1"/>
            </a:solidFill>
          </a:ln>
        </p:spPr>
      </p:pic>
      <p:sp>
        <p:nvSpPr>
          <p:cNvPr id="4" name="Footer Placeholder 3">
            <a:extLst>
              <a:ext uri="{FF2B5EF4-FFF2-40B4-BE49-F238E27FC236}">
                <a16:creationId xmlns:a16="http://schemas.microsoft.com/office/drawing/2014/main" id="{B7DEA90D-A410-5F44-21EA-F2DE1085D63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279066"/>
      </p:ext>
    </p:extLst>
  </p:cSld>
  <p:clrMapOvr>
    <a:masterClrMapping/>
  </p:clrMapOvr>
  <p:transition spd="med">
    <p:pull/>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304801"/>
            <a:ext cx="7696200" cy="715963"/>
          </a:xfrm>
        </p:spPr>
        <p:txBody>
          <a:bodyPr/>
          <a:lstStyle/>
          <a:p>
            <a:r>
              <a:rPr lang="en-US" dirty="0"/>
              <a:t>Review and Retrospect – Retrospect Sprint</a:t>
            </a:r>
          </a:p>
        </p:txBody>
      </p:sp>
      <p:sp>
        <p:nvSpPr>
          <p:cNvPr id="5" name="Rectangle 4"/>
          <p:cNvSpPr/>
          <p:nvPr/>
        </p:nvSpPr>
        <p:spPr>
          <a:xfrm>
            <a:off x="762000" y="5667687"/>
            <a:ext cx="6781799"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11‑5: </a:t>
            </a:r>
            <a:r>
              <a:rPr lang="en-IN" sz="1400" dirty="0">
                <a:latin typeface="Calibri" panose="020F0502020204030204" pitchFamily="34" charset="0"/>
                <a:cs typeface="Calibri" panose="020F0502020204030204" pitchFamily="34" charset="0"/>
              </a:rPr>
              <a:t>Retrospect Sprint—Inputs, Tools, and Outputs</a:t>
            </a:r>
            <a:r>
              <a:rPr lang="en-US" sz="1400" dirty="0">
                <a:latin typeface="Calibri" panose="020F0502020204030204" pitchFamily="34" charset="0"/>
                <a:cs typeface="Calibri" panose="020F0502020204030204" pitchFamily="34" charset="0"/>
              </a:rPr>
              <a:t>; SBOK® Page 250</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414</a:t>
            </a:fld>
            <a:endParaRPr lang="en-US" dirty="0"/>
          </a:p>
        </p:txBody>
      </p:sp>
      <p:pic>
        <p:nvPicPr>
          <p:cNvPr id="4" name="Picture 3">
            <a:extLst>
              <a:ext uri="{FF2B5EF4-FFF2-40B4-BE49-F238E27FC236}">
                <a16:creationId xmlns:a16="http://schemas.microsoft.com/office/drawing/2014/main" id="{1A311313-B4A4-543E-E3F3-CB30F24BF426}"/>
              </a:ext>
            </a:extLst>
          </p:cNvPr>
          <p:cNvPicPr>
            <a:picLocks noChangeAspect="1"/>
          </p:cNvPicPr>
          <p:nvPr/>
        </p:nvPicPr>
        <p:blipFill>
          <a:blip r:embed="rId2"/>
          <a:stretch>
            <a:fillRect/>
          </a:stretch>
        </p:blipFill>
        <p:spPr>
          <a:xfrm>
            <a:off x="609600" y="1279740"/>
            <a:ext cx="7984800" cy="4282860"/>
          </a:xfrm>
          <a:prstGeom prst="rect">
            <a:avLst/>
          </a:prstGeom>
        </p:spPr>
      </p:pic>
    </p:spTree>
    <p:extLst>
      <p:ext uri="{BB962C8B-B14F-4D97-AF65-F5344CB8AC3E}">
        <p14:creationId xmlns:p14="http://schemas.microsoft.com/office/powerpoint/2010/main" val="1953875665"/>
      </p:ext>
    </p:extLst>
  </p:cSld>
  <p:clrMapOvr>
    <a:masterClrMapping/>
  </p:clrMapOvr>
  <p:transition spd="med">
    <p:pull/>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Review and Retrospect – Retrospect Sprint</a:t>
            </a:r>
          </a:p>
        </p:txBody>
      </p:sp>
      <p:sp>
        <p:nvSpPr>
          <p:cNvPr id="2" name="Rectangle 1"/>
          <p:cNvSpPr/>
          <p:nvPr/>
        </p:nvSpPr>
        <p:spPr>
          <a:xfrm>
            <a:off x="304800" y="1371600"/>
            <a:ext cx="8534400" cy="4648200"/>
          </a:xfrm>
          <a:prstGeom prst="rect">
            <a:avLst/>
          </a:prstGeom>
        </p:spPr>
        <p:txBody>
          <a:bodyPr/>
          <a:lstStyle/>
          <a:p>
            <a:pPr lvl="0"/>
            <a:r>
              <a:rPr lang="en-US" sz="1800" dirty="0">
                <a:latin typeface="Calibri" panose="020F0502020204030204" pitchFamily="34" charset="0"/>
                <a:cs typeface="Calibri" panose="020F0502020204030204" pitchFamily="34" charset="0"/>
              </a:rPr>
              <a:t>Following the Sprint Review Meeting, the Scrum team gets together for a Retrospect Sprint Meeting.</a:t>
            </a:r>
          </a:p>
          <a:p>
            <a:pPr lvl="0"/>
            <a:endParaRPr lang="en-IN"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Purpose is to examine the Sprint to identify potential improvements in the process. </a:t>
            </a:r>
            <a:endParaRPr lang="en-IN" sz="1800" dirty="0">
              <a:latin typeface="Calibri" panose="020F0502020204030204" pitchFamily="34" charset="0"/>
              <a:cs typeface="Calibri" panose="020F0502020204030204" pitchFamily="34" charset="0"/>
            </a:endParaRPr>
          </a:p>
          <a:p>
            <a:pPr lvl="0"/>
            <a:endParaRPr lang="en-US"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The Retrospect Sprint Meeting is attended by the Scrum Master and the Scrum Team members.  The Product Owner can attend but does not have to. </a:t>
            </a:r>
            <a:endParaRPr lang="en-IN" sz="1800" dirty="0">
              <a:latin typeface="Calibri" panose="020F0502020204030204" pitchFamily="34" charset="0"/>
              <a:cs typeface="Calibri" panose="020F0502020204030204" pitchFamily="34" charset="0"/>
            </a:endParaRPr>
          </a:p>
          <a:p>
            <a:pPr lvl="0"/>
            <a:endParaRPr lang="en-US"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Team members raise any issues they faced during the Sprint and discuss how they can address those issues. </a:t>
            </a:r>
            <a:endParaRPr lang="en-IN" sz="1800" dirty="0">
              <a:latin typeface="Calibri" panose="020F0502020204030204" pitchFamily="34" charset="0"/>
              <a:cs typeface="Calibri" panose="020F0502020204030204" pitchFamily="34" charset="0"/>
            </a:endParaRPr>
          </a:p>
          <a:p>
            <a:pPr lvl="0"/>
            <a:endParaRPr lang="en-US"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The team members discuss what went well during the Sprint and what did not. </a:t>
            </a:r>
            <a:endParaRPr lang="en-IN"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The team also suggests improvements to the definition of Done based on its experience.</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There may be Agreed Actionable Improvements or Updated Scrum Guidance Body Recommendations</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F85640B-D9A3-9BBF-88D2-CB6EB7ACE414}"/>
              </a:ext>
            </a:extLst>
          </p:cNvPr>
          <p:cNvSpPr>
            <a:spLocks noGrp="1"/>
          </p:cNvSpPr>
          <p:nvPr>
            <p:ph type="sldNum" sz="quarter" idx="12"/>
          </p:nvPr>
        </p:nvSpPr>
        <p:spPr/>
        <p:txBody>
          <a:bodyPr/>
          <a:lstStyle/>
          <a:p>
            <a:pPr>
              <a:defRPr/>
            </a:pPr>
            <a:fld id="{AC73F1D3-B4B8-4AEF-90B2-F6B713CA2A81}" type="slidenum">
              <a:rPr lang="en-US" smtClean="0"/>
              <a:pPr>
                <a:defRPr/>
              </a:pPr>
              <a:t>415</a:t>
            </a:fld>
            <a:endParaRPr lang="en-US" dirty="0"/>
          </a:p>
        </p:txBody>
      </p:sp>
    </p:spTree>
    <p:extLst>
      <p:ext uri="{BB962C8B-B14F-4D97-AF65-F5344CB8AC3E}">
        <p14:creationId xmlns:p14="http://schemas.microsoft.com/office/powerpoint/2010/main" val="3629917287"/>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Retrospect Sprint: Critical Inputs</a:t>
            </a:r>
          </a:p>
        </p:txBody>
      </p:sp>
      <p:sp>
        <p:nvSpPr>
          <p:cNvPr id="2" name="Rectangle 1"/>
          <p:cNvSpPr/>
          <p:nvPr/>
        </p:nvSpPr>
        <p:spPr>
          <a:xfrm>
            <a:off x="304800" y="1371600"/>
            <a:ext cx="8534400" cy="4648200"/>
          </a:xfrm>
          <a:prstGeom prst="rect">
            <a:avLst/>
          </a:prstGeom>
        </p:spPr>
        <p:txBody>
          <a:bodyPr/>
          <a:lstStyle/>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Scrum Master</a:t>
            </a:r>
          </a:p>
          <a:p>
            <a:pPr marL="285750" lvl="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Scrum Team</a:t>
            </a:r>
          </a:p>
          <a:p>
            <a:pPr marL="285750" lvl="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Outputs from Demonstrate and Validate Sprint</a:t>
            </a:r>
          </a:p>
          <a:p>
            <a:pPr marL="285750" lvl="0" indent="-285750">
              <a:buFont typeface="Arial" panose="020B0604020202020204" pitchFamily="34" charset="0"/>
              <a:buChar char="•"/>
            </a:pPr>
            <a:endParaRPr lang="en-IN" sz="1800"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topics have already been discussed before.</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8573243-6864-379B-D715-1376048442F1}"/>
              </a:ext>
            </a:extLst>
          </p:cNvPr>
          <p:cNvSpPr>
            <a:spLocks noGrp="1"/>
          </p:cNvSpPr>
          <p:nvPr>
            <p:ph type="sldNum" sz="quarter" idx="12"/>
          </p:nvPr>
        </p:nvSpPr>
        <p:spPr/>
        <p:txBody>
          <a:bodyPr/>
          <a:lstStyle/>
          <a:p>
            <a:pPr>
              <a:defRPr/>
            </a:pPr>
            <a:fld id="{AC73F1D3-B4B8-4AEF-90B2-F6B713CA2A81}" type="slidenum">
              <a:rPr lang="en-US" smtClean="0"/>
              <a:pPr>
                <a:defRPr/>
              </a:pPr>
              <a:t>416</a:t>
            </a:fld>
            <a:endParaRPr lang="en-US" dirty="0"/>
          </a:p>
        </p:txBody>
      </p:sp>
    </p:spTree>
    <p:extLst>
      <p:ext uri="{BB962C8B-B14F-4D97-AF65-F5344CB8AC3E}">
        <p14:creationId xmlns:p14="http://schemas.microsoft.com/office/powerpoint/2010/main" val="3013549750"/>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0" y="350837"/>
            <a:ext cx="7924800" cy="715963"/>
          </a:xfrm>
        </p:spPr>
        <p:txBody>
          <a:bodyPr/>
          <a:lstStyle/>
          <a:p>
            <a:r>
              <a:rPr lang="en-US" dirty="0"/>
              <a:t>Retrospect Sprint: Critical Tools – </a:t>
            </a:r>
            <a:br>
              <a:rPr lang="en-US" dirty="0"/>
            </a:br>
            <a:r>
              <a:rPr lang="en-US" dirty="0"/>
              <a:t>Retrospect Sprint Meeting</a:t>
            </a:r>
          </a:p>
        </p:txBody>
      </p:sp>
      <p:sp>
        <p:nvSpPr>
          <p:cNvPr id="2" name="Rectangle 1"/>
          <p:cNvSpPr/>
          <p:nvPr/>
        </p:nvSpPr>
        <p:spPr>
          <a:xfrm>
            <a:off x="304800" y="1524000"/>
            <a:ext cx="8534400" cy="3886200"/>
          </a:xfrm>
          <a:prstGeom prst="rect">
            <a:avLst/>
          </a:prstGeom>
        </p:spPr>
        <p:txBody>
          <a:bodyPr/>
          <a:lstStyle/>
          <a:p>
            <a:pPr lvl="0"/>
            <a:r>
              <a:rPr lang="en-IN" dirty="0">
                <a:latin typeface="Calibri" panose="020F0502020204030204" pitchFamily="34" charset="0"/>
                <a:cs typeface="Calibri" panose="020F0502020204030204" pitchFamily="34" charset="0"/>
              </a:rPr>
              <a:t>The Retrospect Sprint Meeting is an important element of the ‘inspect-adapt’ Scrum framework and it is the final step in a Sprint.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All Scrum Team members attend the meeting, which is facilitated or moderated by the Scrum Master. It is recommended, but not required for the Product Owner to attend.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Discussions in the Retrospect Sprint Meeting encompass both what went wrong and what went right. </a:t>
            </a:r>
          </a:p>
        </p:txBody>
      </p:sp>
      <p:sp>
        <p:nvSpPr>
          <p:cNvPr id="3" name="Slide Number Placeholder 2">
            <a:extLst>
              <a:ext uri="{FF2B5EF4-FFF2-40B4-BE49-F238E27FC236}">
                <a16:creationId xmlns:a16="http://schemas.microsoft.com/office/drawing/2014/main" id="{84FFAA78-70B7-3E9D-21DC-51CA07637699}"/>
              </a:ext>
            </a:extLst>
          </p:cNvPr>
          <p:cNvSpPr>
            <a:spLocks noGrp="1"/>
          </p:cNvSpPr>
          <p:nvPr>
            <p:ph type="sldNum" sz="quarter" idx="12"/>
          </p:nvPr>
        </p:nvSpPr>
        <p:spPr/>
        <p:txBody>
          <a:bodyPr/>
          <a:lstStyle/>
          <a:p>
            <a:pPr>
              <a:defRPr/>
            </a:pPr>
            <a:fld id="{AC73F1D3-B4B8-4AEF-90B2-F6B713CA2A81}" type="slidenum">
              <a:rPr lang="en-US" smtClean="0"/>
              <a:pPr>
                <a:defRPr/>
              </a:pPr>
              <a:t>417</a:t>
            </a:fld>
            <a:endParaRPr lang="en-US" dirty="0"/>
          </a:p>
        </p:txBody>
      </p:sp>
    </p:spTree>
    <p:extLst>
      <p:ext uri="{BB962C8B-B14F-4D97-AF65-F5344CB8AC3E}">
        <p14:creationId xmlns:p14="http://schemas.microsoft.com/office/powerpoint/2010/main" val="931754354"/>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685800" y="350837"/>
            <a:ext cx="7924800" cy="715963"/>
          </a:xfrm>
        </p:spPr>
        <p:txBody>
          <a:bodyPr/>
          <a:lstStyle/>
          <a:p>
            <a:r>
              <a:rPr lang="en-US" dirty="0"/>
              <a:t>Retrospect Sprint: Critical Tools – </a:t>
            </a:r>
            <a:br>
              <a:rPr lang="en-US" dirty="0"/>
            </a:br>
            <a:r>
              <a:rPr lang="en-US" dirty="0"/>
              <a:t>Retrospect Sprint Meeting</a:t>
            </a:r>
          </a:p>
        </p:txBody>
      </p:sp>
      <p:sp>
        <p:nvSpPr>
          <p:cNvPr id="2" name="Rectangle 1"/>
          <p:cNvSpPr/>
          <p:nvPr/>
        </p:nvSpPr>
        <p:spPr>
          <a:xfrm>
            <a:off x="304800" y="1371600"/>
            <a:ext cx="8534400" cy="4648200"/>
          </a:xfrm>
          <a:prstGeom prst="rect">
            <a:avLst/>
          </a:prstGeom>
        </p:spPr>
        <p:txBody>
          <a:bodyPr/>
          <a:lstStyle/>
          <a:p>
            <a:pPr lvl="0"/>
            <a:r>
              <a:rPr lang="en-IN" dirty="0">
                <a:latin typeface="Calibri" panose="020F0502020204030204" pitchFamily="34" charset="0"/>
                <a:cs typeface="Calibri" panose="020F0502020204030204" pitchFamily="34" charset="0"/>
              </a:rPr>
              <a:t>Primary objectives of the meeting are to identify three specific items: </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342900" lvl="0" indent="-342900">
              <a:buFont typeface="+mj-lt"/>
              <a:buAutoNum type="arabicPeriod"/>
            </a:pPr>
            <a:r>
              <a:rPr lang="en-IN" dirty="0">
                <a:latin typeface="Calibri" panose="020F0502020204030204" pitchFamily="34" charset="0"/>
                <a:cs typeface="Calibri" panose="020F0502020204030204" pitchFamily="34" charset="0"/>
              </a:rPr>
              <a:t>Things the team needs to keep doing: best practices</a:t>
            </a:r>
          </a:p>
          <a:p>
            <a:pPr marL="342900" lvl="0" indent="-342900">
              <a:buFont typeface="+mj-lt"/>
              <a:buAutoNum type="arabicPeriod"/>
            </a:pPr>
            <a:r>
              <a:rPr lang="en-IN" dirty="0">
                <a:latin typeface="Calibri" panose="020F0502020204030204" pitchFamily="34" charset="0"/>
                <a:cs typeface="Calibri" panose="020F0502020204030204" pitchFamily="34" charset="0"/>
              </a:rPr>
              <a:t>Things the team needs to begin doing: process improvements</a:t>
            </a:r>
          </a:p>
          <a:p>
            <a:pPr marL="342900" lvl="0" indent="-342900">
              <a:buFont typeface="+mj-lt"/>
              <a:buAutoNum type="arabicPeriod"/>
            </a:pPr>
            <a:r>
              <a:rPr lang="en-IN" dirty="0">
                <a:latin typeface="Calibri" panose="020F0502020204030204" pitchFamily="34" charset="0"/>
                <a:cs typeface="Calibri" panose="020F0502020204030204" pitchFamily="34" charset="0"/>
              </a:rPr>
              <a:t>Things the team needs to stop doing: process problems and bottlenecks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areas are discussed and a list of Agreed Actionable Improvements is created</a:t>
            </a:r>
          </a:p>
        </p:txBody>
      </p:sp>
      <p:sp>
        <p:nvSpPr>
          <p:cNvPr id="3" name="Slide Number Placeholder 2">
            <a:extLst>
              <a:ext uri="{FF2B5EF4-FFF2-40B4-BE49-F238E27FC236}">
                <a16:creationId xmlns:a16="http://schemas.microsoft.com/office/drawing/2014/main" id="{3711934B-9E2D-8478-A670-E177FCBF78D1}"/>
              </a:ext>
            </a:extLst>
          </p:cNvPr>
          <p:cNvSpPr>
            <a:spLocks noGrp="1"/>
          </p:cNvSpPr>
          <p:nvPr>
            <p:ph type="sldNum" sz="quarter" idx="12"/>
          </p:nvPr>
        </p:nvSpPr>
        <p:spPr/>
        <p:txBody>
          <a:bodyPr/>
          <a:lstStyle/>
          <a:p>
            <a:pPr>
              <a:defRPr/>
            </a:pPr>
            <a:fld id="{AC73F1D3-B4B8-4AEF-90B2-F6B713CA2A81}" type="slidenum">
              <a:rPr lang="en-US" smtClean="0"/>
              <a:pPr>
                <a:defRPr/>
              </a:pPr>
              <a:t>418</a:t>
            </a:fld>
            <a:endParaRPr lang="en-US" dirty="0"/>
          </a:p>
        </p:txBody>
      </p:sp>
    </p:spTree>
    <p:extLst>
      <p:ext uri="{BB962C8B-B14F-4D97-AF65-F5344CB8AC3E}">
        <p14:creationId xmlns:p14="http://schemas.microsoft.com/office/powerpoint/2010/main" val="298235022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Retrospect Sprint: Critical Output – </a:t>
            </a:r>
            <a:br>
              <a:rPr lang="en-US" dirty="0"/>
            </a:br>
            <a:r>
              <a:rPr lang="en-US" dirty="0"/>
              <a:t>Agreed Actionable Improvements</a:t>
            </a:r>
          </a:p>
        </p:txBody>
      </p:sp>
      <p:sp>
        <p:nvSpPr>
          <p:cNvPr id="2" name="Rectangle 1"/>
          <p:cNvSpPr/>
          <p:nvPr/>
        </p:nvSpPr>
        <p:spPr>
          <a:xfrm>
            <a:off x="304800" y="1600200"/>
            <a:ext cx="8534400" cy="1981200"/>
          </a:xfrm>
          <a:prstGeom prst="rect">
            <a:avLst/>
          </a:prstGeom>
        </p:spPr>
        <p:txBody>
          <a:bodyPr/>
          <a:lstStyle/>
          <a:p>
            <a:pPr lvl="0"/>
            <a:r>
              <a:rPr lang="en-IN" dirty="0">
                <a:latin typeface="Calibri" panose="020F0502020204030204" pitchFamily="34" charset="0"/>
                <a:cs typeface="Calibri" panose="020F0502020204030204" pitchFamily="34" charset="0"/>
              </a:rPr>
              <a:t>Agreed Actionable Improvements are the list of actionable items that the team has come up with to address problems and improve processes in order to enhance their performance in future Sprints</a:t>
            </a:r>
          </a:p>
        </p:txBody>
      </p:sp>
      <p:sp>
        <p:nvSpPr>
          <p:cNvPr id="3" name="Slide Number Placeholder 2">
            <a:extLst>
              <a:ext uri="{FF2B5EF4-FFF2-40B4-BE49-F238E27FC236}">
                <a16:creationId xmlns:a16="http://schemas.microsoft.com/office/drawing/2014/main" id="{D3435D82-CB49-82A9-80E3-5289A896E17D}"/>
              </a:ext>
            </a:extLst>
          </p:cNvPr>
          <p:cNvSpPr>
            <a:spLocks noGrp="1"/>
          </p:cNvSpPr>
          <p:nvPr>
            <p:ph type="sldNum" sz="quarter" idx="12"/>
          </p:nvPr>
        </p:nvSpPr>
        <p:spPr/>
        <p:txBody>
          <a:bodyPr/>
          <a:lstStyle/>
          <a:p>
            <a:pPr>
              <a:defRPr/>
            </a:pPr>
            <a:fld id="{AC73F1D3-B4B8-4AEF-90B2-F6B713CA2A81}" type="slidenum">
              <a:rPr lang="en-US" smtClean="0"/>
              <a:pPr>
                <a:defRPr/>
              </a:pPr>
              <a:t>419</a:t>
            </a:fld>
            <a:endParaRPr lang="en-US" dirty="0"/>
          </a:p>
        </p:txBody>
      </p:sp>
    </p:spTree>
    <p:extLst>
      <p:ext uri="{BB962C8B-B14F-4D97-AF65-F5344CB8AC3E}">
        <p14:creationId xmlns:p14="http://schemas.microsoft.com/office/powerpoint/2010/main" val="1584520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92585" y="2990476"/>
            <a:ext cx="2071465" cy="553998"/>
          </a:xfrm>
          <a:prstGeom prst="rect">
            <a:avLst/>
          </a:prstGeom>
        </p:spPr>
        <p:txBody>
          <a:bodyPr wrap="none">
            <a:spAutoFit/>
          </a:bodyPr>
          <a:lstStyle/>
          <a:p>
            <a:r>
              <a:rPr lang="en-US" sz="3000" dirty="0">
                <a:solidFill>
                  <a:srgbClr val="CBB76B"/>
                </a:solidFill>
                <a:latin typeface="Calibri" panose="020F0502020204030204" pitchFamily="34" charset="0"/>
                <a:cs typeface="Calibri" panose="020F0502020204030204" pitchFamily="34" charset="0"/>
              </a:rPr>
              <a:t>Adaptability</a:t>
            </a:r>
          </a:p>
        </p:txBody>
      </p:sp>
      <p:sp>
        <p:nvSpPr>
          <p:cNvPr id="2" name="TextBox 1"/>
          <p:cNvSpPr txBox="1"/>
          <p:nvPr/>
        </p:nvSpPr>
        <p:spPr>
          <a:xfrm>
            <a:off x="379206" y="3673060"/>
            <a:ext cx="8598089" cy="967957"/>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Empirical process control and iterative delivery make projects adaptable and open to incorporating change.</a:t>
            </a:r>
          </a:p>
        </p:txBody>
      </p:sp>
      <p:grpSp>
        <p:nvGrpSpPr>
          <p:cNvPr id="3" name="Group 2"/>
          <p:cNvGrpSpPr/>
          <p:nvPr/>
        </p:nvGrpSpPr>
        <p:grpSpPr>
          <a:xfrm>
            <a:off x="4760232" y="1845710"/>
            <a:ext cx="1974272" cy="1827350"/>
            <a:chOff x="6346975" y="1317947"/>
            <a:chExt cx="2632363" cy="2436466"/>
          </a:xfrm>
        </p:grpSpPr>
        <p:sp>
          <p:nvSpPr>
            <p:cNvPr id="6" name="Teardrop 5"/>
            <p:cNvSpPr/>
            <p:nvPr/>
          </p:nvSpPr>
          <p:spPr>
            <a:xfrm>
              <a:off x="7081266" y="3425234"/>
              <a:ext cx="1163782" cy="329179"/>
            </a:xfrm>
            <a:prstGeom prst="teardrop">
              <a:avLst/>
            </a:prstGeom>
            <a:solidFill>
              <a:srgbClr val="5C622C"/>
            </a:solidFill>
            <a:ln>
              <a:solidFill>
                <a:srgbClr val="909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7" name="Cube 6"/>
            <p:cNvSpPr/>
            <p:nvPr/>
          </p:nvSpPr>
          <p:spPr>
            <a:xfrm>
              <a:off x="7503830" y="1787336"/>
              <a:ext cx="318654" cy="1922184"/>
            </a:xfrm>
            <a:prstGeom prst="cub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8" name="Rectangle 7"/>
            <p:cNvSpPr/>
            <p:nvPr/>
          </p:nvSpPr>
          <p:spPr>
            <a:xfrm>
              <a:off x="6346975" y="1317947"/>
              <a:ext cx="2632363" cy="6096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CBB76B"/>
                  </a:solidFill>
                  <a:latin typeface="Calibri" panose="020F0502020204030204" pitchFamily="34" charset="0"/>
                </a:rPr>
                <a:t>Adaptability</a:t>
              </a:r>
            </a:p>
          </p:txBody>
        </p:sp>
      </p:grpSp>
      <p:sp>
        <p:nvSpPr>
          <p:cNvPr id="9" name="TextBox 8"/>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7CBCC52C-CE0E-4A77-AE88-E639344518EB}" type="slidenum">
              <a:rPr lang="en-US" smtClean="0"/>
              <a:t>42</a:t>
            </a:fld>
            <a:endParaRPr lang="en-US" dirty="0"/>
          </a:p>
        </p:txBody>
      </p:sp>
      <p:sp>
        <p:nvSpPr>
          <p:cNvPr id="10" name="Footer Placeholder 9">
            <a:extLst>
              <a:ext uri="{FF2B5EF4-FFF2-40B4-BE49-F238E27FC236}">
                <a16:creationId xmlns:a16="http://schemas.microsoft.com/office/drawing/2014/main" id="{F72FEA74-36E1-7C52-F023-074D0B273B0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5382191"/>
      </p:ext>
    </p:extLst>
  </p:cSld>
  <p:clrMapOvr>
    <a:masterClrMapping/>
  </p:clrMapOvr>
  <p:transition spd="med">
    <p:pull/>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Scrum Project Timeline</a:t>
            </a:r>
          </a:p>
        </p:txBody>
      </p:sp>
      <p:cxnSp>
        <p:nvCxnSpPr>
          <p:cNvPr id="4" name="Straight Connector 3"/>
          <p:cNvCxnSpPr>
            <a:cxnSpLocks/>
          </p:cNvCxnSpPr>
          <p:nvPr/>
        </p:nvCxnSpPr>
        <p:spPr>
          <a:xfrm>
            <a:off x="598859" y="2448248"/>
            <a:ext cx="7775243" cy="0"/>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81001" y="2619957"/>
            <a:ext cx="1620342" cy="475502"/>
          </a:xfrm>
          <a:prstGeom prst="rect">
            <a:avLst/>
          </a:prstGeom>
          <a:solidFill>
            <a:srgbClr val="005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SPRINT 1</a:t>
            </a:r>
          </a:p>
        </p:txBody>
      </p:sp>
      <p:sp>
        <p:nvSpPr>
          <p:cNvPr id="7" name="Rectangle 6"/>
          <p:cNvSpPr/>
          <p:nvPr/>
        </p:nvSpPr>
        <p:spPr>
          <a:xfrm>
            <a:off x="2057400" y="2619957"/>
            <a:ext cx="1391742" cy="475502"/>
          </a:xfrm>
          <a:prstGeom prst="rect">
            <a:avLst/>
          </a:prstGeom>
          <a:solidFill>
            <a:srgbClr val="005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SPRINT 2</a:t>
            </a:r>
          </a:p>
        </p:txBody>
      </p:sp>
      <p:sp>
        <p:nvSpPr>
          <p:cNvPr id="8" name="Rectangle 7"/>
          <p:cNvSpPr/>
          <p:nvPr/>
        </p:nvSpPr>
        <p:spPr>
          <a:xfrm>
            <a:off x="3505200" y="2619957"/>
            <a:ext cx="1474600" cy="475502"/>
          </a:xfrm>
          <a:prstGeom prst="rect">
            <a:avLst/>
          </a:prstGeom>
          <a:solidFill>
            <a:srgbClr val="005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SPRINT 3</a:t>
            </a:r>
          </a:p>
        </p:txBody>
      </p:sp>
      <p:sp>
        <p:nvSpPr>
          <p:cNvPr id="9" name="Rectangle 8"/>
          <p:cNvSpPr/>
          <p:nvPr/>
        </p:nvSpPr>
        <p:spPr>
          <a:xfrm>
            <a:off x="5064327" y="2619957"/>
            <a:ext cx="1474601" cy="475502"/>
          </a:xfrm>
          <a:prstGeom prst="rect">
            <a:avLst/>
          </a:prstGeom>
          <a:solidFill>
            <a:srgbClr val="005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SPRINT 4</a:t>
            </a:r>
          </a:p>
        </p:txBody>
      </p:sp>
      <p:sp>
        <p:nvSpPr>
          <p:cNvPr id="10" name="Rectangle 9"/>
          <p:cNvSpPr/>
          <p:nvPr/>
        </p:nvSpPr>
        <p:spPr>
          <a:xfrm>
            <a:off x="6990257" y="2619957"/>
            <a:ext cx="1585930" cy="475502"/>
          </a:xfrm>
          <a:prstGeom prst="rect">
            <a:avLst/>
          </a:prstGeom>
          <a:solidFill>
            <a:srgbClr val="005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SPRINT X</a:t>
            </a:r>
          </a:p>
        </p:txBody>
      </p:sp>
      <p:sp>
        <p:nvSpPr>
          <p:cNvPr id="12" name="TextBox 11"/>
          <p:cNvSpPr txBox="1"/>
          <p:nvPr/>
        </p:nvSpPr>
        <p:spPr>
          <a:xfrm>
            <a:off x="6512127" y="2690462"/>
            <a:ext cx="468398" cy="323165"/>
          </a:xfrm>
          <a:prstGeom prst="rect">
            <a:avLst/>
          </a:prstGeom>
          <a:noFill/>
        </p:spPr>
        <p:txBody>
          <a:bodyPr wrap="square" rtlCol="0">
            <a:spAutoFit/>
          </a:bodyPr>
          <a:lstStyle/>
          <a:p>
            <a:r>
              <a:rPr lang="en-US" sz="1500" b="1" dirty="0">
                <a:latin typeface="Calibri" panose="020F0502020204030204" pitchFamily="34" charset="0"/>
                <a:cs typeface="Calibri" panose="020F0502020204030204" pitchFamily="34" charset="0"/>
              </a:rPr>
              <a:t>. . . </a:t>
            </a:r>
          </a:p>
        </p:txBody>
      </p:sp>
      <p:grpSp>
        <p:nvGrpSpPr>
          <p:cNvPr id="13" name="Group 12"/>
          <p:cNvGrpSpPr/>
          <p:nvPr/>
        </p:nvGrpSpPr>
        <p:grpSpPr>
          <a:xfrm>
            <a:off x="258516" y="3147662"/>
            <a:ext cx="1845168" cy="784895"/>
            <a:chOff x="182316" y="2757036"/>
            <a:chExt cx="1845168" cy="784895"/>
          </a:xfrm>
        </p:grpSpPr>
        <p:sp>
          <p:nvSpPr>
            <p:cNvPr id="14" name="TextBox 13"/>
            <p:cNvSpPr txBox="1"/>
            <p:nvPr/>
          </p:nvSpPr>
          <p:spPr>
            <a:xfrm>
              <a:off x="182316" y="2905780"/>
              <a:ext cx="1113084" cy="461665"/>
            </a:xfrm>
            <a:prstGeom prst="rect">
              <a:avLst/>
            </a:prstGeom>
            <a:noFill/>
          </p:spPr>
          <p:txBody>
            <a:bodyPr wrap="square" rtlCol="0">
              <a:spAutoFit/>
            </a:bodyPr>
            <a:lstStyle/>
            <a:p>
              <a:r>
                <a:rPr lang="en-US" sz="1200" b="1" dirty="0">
                  <a:solidFill>
                    <a:schemeClr val="accent2"/>
                  </a:solidFill>
                  <a:latin typeface="+mj-lt"/>
                  <a:cs typeface="Calibri" panose="020F0502020204030204" pitchFamily="34" charset="0"/>
                </a:rPr>
                <a:t>Sprint Planning </a:t>
              </a:r>
            </a:p>
          </p:txBody>
        </p:sp>
        <p:sp>
          <p:nvSpPr>
            <p:cNvPr id="15" name="TextBox 14"/>
            <p:cNvSpPr txBox="1"/>
            <p:nvPr/>
          </p:nvSpPr>
          <p:spPr>
            <a:xfrm>
              <a:off x="914400" y="2895600"/>
              <a:ext cx="1113084" cy="646331"/>
            </a:xfrm>
            <a:prstGeom prst="rect">
              <a:avLst/>
            </a:prstGeom>
            <a:noFill/>
          </p:spPr>
          <p:txBody>
            <a:bodyPr wrap="square" rtlCol="0">
              <a:spAutoFit/>
            </a:bodyPr>
            <a:lstStyle/>
            <a:p>
              <a:pPr algn="r"/>
              <a:r>
                <a:rPr lang="en-US" sz="1200" b="1" dirty="0">
                  <a:solidFill>
                    <a:schemeClr val="accent6"/>
                  </a:solidFill>
                  <a:latin typeface="+mj-lt"/>
                  <a:cs typeface="Calibri" panose="020F0502020204030204" pitchFamily="34" charset="0"/>
                </a:rPr>
                <a:t>Sprint Review </a:t>
              </a:r>
            </a:p>
            <a:p>
              <a:pPr algn="r"/>
              <a:r>
                <a:rPr lang="en-US" sz="1200" b="1" dirty="0">
                  <a:solidFill>
                    <a:schemeClr val="accent6"/>
                  </a:solidFill>
                  <a:latin typeface="+mj-lt"/>
                  <a:cs typeface="Calibri" panose="020F0502020204030204" pitchFamily="34" charset="0"/>
                </a:rPr>
                <a:t>&amp; Retro </a:t>
              </a:r>
            </a:p>
          </p:txBody>
        </p:sp>
        <p:sp>
          <p:nvSpPr>
            <p:cNvPr id="16" name="Isosceles Triangle 15"/>
            <p:cNvSpPr/>
            <p:nvPr/>
          </p:nvSpPr>
          <p:spPr>
            <a:xfrm flipV="1">
              <a:off x="287902" y="2757036"/>
              <a:ext cx="169298" cy="16840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sp>
          <p:nvSpPr>
            <p:cNvPr id="17" name="Isosceles Triangle 16"/>
            <p:cNvSpPr/>
            <p:nvPr/>
          </p:nvSpPr>
          <p:spPr>
            <a:xfrm flipV="1">
              <a:off x="1752600" y="2760339"/>
              <a:ext cx="169298" cy="16840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grpSp>
      <p:grpSp>
        <p:nvGrpSpPr>
          <p:cNvPr id="18" name="Group 17"/>
          <p:cNvGrpSpPr/>
          <p:nvPr/>
        </p:nvGrpSpPr>
        <p:grpSpPr>
          <a:xfrm>
            <a:off x="1981200" y="3147662"/>
            <a:ext cx="1570284" cy="784895"/>
            <a:chOff x="410916" y="2757036"/>
            <a:chExt cx="1570284" cy="784895"/>
          </a:xfrm>
        </p:grpSpPr>
        <p:sp>
          <p:nvSpPr>
            <p:cNvPr id="19" name="TextBox 18"/>
            <p:cNvSpPr txBox="1"/>
            <p:nvPr/>
          </p:nvSpPr>
          <p:spPr>
            <a:xfrm>
              <a:off x="410916" y="2905780"/>
              <a:ext cx="1113084" cy="461665"/>
            </a:xfrm>
            <a:prstGeom prst="rect">
              <a:avLst/>
            </a:prstGeom>
            <a:noFill/>
          </p:spPr>
          <p:txBody>
            <a:bodyPr wrap="square" rtlCol="0">
              <a:spAutoFit/>
            </a:bodyPr>
            <a:lstStyle/>
            <a:p>
              <a:r>
                <a:rPr lang="en-US" sz="1200" b="1" dirty="0">
                  <a:solidFill>
                    <a:schemeClr val="accent2"/>
                  </a:solidFill>
                  <a:latin typeface="+mj-lt"/>
                  <a:cs typeface="Calibri" panose="020F0502020204030204" pitchFamily="34" charset="0"/>
                </a:rPr>
                <a:t>Sprint Planning </a:t>
              </a:r>
            </a:p>
          </p:txBody>
        </p:sp>
        <p:sp>
          <p:nvSpPr>
            <p:cNvPr id="20" name="TextBox 19"/>
            <p:cNvSpPr txBox="1"/>
            <p:nvPr/>
          </p:nvSpPr>
          <p:spPr>
            <a:xfrm>
              <a:off x="868116" y="2895600"/>
              <a:ext cx="1113084" cy="646331"/>
            </a:xfrm>
            <a:prstGeom prst="rect">
              <a:avLst/>
            </a:prstGeom>
            <a:noFill/>
          </p:spPr>
          <p:txBody>
            <a:bodyPr wrap="square" rtlCol="0">
              <a:spAutoFit/>
            </a:bodyPr>
            <a:lstStyle/>
            <a:p>
              <a:pPr algn="r"/>
              <a:r>
                <a:rPr lang="en-US" sz="1200" b="1" dirty="0">
                  <a:solidFill>
                    <a:schemeClr val="accent6"/>
                  </a:solidFill>
                  <a:latin typeface="+mj-lt"/>
                  <a:cs typeface="Calibri" panose="020F0502020204030204" pitchFamily="34" charset="0"/>
                </a:rPr>
                <a:t>Sprint Review </a:t>
              </a:r>
            </a:p>
            <a:p>
              <a:pPr algn="r"/>
              <a:r>
                <a:rPr lang="en-US" sz="1200" b="1" dirty="0">
                  <a:solidFill>
                    <a:schemeClr val="accent6"/>
                  </a:solidFill>
                  <a:latin typeface="+mj-lt"/>
                  <a:cs typeface="Calibri" panose="020F0502020204030204" pitchFamily="34" charset="0"/>
                </a:rPr>
                <a:t>&amp; Retro </a:t>
              </a:r>
            </a:p>
          </p:txBody>
        </p:sp>
        <p:sp>
          <p:nvSpPr>
            <p:cNvPr id="21" name="Isosceles Triangle 20"/>
            <p:cNvSpPr/>
            <p:nvPr/>
          </p:nvSpPr>
          <p:spPr>
            <a:xfrm flipV="1">
              <a:off x="507916" y="2757036"/>
              <a:ext cx="169298" cy="16840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sp>
          <p:nvSpPr>
            <p:cNvPr id="22" name="Isosceles Triangle 21"/>
            <p:cNvSpPr/>
            <p:nvPr/>
          </p:nvSpPr>
          <p:spPr>
            <a:xfrm flipV="1">
              <a:off x="1706316" y="2760339"/>
              <a:ext cx="169298" cy="16840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grpSp>
      <p:grpSp>
        <p:nvGrpSpPr>
          <p:cNvPr id="23" name="Group 22"/>
          <p:cNvGrpSpPr/>
          <p:nvPr/>
        </p:nvGrpSpPr>
        <p:grpSpPr>
          <a:xfrm>
            <a:off x="3429000" y="3147662"/>
            <a:ext cx="1676400" cy="784895"/>
            <a:chOff x="410916" y="2757036"/>
            <a:chExt cx="1676400" cy="784895"/>
          </a:xfrm>
        </p:grpSpPr>
        <p:sp>
          <p:nvSpPr>
            <p:cNvPr id="24" name="TextBox 23"/>
            <p:cNvSpPr txBox="1"/>
            <p:nvPr/>
          </p:nvSpPr>
          <p:spPr>
            <a:xfrm>
              <a:off x="410916" y="2905780"/>
              <a:ext cx="1113084" cy="461665"/>
            </a:xfrm>
            <a:prstGeom prst="rect">
              <a:avLst/>
            </a:prstGeom>
            <a:noFill/>
          </p:spPr>
          <p:txBody>
            <a:bodyPr wrap="square" rtlCol="0">
              <a:spAutoFit/>
            </a:bodyPr>
            <a:lstStyle/>
            <a:p>
              <a:r>
                <a:rPr lang="en-US" sz="1200" b="1" dirty="0">
                  <a:solidFill>
                    <a:schemeClr val="accent2"/>
                  </a:solidFill>
                  <a:latin typeface="+mj-lt"/>
                  <a:cs typeface="Calibri" panose="020F0502020204030204" pitchFamily="34" charset="0"/>
                </a:rPr>
                <a:t>Sprint Planning </a:t>
              </a:r>
            </a:p>
          </p:txBody>
        </p:sp>
        <p:sp>
          <p:nvSpPr>
            <p:cNvPr id="25" name="TextBox 24"/>
            <p:cNvSpPr txBox="1"/>
            <p:nvPr/>
          </p:nvSpPr>
          <p:spPr>
            <a:xfrm>
              <a:off x="974232" y="2895600"/>
              <a:ext cx="1113084" cy="646331"/>
            </a:xfrm>
            <a:prstGeom prst="rect">
              <a:avLst/>
            </a:prstGeom>
            <a:noFill/>
          </p:spPr>
          <p:txBody>
            <a:bodyPr wrap="square" rtlCol="0">
              <a:spAutoFit/>
            </a:bodyPr>
            <a:lstStyle/>
            <a:p>
              <a:pPr algn="r"/>
              <a:r>
                <a:rPr lang="en-US" sz="1200" b="1" dirty="0">
                  <a:solidFill>
                    <a:schemeClr val="accent6"/>
                  </a:solidFill>
                  <a:latin typeface="+mj-lt"/>
                  <a:cs typeface="Calibri" panose="020F0502020204030204" pitchFamily="34" charset="0"/>
                </a:rPr>
                <a:t>Sprint Review </a:t>
              </a:r>
            </a:p>
            <a:p>
              <a:pPr algn="r"/>
              <a:r>
                <a:rPr lang="en-US" sz="1200" b="1" dirty="0">
                  <a:solidFill>
                    <a:schemeClr val="accent6"/>
                  </a:solidFill>
                  <a:latin typeface="+mj-lt"/>
                  <a:cs typeface="Calibri" panose="020F0502020204030204" pitchFamily="34" charset="0"/>
                </a:rPr>
                <a:t>&amp; Retro </a:t>
              </a:r>
            </a:p>
          </p:txBody>
        </p:sp>
        <p:sp>
          <p:nvSpPr>
            <p:cNvPr id="26" name="Isosceles Triangle 25"/>
            <p:cNvSpPr/>
            <p:nvPr/>
          </p:nvSpPr>
          <p:spPr>
            <a:xfrm flipV="1">
              <a:off x="507916" y="2757036"/>
              <a:ext cx="169298" cy="16840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sp>
          <p:nvSpPr>
            <p:cNvPr id="27" name="Isosceles Triangle 26"/>
            <p:cNvSpPr/>
            <p:nvPr/>
          </p:nvSpPr>
          <p:spPr>
            <a:xfrm flipV="1">
              <a:off x="1782516" y="2760339"/>
              <a:ext cx="169298" cy="16840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grpSp>
      <p:grpSp>
        <p:nvGrpSpPr>
          <p:cNvPr id="28" name="Group 27"/>
          <p:cNvGrpSpPr/>
          <p:nvPr/>
        </p:nvGrpSpPr>
        <p:grpSpPr>
          <a:xfrm>
            <a:off x="4982916" y="3147662"/>
            <a:ext cx="1722684" cy="784895"/>
            <a:chOff x="517032" y="2757036"/>
            <a:chExt cx="1722684" cy="784895"/>
          </a:xfrm>
        </p:grpSpPr>
        <p:sp>
          <p:nvSpPr>
            <p:cNvPr id="29" name="TextBox 28"/>
            <p:cNvSpPr txBox="1"/>
            <p:nvPr/>
          </p:nvSpPr>
          <p:spPr>
            <a:xfrm>
              <a:off x="517032" y="2905780"/>
              <a:ext cx="1113084" cy="461665"/>
            </a:xfrm>
            <a:prstGeom prst="rect">
              <a:avLst/>
            </a:prstGeom>
            <a:noFill/>
          </p:spPr>
          <p:txBody>
            <a:bodyPr wrap="square" rtlCol="0">
              <a:spAutoFit/>
            </a:bodyPr>
            <a:lstStyle/>
            <a:p>
              <a:r>
                <a:rPr lang="en-US" sz="1200" b="1" dirty="0">
                  <a:solidFill>
                    <a:schemeClr val="accent2"/>
                  </a:solidFill>
                  <a:latin typeface="+mj-lt"/>
                  <a:cs typeface="Calibri" panose="020F0502020204030204" pitchFamily="34" charset="0"/>
                </a:rPr>
                <a:t>Sprint Planning </a:t>
              </a:r>
            </a:p>
          </p:txBody>
        </p:sp>
        <p:sp>
          <p:nvSpPr>
            <p:cNvPr id="30" name="TextBox 29"/>
            <p:cNvSpPr txBox="1"/>
            <p:nvPr/>
          </p:nvSpPr>
          <p:spPr>
            <a:xfrm>
              <a:off x="1126632" y="2895600"/>
              <a:ext cx="1113084" cy="646331"/>
            </a:xfrm>
            <a:prstGeom prst="rect">
              <a:avLst/>
            </a:prstGeom>
            <a:noFill/>
          </p:spPr>
          <p:txBody>
            <a:bodyPr wrap="square" rtlCol="0">
              <a:spAutoFit/>
            </a:bodyPr>
            <a:lstStyle/>
            <a:p>
              <a:pPr algn="r"/>
              <a:r>
                <a:rPr lang="en-US" sz="1200" b="1" dirty="0">
                  <a:solidFill>
                    <a:schemeClr val="accent6"/>
                  </a:solidFill>
                  <a:latin typeface="+mj-lt"/>
                  <a:cs typeface="Calibri" panose="020F0502020204030204" pitchFamily="34" charset="0"/>
                </a:rPr>
                <a:t>Sprint Review </a:t>
              </a:r>
            </a:p>
            <a:p>
              <a:pPr algn="r"/>
              <a:r>
                <a:rPr lang="en-US" sz="1200" b="1" dirty="0">
                  <a:solidFill>
                    <a:schemeClr val="accent6"/>
                  </a:solidFill>
                  <a:latin typeface="+mj-lt"/>
                  <a:cs typeface="Calibri" panose="020F0502020204030204" pitchFamily="34" charset="0"/>
                </a:rPr>
                <a:t>&amp; Retro </a:t>
              </a:r>
            </a:p>
          </p:txBody>
        </p:sp>
        <p:sp>
          <p:nvSpPr>
            <p:cNvPr id="31" name="Isosceles Triangle 30"/>
            <p:cNvSpPr/>
            <p:nvPr/>
          </p:nvSpPr>
          <p:spPr>
            <a:xfrm flipV="1">
              <a:off x="563316" y="2757036"/>
              <a:ext cx="169298" cy="16840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sp>
          <p:nvSpPr>
            <p:cNvPr id="32" name="Isosceles Triangle 31"/>
            <p:cNvSpPr/>
            <p:nvPr/>
          </p:nvSpPr>
          <p:spPr>
            <a:xfrm flipV="1">
              <a:off x="1918018" y="2760339"/>
              <a:ext cx="169298" cy="16840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grpSp>
      <p:grpSp>
        <p:nvGrpSpPr>
          <p:cNvPr id="33" name="Group 32"/>
          <p:cNvGrpSpPr/>
          <p:nvPr/>
        </p:nvGrpSpPr>
        <p:grpSpPr>
          <a:xfrm>
            <a:off x="6917832" y="3147662"/>
            <a:ext cx="1898601" cy="814738"/>
            <a:chOff x="410916" y="2757036"/>
            <a:chExt cx="1536477" cy="814738"/>
          </a:xfrm>
        </p:grpSpPr>
        <p:sp>
          <p:nvSpPr>
            <p:cNvPr id="34" name="TextBox 33"/>
            <p:cNvSpPr txBox="1"/>
            <p:nvPr/>
          </p:nvSpPr>
          <p:spPr>
            <a:xfrm>
              <a:off x="410916" y="2905780"/>
              <a:ext cx="1113084" cy="461665"/>
            </a:xfrm>
            <a:prstGeom prst="rect">
              <a:avLst/>
            </a:prstGeom>
            <a:noFill/>
          </p:spPr>
          <p:txBody>
            <a:bodyPr wrap="square" rtlCol="0">
              <a:spAutoFit/>
            </a:bodyPr>
            <a:lstStyle/>
            <a:p>
              <a:r>
                <a:rPr lang="en-US" sz="1200" b="1" dirty="0">
                  <a:solidFill>
                    <a:schemeClr val="accent2"/>
                  </a:solidFill>
                  <a:latin typeface="+mj-lt"/>
                  <a:cs typeface="Calibri" panose="020F0502020204030204" pitchFamily="34" charset="0"/>
                </a:rPr>
                <a:t>Sprint Planning </a:t>
              </a:r>
            </a:p>
          </p:txBody>
        </p:sp>
        <p:sp>
          <p:nvSpPr>
            <p:cNvPr id="35" name="TextBox 34"/>
            <p:cNvSpPr txBox="1"/>
            <p:nvPr/>
          </p:nvSpPr>
          <p:spPr>
            <a:xfrm>
              <a:off x="1069298" y="2925443"/>
              <a:ext cx="878095" cy="646331"/>
            </a:xfrm>
            <a:prstGeom prst="rect">
              <a:avLst/>
            </a:prstGeom>
            <a:noFill/>
          </p:spPr>
          <p:txBody>
            <a:bodyPr wrap="square" rtlCol="0">
              <a:spAutoFit/>
            </a:bodyPr>
            <a:lstStyle/>
            <a:p>
              <a:pPr algn="r"/>
              <a:r>
                <a:rPr lang="en-US" sz="1200" b="1" dirty="0">
                  <a:solidFill>
                    <a:schemeClr val="accent6"/>
                  </a:solidFill>
                  <a:latin typeface="+mj-lt"/>
                  <a:cs typeface="Calibri" panose="020F0502020204030204" pitchFamily="34" charset="0"/>
                </a:rPr>
                <a:t>Sprint Review </a:t>
              </a:r>
            </a:p>
            <a:p>
              <a:pPr algn="r"/>
              <a:r>
                <a:rPr lang="en-US" sz="1200" b="1" dirty="0">
                  <a:solidFill>
                    <a:schemeClr val="accent6"/>
                  </a:solidFill>
                  <a:latin typeface="+mj-lt"/>
                  <a:cs typeface="Calibri" panose="020F0502020204030204" pitchFamily="34" charset="0"/>
                </a:rPr>
                <a:t>&amp; Retro </a:t>
              </a:r>
            </a:p>
          </p:txBody>
        </p:sp>
        <p:sp>
          <p:nvSpPr>
            <p:cNvPr id="36" name="Isosceles Triangle 35"/>
            <p:cNvSpPr/>
            <p:nvPr/>
          </p:nvSpPr>
          <p:spPr>
            <a:xfrm flipV="1">
              <a:off x="507916" y="2757036"/>
              <a:ext cx="169298" cy="16840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sp>
          <p:nvSpPr>
            <p:cNvPr id="37" name="Isosceles Triangle 36"/>
            <p:cNvSpPr/>
            <p:nvPr/>
          </p:nvSpPr>
          <p:spPr>
            <a:xfrm flipV="1">
              <a:off x="1611521" y="2760339"/>
              <a:ext cx="169298" cy="16840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grpSp>
      <p:sp>
        <p:nvSpPr>
          <p:cNvPr id="2" name="Slide Number Placeholder 1">
            <a:extLst>
              <a:ext uri="{FF2B5EF4-FFF2-40B4-BE49-F238E27FC236}">
                <a16:creationId xmlns:a16="http://schemas.microsoft.com/office/drawing/2014/main" id="{CDDE7296-752B-D451-21D6-C00149BA993B}"/>
              </a:ext>
            </a:extLst>
          </p:cNvPr>
          <p:cNvSpPr>
            <a:spLocks noGrp="1"/>
          </p:cNvSpPr>
          <p:nvPr>
            <p:ph type="sldNum" sz="quarter" idx="12"/>
          </p:nvPr>
        </p:nvSpPr>
        <p:spPr/>
        <p:txBody>
          <a:bodyPr/>
          <a:lstStyle/>
          <a:p>
            <a:pPr>
              <a:defRPr/>
            </a:pPr>
            <a:fld id="{AC73F1D3-B4B8-4AEF-90B2-F6B713CA2A81}" type="slidenum">
              <a:rPr lang="en-US" smtClean="0"/>
              <a:pPr>
                <a:defRPr/>
              </a:pPr>
              <a:t>420</a:t>
            </a:fld>
            <a:endParaRPr lang="en-US" dirty="0"/>
          </a:p>
        </p:txBody>
      </p:sp>
    </p:spTree>
    <p:extLst>
      <p:ext uri="{BB962C8B-B14F-4D97-AF65-F5344CB8AC3E}">
        <p14:creationId xmlns:p14="http://schemas.microsoft.com/office/powerpoint/2010/main" val="20495391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62000" y="228600"/>
            <a:ext cx="7924800" cy="715963"/>
          </a:xfrm>
        </p:spPr>
        <p:txBody>
          <a:bodyPr/>
          <a:lstStyle/>
          <a:p>
            <a:r>
              <a:rPr lang="en-US" dirty="0"/>
              <a:t>Sample Scrum Cycle 2 Weeks</a:t>
            </a:r>
          </a:p>
        </p:txBody>
      </p:sp>
      <p:graphicFrame>
        <p:nvGraphicFramePr>
          <p:cNvPr id="62" name="Table 61"/>
          <p:cNvGraphicFramePr>
            <a:graphicFrameLocks noGrp="1"/>
          </p:cNvGraphicFramePr>
          <p:nvPr>
            <p:extLst>
              <p:ext uri="{D42A27DB-BD31-4B8C-83A1-F6EECF244321}">
                <p14:modId xmlns:p14="http://schemas.microsoft.com/office/powerpoint/2010/main" val="2061532007"/>
              </p:ext>
            </p:extLst>
          </p:nvPr>
        </p:nvGraphicFramePr>
        <p:xfrm>
          <a:off x="489498" y="1447800"/>
          <a:ext cx="7968702" cy="4419598"/>
        </p:xfrm>
        <a:graphic>
          <a:graphicData uri="http://schemas.openxmlformats.org/drawingml/2006/table">
            <a:tbl>
              <a:tblPr firstRow="1" bandRow="1"/>
              <a:tblGrid>
                <a:gridCol w="1138386">
                  <a:extLst>
                    <a:ext uri="{9D8B030D-6E8A-4147-A177-3AD203B41FA5}">
                      <a16:colId xmlns:a16="http://schemas.microsoft.com/office/drawing/2014/main" val="20000"/>
                    </a:ext>
                  </a:extLst>
                </a:gridCol>
                <a:gridCol w="1138386">
                  <a:extLst>
                    <a:ext uri="{9D8B030D-6E8A-4147-A177-3AD203B41FA5}">
                      <a16:colId xmlns:a16="http://schemas.microsoft.com/office/drawing/2014/main" val="20001"/>
                    </a:ext>
                  </a:extLst>
                </a:gridCol>
                <a:gridCol w="1138386">
                  <a:extLst>
                    <a:ext uri="{9D8B030D-6E8A-4147-A177-3AD203B41FA5}">
                      <a16:colId xmlns:a16="http://schemas.microsoft.com/office/drawing/2014/main" val="20002"/>
                    </a:ext>
                  </a:extLst>
                </a:gridCol>
                <a:gridCol w="1138386">
                  <a:extLst>
                    <a:ext uri="{9D8B030D-6E8A-4147-A177-3AD203B41FA5}">
                      <a16:colId xmlns:a16="http://schemas.microsoft.com/office/drawing/2014/main" val="20003"/>
                    </a:ext>
                  </a:extLst>
                </a:gridCol>
                <a:gridCol w="1138386">
                  <a:extLst>
                    <a:ext uri="{9D8B030D-6E8A-4147-A177-3AD203B41FA5}">
                      <a16:colId xmlns:a16="http://schemas.microsoft.com/office/drawing/2014/main" val="20004"/>
                    </a:ext>
                  </a:extLst>
                </a:gridCol>
                <a:gridCol w="1138386">
                  <a:extLst>
                    <a:ext uri="{9D8B030D-6E8A-4147-A177-3AD203B41FA5}">
                      <a16:colId xmlns:a16="http://schemas.microsoft.com/office/drawing/2014/main" val="20005"/>
                    </a:ext>
                  </a:extLst>
                </a:gridCol>
                <a:gridCol w="1138386">
                  <a:extLst>
                    <a:ext uri="{9D8B030D-6E8A-4147-A177-3AD203B41FA5}">
                      <a16:colId xmlns:a16="http://schemas.microsoft.com/office/drawing/2014/main" val="20006"/>
                    </a:ext>
                  </a:extLst>
                </a:gridCol>
              </a:tblGrid>
              <a:tr h="458310">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SUNDAY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MONDAY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TUESDAY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WEDNESDAY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THURSDAY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FRIDAY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SATURDAY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extLst>
                  <a:ext uri="{0D108BD9-81ED-4DB2-BD59-A6C34878D82A}">
                    <a16:rowId xmlns:a16="http://schemas.microsoft.com/office/drawing/2014/main" val="10000"/>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1"/>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2"/>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3"/>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4"/>
                  </a:ext>
                </a:extLst>
              </a:tr>
            </a:tbl>
          </a:graphicData>
        </a:graphic>
      </p:graphicFrame>
      <p:sp>
        <p:nvSpPr>
          <p:cNvPr id="63" name="TextBox 62"/>
          <p:cNvSpPr txBox="1"/>
          <p:nvPr/>
        </p:nvSpPr>
        <p:spPr>
          <a:xfrm>
            <a:off x="1616910" y="245006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1</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4" name="TextBox 63"/>
          <p:cNvSpPr txBox="1"/>
          <p:nvPr/>
        </p:nvSpPr>
        <p:spPr>
          <a:xfrm>
            <a:off x="1665699" y="2104690"/>
            <a:ext cx="1065971" cy="369332"/>
          </a:xfrm>
          <a:prstGeom prst="rect">
            <a:avLst/>
          </a:prstGeom>
          <a:solidFill>
            <a:srgbClr val="FFC000">
              <a:lumMod val="60000"/>
              <a:lumOff val="40000"/>
            </a:srgbClr>
          </a:solidFill>
          <a:ln>
            <a:solidFill>
              <a:sysClr val="windowText" lastClr="000000"/>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Light"/>
                <a:cs typeface="Calibri" panose="020F0502020204030204" pitchFamily="34" charset="0"/>
              </a:rPr>
              <a:t>SPRINT 1 PLANNING MEETING: 4 HRS</a:t>
            </a:r>
            <a:endParaRPr kumimoji="0" lang="en-US" sz="375" b="0" i="0" u="none" strike="noStrike" kern="0" cap="none" spc="0" normalizeH="0" baseline="0" noProof="0" dirty="0">
              <a:ln>
                <a:noFill/>
              </a:ln>
              <a:solidFill>
                <a:prstClr val="black"/>
              </a:solidFill>
              <a:effectLst/>
              <a:uLnTx/>
              <a:uFillTx/>
              <a:latin typeface="Calibri Light"/>
              <a:cs typeface="Calibri" panose="020F0502020204030204" pitchFamily="34" charset="0"/>
            </a:endParaRPr>
          </a:p>
        </p:txBody>
      </p:sp>
      <p:sp>
        <p:nvSpPr>
          <p:cNvPr id="65" name="TextBox 64"/>
          <p:cNvSpPr txBox="1"/>
          <p:nvPr/>
        </p:nvSpPr>
        <p:spPr>
          <a:xfrm>
            <a:off x="2875884" y="2077167"/>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2</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6" name="TextBox 65"/>
          <p:cNvSpPr txBox="1"/>
          <p:nvPr/>
        </p:nvSpPr>
        <p:spPr>
          <a:xfrm>
            <a:off x="3994036" y="209207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3</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7" name="TextBox 66"/>
          <p:cNvSpPr txBox="1"/>
          <p:nvPr/>
        </p:nvSpPr>
        <p:spPr>
          <a:xfrm>
            <a:off x="5112188" y="2084621"/>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4</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8" name="TextBox 67"/>
          <p:cNvSpPr txBox="1"/>
          <p:nvPr/>
        </p:nvSpPr>
        <p:spPr>
          <a:xfrm>
            <a:off x="6166704" y="2082110"/>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5</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9" name="TextBox 68"/>
          <p:cNvSpPr txBox="1"/>
          <p:nvPr/>
        </p:nvSpPr>
        <p:spPr>
          <a:xfrm>
            <a:off x="1635140" y="3101863"/>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6</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0" name="TextBox 69"/>
          <p:cNvSpPr txBox="1"/>
          <p:nvPr/>
        </p:nvSpPr>
        <p:spPr>
          <a:xfrm>
            <a:off x="2865108" y="3124227"/>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7</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1" name="TextBox 70"/>
          <p:cNvSpPr txBox="1"/>
          <p:nvPr/>
        </p:nvSpPr>
        <p:spPr>
          <a:xfrm>
            <a:off x="3938533" y="3131681"/>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8</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2" name="TextBox 71"/>
          <p:cNvSpPr txBox="1"/>
          <p:nvPr/>
        </p:nvSpPr>
        <p:spPr>
          <a:xfrm>
            <a:off x="1632498" y="4495798"/>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1 Daily Standup 15m</a:t>
            </a:r>
          </a:p>
        </p:txBody>
      </p:sp>
      <p:sp>
        <p:nvSpPr>
          <p:cNvPr id="73" name="TextBox 72"/>
          <p:cNvSpPr txBox="1"/>
          <p:nvPr/>
        </p:nvSpPr>
        <p:spPr>
          <a:xfrm>
            <a:off x="2785437" y="4096648"/>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2 Daily Standup 15m</a:t>
            </a:r>
          </a:p>
        </p:txBody>
      </p:sp>
      <p:sp>
        <p:nvSpPr>
          <p:cNvPr id="74" name="TextBox 73"/>
          <p:cNvSpPr txBox="1"/>
          <p:nvPr/>
        </p:nvSpPr>
        <p:spPr>
          <a:xfrm>
            <a:off x="3918498" y="4119012"/>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3 </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5" name="TextBox 74"/>
          <p:cNvSpPr txBox="1"/>
          <p:nvPr/>
        </p:nvSpPr>
        <p:spPr>
          <a:xfrm>
            <a:off x="5088831" y="412646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4</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6" name="TextBox 75"/>
          <p:cNvSpPr txBox="1"/>
          <p:nvPr/>
        </p:nvSpPr>
        <p:spPr>
          <a:xfrm>
            <a:off x="6209467" y="4121497"/>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5</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7" name="TextBox 76"/>
          <p:cNvSpPr txBox="1"/>
          <p:nvPr/>
        </p:nvSpPr>
        <p:spPr>
          <a:xfrm>
            <a:off x="1674741" y="5061719"/>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6</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8" name="TextBox 77"/>
          <p:cNvSpPr txBox="1"/>
          <p:nvPr/>
        </p:nvSpPr>
        <p:spPr>
          <a:xfrm>
            <a:off x="2802831" y="5094021"/>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7</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9" name="TextBox 78"/>
          <p:cNvSpPr txBox="1"/>
          <p:nvPr/>
        </p:nvSpPr>
        <p:spPr>
          <a:xfrm>
            <a:off x="3935892" y="5116385"/>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8</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80" name="TextBox 79"/>
          <p:cNvSpPr txBox="1"/>
          <p:nvPr/>
        </p:nvSpPr>
        <p:spPr>
          <a:xfrm>
            <a:off x="5106225" y="5123839"/>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9</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81" name="TextBox 80"/>
          <p:cNvSpPr txBox="1"/>
          <p:nvPr/>
        </p:nvSpPr>
        <p:spPr>
          <a:xfrm>
            <a:off x="6224163" y="3116824"/>
            <a:ext cx="1020128" cy="304800"/>
          </a:xfrm>
          <a:prstGeom prst="rect">
            <a:avLst/>
          </a:prstGeom>
          <a:solidFill>
            <a:srgbClr val="70AD47"/>
          </a:solidFill>
          <a:ln>
            <a:solidFill>
              <a:sysClr val="windowText" lastClr="000000"/>
            </a:solidFill>
          </a:ln>
        </p:spPr>
        <p:txBody>
          <a:bodyPr wrap="square" lIns="0" tIns="0" rIns="0" bIns="0" rtlCol="0">
            <a:noAutofit/>
          </a:bodyPr>
          <a:lstStyle>
            <a:defPPr>
              <a:defRPr lang="en-US"/>
            </a:defPPr>
            <a:lvl1pPr algn="ctr">
              <a:defRPr sz="900" b="0">
                <a:solidFill>
                  <a:schemeClr val="bg1"/>
                </a:soli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1 REV 2HR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RETRO 2HR</a:t>
            </a:r>
          </a:p>
        </p:txBody>
      </p:sp>
      <p:sp>
        <p:nvSpPr>
          <p:cNvPr id="82" name="TextBox 81"/>
          <p:cNvSpPr txBox="1"/>
          <p:nvPr/>
        </p:nvSpPr>
        <p:spPr>
          <a:xfrm>
            <a:off x="1708698" y="4114798"/>
            <a:ext cx="1031933" cy="369332"/>
          </a:xfrm>
          <a:prstGeom prst="rect">
            <a:avLst/>
          </a:prstGeom>
          <a:solidFill>
            <a:srgbClr val="FFC000">
              <a:lumMod val="60000"/>
              <a:lumOff val="40000"/>
            </a:srgbClr>
          </a:solidFill>
          <a:ln>
            <a:solidFill>
              <a:sysClr val="windowText" lastClr="000000"/>
            </a:solidFill>
          </a:ln>
        </p:spPr>
        <p:txBody>
          <a:bodyPr wrap="square" lIns="0" rIns="0" rtlCol="0">
            <a:spAutoFit/>
          </a:bodyPr>
          <a:lstStyle>
            <a:defPPr>
              <a:defRPr lang="en-US"/>
            </a:defPPr>
            <a:lvl1pPr algn="ctr">
              <a:defRPr sz="900">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Light"/>
                <a:cs typeface="Calibri" panose="020F0502020204030204" pitchFamily="34" charset="0"/>
              </a:rPr>
              <a:t>SPRINT 2 PLANNING: 4HRS</a:t>
            </a:r>
          </a:p>
        </p:txBody>
      </p:sp>
      <p:sp>
        <p:nvSpPr>
          <p:cNvPr id="83" name="TextBox 82"/>
          <p:cNvSpPr txBox="1"/>
          <p:nvPr/>
        </p:nvSpPr>
        <p:spPr>
          <a:xfrm>
            <a:off x="6237655" y="5075902"/>
            <a:ext cx="1020128" cy="342900"/>
          </a:xfrm>
          <a:prstGeom prst="rect">
            <a:avLst/>
          </a:prstGeom>
          <a:solidFill>
            <a:srgbClr val="70AD47"/>
          </a:solidFill>
          <a:ln>
            <a:solidFill>
              <a:sysClr val="windowText" lastClr="000000"/>
            </a:solidFill>
          </a:ln>
        </p:spPr>
        <p:txBody>
          <a:bodyPr wrap="square" lIns="0" tIns="0" rIns="0" bIns="0" rtlCol="0">
            <a:noAutofit/>
          </a:bodyPr>
          <a:lstStyle>
            <a:defPPr>
              <a:defRPr lang="en-US"/>
            </a:defPPr>
            <a:lvl1pPr algn="ctr">
              <a:defRPr sz="1200" b="1"/>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2 REV 2HR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RETRO 2HR</a:t>
            </a:r>
          </a:p>
        </p:txBody>
      </p:sp>
      <p:sp>
        <p:nvSpPr>
          <p:cNvPr id="84" name="TextBox 83"/>
          <p:cNvSpPr txBox="1"/>
          <p:nvPr/>
        </p:nvSpPr>
        <p:spPr>
          <a:xfrm>
            <a:off x="5077349" y="313586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9</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2" name="Slide Number Placeholder 1">
            <a:extLst>
              <a:ext uri="{FF2B5EF4-FFF2-40B4-BE49-F238E27FC236}">
                <a16:creationId xmlns:a16="http://schemas.microsoft.com/office/drawing/2014/main" id="{5CD2C2FA-9064-CE19-0405-687F030B4B99}"/>
              </a:ext>
            </a:extLst>
          </p:cNvPr>
          <p:cNvSpPr>
            <a:spLocks noGrp="1"/>
          </p:cNvSpPr>
          <p:nvPr>
            <p:ph type="sldNum" sz="quarter" idx="12"/>
          </p:nvPr>
        </p:nvSpPr>
        <p:spPr/>
        <p:txBody>
          <a:bodyPr/>
          <a:lstStyle/>
          <a:p>
            <a:pPr>
              <a:defRPr/>
            </a:pPr>
            <a:fld id="{AC73F1D3-B4B8-4AEF-90B2-F6B713CA2A81}" type="slidenum">
              <a:rPr lang="en-US" smtClean="0"/>
              <a:pPr>
                <a:defRPr/>
              </a:pPr>
              <a:t>421</a:t>
            </a:fld>
            <a:endParaRPr lang="en-US" dirty="0"/>
          </a:p>
        </p:txBody>
      </p:sp>
    </p:spTree>
    <p:extLst>
      <p:ext uri="{BB962C8B-B14F-4D97-AF65-F5344CB8AC3E}">
        <p14:creationId xmlns:p14="http://schemas.microsoft.com/office/powerpoint/2010/main" val="4219638738"/>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838200" y="228600"/>
            <a:ext cx="7924800" cy="715963"/>
          </a:xfrm>
        </p:spPr>
        <p:txBody>
          <a:bodyPr/>
          <a:lstStyle/>
          <a:p>
            <a:r>
              <a:rPr lang="en-US" dirty="0"/>
              <a:t>Sample Scrum Cycle 2 Weeks</a:t>
            </a:r>
          </a:p>
        </p:txBody>
      </p:sp>
      <p:graphicFrame>
        <p:nvGraphicFramePr>
          <p:cNvPr id="28" name="Table 27"/>
          <p:cNvGraphicFramePr>
            <a:graphicFrameLocks noGrp="1"/>
          </p:cNvGraphicFramePr>
          <p:nvPr>
            <p:extLst>
              <p:ext uri="{D42A27DB-BD31-4B8C-83A1-F6EECF244321}">
                <p14:modId xmlns:p14="http://schemas.microsoft.com/office/powerpoint/2010/main" val="2697775181"/>
              </p:ext>
            </p:extLst>
          </p:nvPr>
        </p:nvGraphicFramePr>
        <p:xfrm>
          <a:off x="489498" y="1447800"/>
          <a:ext cx="7968702" cy="4419598"/>
        </p:xfrm>
        <a:graphic>
          <a:graphicData uri="http://schemas.openxmlformats.org/drawingml/2006/table">
            <a:tbl>
              <a:tblPr firstRow="1" bandRow="1"/>
              <a:tblGrid>
                <a:gridCol w="1138386">
                  <a:extLst>
                    <a:ext uri="{9D8B030D-6E8A-4147-A177-3AD203B41FA5}">
                      <a16:colId xmlns:a16="http://schemas.microsoft.com/office/drawing/2014/main" val="20000"/>
                    </a:ext>
                  </a:extLst>
                </a:gridCol>
                <a:gridCol w="1138386">
                  <a:extLst>
                    <a:ext uri="{9D8B030D-6E8A-4147-A177-3AD203B41FA5}">
                      <a16:colId xmlns:a16="http://schemas.microsoft.com/office/drawing/2014/main" val="20001"/>
                    </a:ext>
                  </a:extLst>
                </a:gridCol>
                <a:gridCol w="1138386">
                  <a:extLst>
                    <a:ext uri="{9D8B030D-6E8A-4147-A177-3AD203B41FA5}">
                      <a16:colId xmlns:a16="http://schemas.microsoft.com/office/drawing/2014/main" val="20002"/>
                    </a:ext>
                  </a:extLst>
                </a:gridCol>
                <a:gridCol w="1138386">
                  <a:extLst>
                    <a:ext uri="{9D8B030D-6E8A-4147-A177-3AD203B41FA5}">
                      <a16:colId xmlns:a16="http://schemas.microsoft.com/office/drawing/2014/main" val="20003"/>
                    </a:ext>
                  </a:extLst>
                </a:gridCol>
                <a:gridCol w="1138386">
                  <a:extLst>
                    <a:ext uri="{9D8B030D-6E8A-4147-A177-3AD203B41FA5}">
                      <a16:colId xmlns:a16="http://schemas.microsoft.com/office/drawing/2014/main" val="20004"/>
                    </a:ext>
                  </a:extLst>
                </a:gridCol>
                <a:gridCol w="1138386">
                  <a:extLst>
                    <a:ext uri="{9D8B030D-6E8A-4147-A177-3AD203B41FA5}">
                      <a16:colId xmlns:a16="http://schemas.microsoft.com/office/drawing/2014/main" val="20005"/>
                    </a:ext>
                  </a:extLst>
                </a:gridCol>
                <a:gridCol w="1138386">
                  <a:extLst>
                    <a:ext uri="{9D8B030D-6E8A-4147-A177-3AD203B41FA5}">
                      <a16:colId xmlns:a16="http://schemas.microsoft.com/office/drawing/2014/main" val="20006"/>
                    </a:ext>
                  </a:extLst>
                </a:gridCol>
              </a:tblGrid>
              <a:tr h="458310">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SUNDAY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MONDAY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TUESDAY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WEDNESDAY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THURSDAY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FRIDAY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SATURDAY</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5F9A"/>
                    </a:solidFill>
                  </a:tcPr>
                </a:tc>
                <a:extLst>
                  <a:ext uri="{0D108BD9-81ED-4DB2-BD59-A6C34878D82A}">
                    <a16:rowId xmlns:a16="http://schemas.microsoft.com/office/drawing/2014/main" val="10000"/>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1"/>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2"/>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3"/>
                  </a:ext>
                </a:extLst>
              </a:tr>
              <a:tr h="99032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lumMod val="20000"/>
                        <a:lumOff val="8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4"/>
                  </a:ext>
                </a:extLst>
              </a:tr>
            </a:tbl>
          </a:graphicData>
        </a:graphic>
      </p:graphicFrame>
      <p:sp>
        <p:nvSpPr>
          <p:cNvPr id="29" name="TextBox 28"/>
          <p:cNvSpPr txBox="1"/>
          <p:nvPr/>
        </p:nvSpPr>
        <p:spPr>
          <a:xfrm>
            <a:off x="1616910" y="245006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1</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0" name="TextBox 29"/>
          <p:cNvSpPr txBox="1"/>
          <p:nvPr/>
        </p:nvSpPr>
        <p:spPr>
          <a:xfrm>
            <a:off x="1665699" y="2104690"/>
            <a:ext cx="1065971" cy="369332"/>
          </a:xfrm>
          <a:prstGeom prst="rect">
            <a:avLst/>
          </a:prstGeom>
          <a:solidFill>
            <a:srgbClr val="FFC000">
              <a:lumMod val="60000"/>
              <a:lumOff val="40000"/>
            </a:srgbClr>
          </a:solidFill>
          <a:ln>
            <a:solidFill>
              <a:sysClr val="windowText" lastClr="000000"/>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Light"/>
                <a:cs typeface="Calibri" panose="020F0502020204030204" pitchFamily="34" charset="0"/>
              </a:rPr>
              <a:t>SPRINT 1 PLANNING MEETING: 4 HRS</a:t>
            </a:r>
            <a:endParaRPr kumimoji="0" lang="en-US" sz="375" b="0" i="0" u="none" strike="noStrike" kern="0" cap="none" spc="0" normalizeH="0" baseline="0" noProof="0" dirty="0">
              <a:ln>
                <a:noFill/>
              </a:ln>
              <a:solidFill>
                <a:prstClr val="black"/>
              </a:solidFill>
              <a:effectLst/>
              <a:uLnTx/>
              <a:uFillTx/>
              <a:latin typeface="Calibri Light"/>
              <a:cs typeface="Calibri" panose="020F0502020204030204" pitchFamily="34" charset="0"/>
            </a:endParaRPr>
          </a:p>
        </p:txBody>
      </p:sp>
      <p:sp>
        <p:nvSpPr>
          <p:cNvPr id="31" name="TextBox 30"/>
          <p:cNvSpPr txBox="1"/>
          <p:nvPr/>
        </p:nvSpPr>
        <p:spPr>
          <a:xfrm>
            <a:off x="2875884" y="2077167"/>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2</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2" name="TextBox 31"/>
          <p:cNvSpPr txBox="1"/>
          <p:nvPr/>
        </p:nvSpPr>
        <p:spPr>
          <a:xfrm>
            <a:off x="3994036" y="209207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3</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3" name="TextBox 32"/>
          <p:cNvSpPr txBox="1"/>
          <p:nvPr/>
        </p:nvSpPr>
        <p:spPr>
          <a:xfrm>
            <a:off x="5112188" y="2084621"/>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4</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4" name="TextBox 33"/>
          <p:cNvSpPr txBox="1"/>
          <p:nvPr/>
        </p:nvSpPr>
        <p:spPr>
          <a:xfrm>
            <a:off x="6166704" y="2082110"/>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5</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5" name="TextBox 34"/>
          <p:cNvSpPr txBox="1"/>
          <p:nvPr/>
        </p:nvSpPr>
        <p:spPr>
          <a:xfrm>
            <a:off x="1635140" y="3101863"/>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6</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6" name="TextBox 35"/>
          <p:cNvSpPr txBox="1"/>
          <p:nvPr/>
        </p:nvSpPr>
        <p:spPr>
          <a:xfrm>
            <a:off x="2865108" y="3124227"/>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7</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7" name="TextBox 36"/>
          <p:cNvSpPr txBox="1"/>
          <p:nvPr/>
        </p:nvSpPr>
        <p:spPr>
          <a:xfrm>
            <a:off x="3938533" y="3131681"/>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8</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38" name="TextBox 37"/>
          <p:cNvSpPr txBox="1"/>
          <p:nvPr/>
        </p:nvSpPr>
        <p:spPr>
          <a:xfrm>
            <a:off x="1657347" y="4064347"/>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1 Daily Standup 15m</a:t>
            </a:r>
          </a:p>
        </p:txBody>
      </p:sp>
      <p:sp>
        <p:nvSpPr>
          <p:cNvPr id="62" name="TextBox 61"/>
          <p:cNvSpPr txBox="1"/>
          <p:nvPr/>
        </p:nvSpPr>
        <p:spPr>
          <a:xfrm>
            <a:off x="2785437" y="4096648"/>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2 Daily Standup 15m</a:t>
            </a:r>
          </a:p>
        </p:txBody>
      </p:sp>
      <p:sp>
        <p:nvSpPr>
          <p:cNvPr id="63" name="TextBox 62"/>
          <p:cNvSpPr txBox="1"/>
          <p:nvPr/>
        </p:nvSpPr>
        <p:spPr>
          <a:xfrm>
            <a:off x="3918498" y="4119012"/>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3 </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4" name="TextBox 63"/>
          <p:cNvSpPr txBox="1"/>
          <p:nvPr/>
        </p:nvSpPr>
        <p:spPr>
          <a:xfrm>
            <a:off x="5088831" y="412646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4</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5" name="TextBox 64"/>
          <p:cNvSpPr txBox="1"/>
          <p:nvPr/>
        </p:nvSpPr>
        <p:spPr>
          <a:xfrm>
            <a:off x="6209467" y="4121497"/>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5</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6" name="TextBox 65"/>
          <p:cNvSpPr txBox="1"/>
          <p:nvPr/>
        </p:nvSpPr>
        <p:spPr>
          <a:xfrm>
            <a:off x="1674741" y="5061719"/>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6</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7" name="TextBox 66"/>
          <p:cNvSpPr txBox="1"/>
          <p:nvPr/>
        </p:nvSpPr>
        <p:spPr>
          <a:xfrm>
            <a:off x="2802831" y="5094021"/>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7</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8" name="TextBox 67"/>
          <p:cNvSpPr txBox="1"/>
          <p:nvPr/>
        </p:nvSpPr>
        <p:spPr>
          <a:xfrm>
            <a:off x="3935892" y="5116385"/>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8</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69" name="TextBox 68"/>
          <p:cNvSpPr txBox="1"/>
          <p:nvPr/>
        </p:nvSpPr>
        <p:spPr>
          <a:xfrm>
            <a:off x="5106225" y="5123839"/>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9</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0" name="TextBox 69"/>
          <p:cNvSpPr txBox="1"/>
          <p:nvPr/>
        </p:nvSpPr>
        <p:spPr>
          <a:xfrm>
            <a:off x="6224163" y="3116824"/>
            <a:ext cx="1020128" cy="304800"/>
          </a:xfrm>
          <a:prstGeom prst="rect">
            <a:avLst/>
          </a:prstGeom>
          <a:solidFill>
            <a:srgbClr val="70AD47"/>
          </a:solidFill>
          <a:ln>
            <a:solidFill>
              <a:sysClr val="windowText" lastClr="000000"/>
            </a:solidFill>
          </a:ln>
        </p:spPr>
        <p:txBody>
          <a:bodyPr wrap="square" lIns="0" tIns="0" rIns="0" bIns="0" rtlCol="0">
            <a:noAutofit/>
          </a:bodyPr>
          <a:lstStyle>
            <a:defPPr>
              <a:defRPr lang="en-US"/>
            </a:defPPr>
            <a:lvl1pPr algn="ctr">
              <a:defRPr sz="900" b="0">
                <a:solidFill>
                  <a:schemeClr val="bg1"/>
                </a:soli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1 REV 2HR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RETRO 2HR</a:t>
            </a:r>
          </a:p>
        </p:txBody>
      </p:sp>
      <p:sp>
        <p:nvSpPr>
          <p:cNvPr id="71" name="TextBox 70"/>
          <p:cNvSpPr txBox="1"/>
          <p:nvPr/>
        </p:nvSpPr>
        <p:spPr>
          <a:xfrm>
            <a:off x="1708698" y="4114798"/>
            <a:ext cx="1031933" cy="369332"/>
          </a:xfrm>
          <a:prstGeom prst="rect">
            <a:avLst/>
          </a:prstGeom>
          <a:solidFill>
            <a:srgbClr val="FFC000">
              <a:lumMod val="60000"/>
              <a:lumOff val="40000"/>
            </a:srgbClr>
          </a:solidFill>
          <a:ln>
            <a:solidFill>
              <a:sysClr val="windowText" lastClr="000000"/>
            </a:solidFill>
          </a:ln>
        </p:spPr>
        <p:txBody>
          <a:bodyPr wrap="square" lIns="0" rIns="0" rtlCol="0">
            <a:spAutoFit/>
          </a:bodyPr>
          <a:lstStyle>
            <a:defPPr>
              <a:defRPr lang="en-US"/>
            </a:defPPr>
            <a:lvl1pPr algn="ctr">
              <a:defRPr sz="900">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Light"/>
                <a:cs typeface="Calibri" panose="020F0502020204030204" pitchFamily="34" charset="0"/>
              </a:rPr>
              <a:t>SPRINT 2 PLANNING: 4HRS</a:t>
            </a:r>
          </a:p>
        </p:txBody>
      </p:sp>
      <p:sp>
        <p:nvSpPr>
          <p:cNvPr id="72" name="TextBox 71"/>
          <p:cNvSpPr txBox="1"/>
          <p:nvPr/>
        </p:nvSpPr>
        <p:spPr>
          <a:xfrm>
            <a:off x="6237655" y="5075902"/>
            <a:ext cx="1020128" cy="342900"/>
          </a:xfrm>
          <a:prstGeom prst="rect">
            <a:avLst/>
          </a:prstGeom>
          <a:solidFill>
            <a:srgbClr val="70AD47"/>
          </a:solidFill>
          <a:ln>
            <a:solidFill>
              <a:sysClr val="windowText" lastClr="000000"/>
            </a:solidFill>
          </a:ln>
        </p:spPr>
        <p:txBody>
          <a:bodyPr wrap="square" lIns="0" tIns="0" rIns="0" bIns="0" rtlCol="0">
            <a:noAutofit/>
          </a:bodyPr>
          <a:lstStyle>
            <a:defPPr>
              <a:defRPr lang="en-US"/>
            </a:defPPr>
            <a:lvl1pPr algn="ctr">
              <a:defRPr sz="1200" b="1"/>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2 REV 2HR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Light"/>
                <a:cs typeface="Calibri" panose="020F0502020204030204" pitchFamily="34" charset="0"/>
              </a:rPr>
              <a:t>SPRINT RETRO 2HR</a:t>
            </a:r>
          </a:p>
        </p:txBody>
      </p:sp>
      <p:sp>
        <p:nvSpPr>
          <p:cNvPr id="73" name="TextBox 72"/>
          <p:cNvSpPr txBox="1"/>
          <p:nvPr/>
        </p:nvSpPr>
        <p:spPr>
          <a:xfrm>
            <a:off x="5077349" y="3135866"/>
            <a:ext cx="1229969" cy="3693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Light"/>
                <a:cs typeface="Calibri" panose="020F0502020204030204" pitchFamily="34" charset="0"/>
              </a:rPr>
              <a:t>Sprint Work Day 9</a:t>
            </a:r>
          </a:p>
          <a:p>
            <a:pPr fontAlgn="auto">
              <a:spcBef>
                <a:spcPts val="0"/>
              </a:spcBef>
              <a:spcAft>
                <a:spcPts val="0"/>
              </a:spcAft>
            </a:pPr>
            <a:r>
              <a:rPr lang="en-US" sz="900" dirty="0">
                <a:solidFill>
                  <a:prstClr val="black"/>
                </a:solidFill>
                <a:latin typeface="Calibri Light"/>
                <a:cs typeface="Calibri" panose="020F0502020204030204" pitchFamily="34" charset="0"/>
              </a:rPr>
              <a:t>Daily Standup 15m</a:t>
            </a:r>
          </a:p>
        </p:txBody>
      </p:sp>
      <p:sp>
        <p:nvSpPr>
          <p:cNvPr id="74" name="Rectangle 73"/>
          <p:cNvSpPr/>
          <p:nvPr/>
        </p:nvSpPr>
        <p:spPr>
          <a:xfrm>
            <a:off x="1708698" y="2057398"/>
            <a:ext cx="5410200" cy="1676400"/>
          </a:xfrm>
          <a:prstGeom prst="rect">
            <a:avLst/>
          </a:prstGeom>
          <a:solidFill>
            <a:srgbClr val="FFFF99">
              <a:alpha val="81961"/>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Light"/>
                <a:cs typeface="Calibri" panose="020F0502020204030204" pitchFamily="34" charset="0"/>
              </a:rPr>
              <a:t>Sprint 1</a:t>
            </a:r>
          </a:p>
        </p:txBody>
      </p:sp>
      <p:sp>
        <p:nvSpPr>
          <p:cNvPr id="75" name="Rectangle 74"/>
          <p:cNvSpPr/>
          <p:nvPr/>
        </p:nvSpPr>
        <p:spPr>
          <a:xfrm>
            <a:off x="1708698" y="4038598"/>
            <a:ext cx="5410200" cy="1676400"/>
          </a:xfrm>
          <a:prstGeom prst="rect">
            <a:avLst/>
          </a:prstGeom>
          <a:solidFill>
            <a:srgbClr val="44546A">
              <a:lumMod val="60000"/>
              <a:lumOff val="40000"/>
              <a:alpha val="81961"/>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Light"/>
                <a:cs typeface="Calibri" panose="020F0502020204030204" pitchFamily="34" charset="0"/>
              </a:rPr>
              <a:t>Sprint 2</a:t>
            </a:r>
          </a:p>
        </p:txBody>
      </p:sp>
      <p:sp>
        <p:nvSpPr>
          <p:cNvPr id="2" name="Slide Number Placeholder 1">
            <a:extLst>
              <a:ext uri="{FF2B5EF4-FFF2-40B4-BE49-F238E27FC236}">
                <a16:creationId xmlns:a16="http://schemas.microsoft.com/office/drawing/2014/main" id="{ABF09792-4800-A715-FAB2-473A8436B3C1}"/>
              </a:ext>
            </a:extLst>
          </p:cNvPr>
          <p:cNvSpPr>
            <a:spLocks noGrp="1"/>
          </p:cNvSpPr>
          <p:nvPr>
            <p:ph type="sldNum" sz="quarter" idx="12"/>
          </p:nvPr>
        </p:nvSpPr>
        <p:spPr/>
        <p:txBody>
          <a:bodyPr/>
          <a:lstStyle/>
          <a:p>
            <a:pPr>
              <a:defRPr/>
            </a:pPr>
            <a:fld id="{AC73F1D3-B4B8-4AEF-90B2-F6B713CA2A81}" type="slidenum">
              <a:rPr lang="en-US" smtClean="0"/>
              <a:pPr>
                <a:defRPr/>
              </a:pPr>
              <a:t>422</a:t>
            </a:fld>
            <a:endParaRPr lang="en-US" dirty="0"/>
          </a:p>
        </p:txBody>
      </p:sp>
    </p:spTree>
    <p:extLst>
      <p:ext uri="{BB962C8B-B14F-4D97-AF65-F5344CB8AC3E}">
        <p14:creationId xmlns:p14="http://schemas.microsoft.com/office/powerpoint/2010/main" val="1991627169"/>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838200" y="304801"/>
            <a:ext cx="7924800" cy="715963"/>
          </a:xfrm>
        </p:spPr>
        <p:txBody>
          <a:bodyPr/>
          <a:lstStyle/>
          <a:p>
            <a:r>
              <a:rPr lang="en-US" dirty="0"/>
              <a:t>Sample Scrum Cycle 4 Weeks (1 month)</a:t>
            </a:r>
          </a:p>
        </p:txBody>
      </p:sp>
      <p:graphicFrame>
        <p:nvGraphicFramePr>
          <p:cNvPr id="74" name="Table 73"/>
          <p:cNvGraphicFramePr>
            <a:graphicFrameLocks noGrp="1"/>
          </p:cNvGraphicFramePr>
          <p:nvPr/>
        </p:nvGraphicFramePr>
        <p:xfrm>
          <a:off x="477076" y="1582780"/>
          <a:ext cx="7968702" cy="4041127"/>
        </p:xfrm>
        <a:graphic>
          <a:graphicData uri="http://schemas.openxmlformats.org/drawingml/2006/table">
            <a:tbl>
              <a:tblPr firstRow="1" bandRow="1"/>
              <a:tblGrid>
                <a:gridCol w="1138386">
                  <a:extLst>
                    <a:ext uri="{9D8B030D-6E8A-4147-A177-3AD203B41FA5}">
                      <a16:colId xmlns:a16="http://schemas.microsoft.com/office/drawing/2014/main" val="20000"/>
                    </a:ext>
                  </a:extLst>
                </a:gridCol>
                <a:gridCol w="1138386">
                  <a:extLst>
                    <a:ext uri="{9D8B030D-6E8A-4147-A177-3AD203B41FA5}">
                      <a16:colId xmlns:a16="http://schemas.microsoft.com/office/drawing/2014/main" val="20001"/>
                    </a:ext>
                  </a:extLst>
                </a:gridCol>
                <a:gridCol w="1138386">
                  <a:extLst>
                    <a:ext uri="{9D8B030D-6E8A-4147-A177-3AD203B41FA5}">
                      <a16:colId xmlns:a16="http://schemas.microsoft.com/office/drawing/2014/main" val="20002"/>
                    </a:ext>
                  </a:extLst>
                </a:gridCol>
                <a:gridCol w="1138386">
                  <a:extLst>
                    <a:ext uri="{9D8B030D-6E8A-4147-A177-3AD203B41FA5}">
                      <a16:colId xmlns:a16="http://schemas.microsoft.com/office/drawing/2014/main" val="20003"/>
                    </a:ext>
                  </a:extLst>
                </a:gridCol>
                <a:gridCol w="1138386">
                  <a:extLst>
                    <a:ext uri="{9D8B030D-6E8A-4147-A177-3AD203B41FA5}">
                      <a16:colId xmlns:a16="http://schemas.microsoft.com/office/drawing/2014/main" val="20004"/>
                    </a:ext>
                  </a:extLst>
                </a:gridCol>
                <a:gridCol w="1138386">
                  <a:extLst>
                    <a:ext uri="{9D8B030D-6E8A-4147-A177-3AD203B41FA5}">
                      <a16:colId xmlns:a16="http://schemas.microsoft.com/office/drawing/2014/main" val="20005"/>
                    </a:ext>
                  </a:extLst>
                </a:gridCol>
                <a:gridCol w="1138386">
                  <a:extLst>
                    <a:ext uri="{9D8B030D-6E8A-4147-A177-3AD203B41FA5}">
                      <a16:colId xmlns:a16="http://schemas.microsoft.com/office/drawing/2014/main" val="20006"/>
                    </a:ext>
                  </a:extLst>
                </a:gridCol>
              </a:tblGrid>
              <a:tr h="419063">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SUNDAY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MONDAY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TUESDAY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WEDNESDAY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THURSDAY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FRIDAY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SATURDAY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0"/>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1"/>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2"/>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3"/>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4"/>
                  </a:ext>
                </a:extLst>
              </a:tr>
            </a:tbl>
          </a:graphicData>
        </a:graphic>
      </p:graphicFrame>
      <p:sp>
        <p:nvSpPr>
          <p:cNvPr id="76" name="TextBox 75"/>
          <p:cNvSpPr txBox="1"/>
          <p:nvPr/>
        </p:nvSpPr>
        <p:spPr>
          <a:xfrm>
            <a:off x="2802833" y="2199032"/>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77" name="TextBox 76"/>
          <p:cNvSpPr txBox="1"/>
          <p:nvPr/>
        </p:nvSpPr>
        <p:spPr>
          <a:xfrm>
            <a:off x="1647412" y="2201518"/>
            <a:ext cx="1065971" cy="704039"/>
          </a:xfrm>
          <a:prstGeom prst="rect">
            <a:avLst/>
          </a:prstGeom>
          <a:solidFill>
            <a:srgbClr val="FFC000">
              <a:lumMod val="60000"/>
              <a:lumOff val="40000"/>
            </a:srgbClr>
          </a:solidFill>
          <a:ln>
            <a:solidFill>
              <a:sysClr val="windowText" lastClr="000000"/>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SPRINT 1 PLANNING MEETING: 8 HRS</a:t>
            </a:r>
            <a:endParaRPr kumimoji="0" lang="en-US" sz="375" b="1" i="0" u="none" strike="noStrike" kern="0" cap="none" spc="0" normalizeH="0" baseline="0" noProof="0" dirty="0">
              <a:ln>
                <a:noFill/>
              </a:ln>
              <a:solidFill>
                <a:prstClr val="black"/>
              </a:solidFill>
              <a:effectLst/>
              <a:uLnTx/>
              <a:uFillTx/>
              <a:latin typeface="Calibri"/>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75" b="1" i="0" u="none" strike="noStrike" kern="0" cap="none" spc="0" normalizeH="0" baseline="0" noProof="0" dirty="0">
              <a:ln>
                <a:noFill/>
              </a:ln>
              <a:solidFill>
                <a:prstClr val="black"/>
              </a:solidFill>
              <a:effectLst/>
              <a:uLnTx/>
              <a:uFillTx/>
              <a:latin typeface="Calibri"/>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(Task Planning &amp; Task Estimating)</a:t>
            </a:r>
          </a:p>
        </p:txBody>
      </p:sp>
      <p:sp>
        <p:nvSpPr>
          <p:cNvPr id="78" name="TextBox 77"/>
          <p:cNvSpPr txBox="1"/>
          <p:nvPr/>
        </p:nvSpPr>
        <p:spPr>
          <a:xfrm>
            <a:off x="3960742" y="2201518"/>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2</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79" name="TextBox 78"/>
          <p:cNvSpPr txBox="1"/>
          <p:nvPr/>
        </p:nvSpPr>
        <p:spPr>
          <a:xfrm>
            <a:off x="5078894" y="2216426"/>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3</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0" name="TextBox 79"/>
          <p:cNvSpPr txBox="1"/>
          <p:nvPr/>
        </p:nvSpPr>
        <p:spPr>
          <a:xfrm>
            <a:off x="6197046" y="2208972"/>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4</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1" name="TextBox 80"/>
          <p:cNvSpPr txBox="1"/>
          <p:nvPr/>
        </p:nvSpPr>
        <p:spPr>
          <a:xfrm>
            <a:off x="1642440" y="3043859"/>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5</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2" name="TextBox 81"/>
          <p:cNvSpPr txBox="1"/>
          <p:nvPr/>
        </p:nvSpPr>
        <p:spPr>
          <a:xfrm>
            <a:off x="2770531" y="3076161"/>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6</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3" name="TextBox 82"/>
          <p:cNvSpPr txBox="1"/>
          <p:nvPr/>
        </p:nvSpPr>
        <p:spPr>
          <a:xfrm>
            <a:off x="4000498" y="3098525"/>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7</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4" name="TextBox 83"/>
          <p:cNvSpPr txBox="1"/>
          <p:nvPr/>
        </p:nvSpPr>
        <p:spPr>
          <a:xfrm>
            <a:off x="5073924" y="3105979"/>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8</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5" name="TextBox 84"/>
          <p:cNvSpPr txBox="1"/>
          <p:nvPr/>
        </p:nvSpPr>
        <p:spPr>
          <a:xfrm>
            <a:off x="6194560" y="3101010"/>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9</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6" name="TextBox 85"/>
          <p:cNvSpPr txBox="1"/>
          <p:nvPr/>
        </p:nvSpPr>
        <p:spPr>
          <a:xfrm>
            <a:off x="1644925" y="3955775"/>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10</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7" name="TextBox 86"/>
          <p:cNvSpPr txBox="1"/>
          <p:nvPr/>
        </p:nvSpPr>
        <p:spPr>
          <a:xfrm>
            <a:off x="2773015" y="3988076"/>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11</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8" name="TextBox 87"/>
          <p:cNvSpPr txBox="1"/>
          <p:nvPr/>
        </p:nvSpPr>
        <p:spPr>
          <a:xfrm>
            <a:off x="4002983" y="4010440"/>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12</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9" name="TextBox 88"/>
          <p:cNvSpPr txBox="1"/>
          <p:nvPr/>
        </p:nvSpPr>
        <p:spPr>
          <a:xfrm>
            <a:off x="5076409" y="4017894"/>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13</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0" name="TextBox 89"/>
          <p:cNvSpPr txBox="1"/>
          <p:nvPr/>
        </p:nvSpPr>
        <p:spPr>
          <a:xfrm>
            <a:off x="6197045" y="4012925"/>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14</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1" name="TextBox 90"/>
          <p:cNvSpPr txBox="1"/>
          <p:nvPr/>
        </p:nvSpPr>
        <p:spPr>
          <a:xfrm>
            <a:off x="1662319" y="4852781"/>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15</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2" name="TextBox 91"/>
          <p:cNvSpPr txBox="1"/>
          <p:nvPr/>
        </p:nvSpPr>
        <p:spPr>
          <a:xfrm>
            <a:off x="2790409" y="4885083"/>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16</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3" name="TextBox 92"/>
          <p:cNvSpPr txBox="1"/>
          <p:nvPr/>
        </p:nvSpPr>
        <p:spPr>
          <a:xfrm>
            <a:off x="4020377" y="4907447"/>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17</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4" name="TextBox 93"/>
          <p:cNvSpPr txBox="1"/>
          <p:nvPr/>
        </p:nvSpPr>
        <p:spPr>
          <a:xfrm>
            <a:off x="5093803" y="4914901"/>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18</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5" name="TextBox 94"/>
          <p:cNvSpPr txBox="1"/>
          <p:nvPr/>
        </p:nvSpPr>
        <p:spPr>
          <a:xfrm>
            <a:off x="6223635" y="4933786"/>
            <a:ext cx="1020128" cy="276999"/>
          </a:xfrm>
          <a:prstGeom prst="rect">
            <a:avLst/>
          </a:prstGeom>
          <a:solidFill>
            <a:srgbClr val="FFC000">
              <a:lumMod val="60000"/>
              <a:lumOff val="40000"/>
            </a:srgbClr>
          </a:solidFill>
          <a:ln>
            <a:solidFill>
              <a:sysClr val="windowText" lastClr="000000"/>
            </a:solidFill>
          </a:ln>
        </p:spPr>
        <p:txBody>
          <a:bodyPr wrap="square" lIns="0" tIns="0" rIns="0" bIns="0" rtlCol="0">
            <a:spAutoFit/>
          </a:bodyPr>
          <a:lstStyle>
            <a:defPPr>
              <a:defRPr lang="en-US"/>
            </a:defPPr>
            <a:lvl1pPr algn="ctr">
              <a:defRPr sz="1200" b="1"/>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SPRINT 1 REVIEW: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4HRS</a:t>
            </a:r>
          </a:p>
        </p:txBody>
      </p:sp>
      <p:sp>
        <p:nvSpPr>
          <p:cNvPr id="96" name="TextBox 95"/>
          <p:cNvSpPr txBox="1"/>
          <p:nvPr/>
        </p:nvSpPr>
        <p:spPr>
          <a:xfrm>
            <a:off x="6211830" y="5276686"/>
            <a:ext cx="1031933" cy="276999"/>
          </a:xfrm>
          <a:prstGeom prst="rect">
            <a:avLst/>
          </a:prstGeom>
          <a:solidFill>
            <a:srgbClr val="FFC000">
              <a:lumMod val="60000"/>
              <a:lumOff val="40000"/>
            </a:srgbClr>
          </a:solidFill>
          <a:ln>
            <a:solidFill>
              <a:sysClr val="windowText" lastClr="000000"/>
            </a:solidFill>
          </a:ln>
        </p:spPr>
        <p:txBody>
          <a:bodyPr wrap="square" lIns="0" tIns="0" rIns="0" bIns="0" rtlCol="0">
            <a:spAutoFit/>
          </a:bodyPr>
          <a:lstStyle>
            <a:defPPr>
              <a:defRPr lang="en-US"/>
            </a:defPPr>
            <a:lvl1pPr algn="ctr">
              <a:defRPr sz="1200" b="1"/>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SPRINT 1 RETROSPECT: 4HRS</a:t>
            </a:r>
          </a:p>
        </p:txBody>
      </p:sp>
      <p:sp>
        <p:nvSpPr>
          <p:cNvPr id="2" name="Slide Number Placeholder 1">
            <a:extLst>
              <a:ext uri="{FF2B5EF4-FFF2-40B4-BE49-F238E27FC236}">
                <a16:creationId xmlns:a16="http://schemas.microsoft.com/office/drawing/2014/main" id="{E007A6DD-7190-1E70-FAC5-BD938D6721C9}"/>
              </a:ext>
            </a:extLst>
          </p:cNvPr>
          <p:cNvSpPr>
            <a:spLocks noGrp="1"/>
          </p:cNvSpPr>
          <p:nvPr>
            <p:ph type="sldNum" sz="quarter" idx="12"/>
          </p:nvPr>
        </p:nvSpPr>
        <p:spPr/>
        <p:txBody>
          <a:bodyPr/>
          <a:lstStyle/>
          <a:p>
            <a:pPr>
              <a:defRPr/>
            </a:pPr>
            <a:fld id="{AC73F1D3-B4B8-4AEF-90B2-F6B713CA2A81}" type="slidenum">
              <a:rPr lang="en-US" smtClean="0"/>
              <a:pPr>
                <a:defRPr/>
              </a:pPr>
              <a:t>423</a:t>
            </a:fld>
            <a:endParaRPr lang="en-US" dirty="0"/>
          </a:p>
        </p:txBody>
      </p:sp>
    </p:spTree>
    <p:extLst>
      <p:ext uri="{BB962C8B-B14F-4D97-AF65-F5344CB8AC3E}">
        <p14:creationId xmlns:p14="http://schemas.microsoft.com/office/powerpoint/2010/main" val="4046112219"/>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90600" y="304801"/>
            <a:ext cx="7924800" cy="715963"/>
          </a:xfrm>
        </p:spPr>
        <p:txBody>
          <a:bodyPr/>
          <a:lstStyle/>
          <a:p>
            <a:r>
              <a:rPr lang="en-US" dirty="0"/>
              <a:t>Sample Scrum Cycle 4 Weeks (1 month)</a:t>
            </a:r>
          </a:p>
        </p:txBody>
      </p:sp>
      <p:graphicFrame>
        <p:nvGraphicFramePr>
          <p:cNvPr id="74" name="Table 73"/>
          <p:cNvGraphicFramePr>
            <a:graphicFrameLocks noGrp="1"/>
          </p:cNvGraphicFramePr>
          <p:nvPr/>
        </p:nvGraphicFramePr>
        <p:xfrm>
          <a:off x="477076" y="1582780"/>
          <a:ext cx="7968702" cy="4041127"/>
        </p:xfrm>
        <a:graphic>
          <a:graphicData uri="http://schemas.openxmlformats.org/drawingml/2006/table">
            <a:tbl>
              <a:tblPr firstRow="1" bandRow="1"/>
              <a:tblGrid>
                <a:gridCol w="1138386">
                  <a:extLst>
                    <a:ext uri="{9D8B030D-6E8A-4147-A177-3AD203B41FA5}">
                      <a16:colId xmlns:a16="http://schemas.microsoft.com/office/drawing/2014/main" val="20000"/>
                    </a:ext>
                  </a:extLst>
                </a:gridCol>
                <a:gridCol w="1138386">
                  <a:extLst>
                    <a:ext uri="{9D8B030D-6E8A-4147-A177-3AD203B41FA5}">
                      <a16:colId xmlns:a16="http://schemas.microsoft.com/office/drawing/2014/main" val="20001"/>
                    </a:ext>
                  </a:extLst>
                </a:gridCol>
                <a:gridCol w="1138386">
                  <a:extLst>
                    <a:ext uri="{9D8B030D-6E8A-4147-A177-3AD203B41FA5}">
                      <a16:colId xmlns:a16="http://schemas.microsoft.com/office/drawing/2014/main" val="20002"/>
                    </a:ext>
                  </a:extLst>
                </a:gridCol>
                <a:gridCol w="1138386">
                  <a:extLst>
                    <a:ext uri="{9D8B030D-6E8A-4147-A177-3AD203B41FA5}">
                      <a16:colId xmlns:a16="http://schemas.microsoft.com/office/drawing/2014/main" val="20003"/>
                    </a:ext>
                  </a:extLst>
                </a:gridCol>
                <a:gridCol w="1138386">
                  <a:extLst>
                    <a:ext uri="{9D8B030D-6E8A-4147-A177-3AD203B41FA5}">
                      <a16:colId xmlns:a16="http://schemas.microsoft.com/office/drawing/2014/main" val="20004"/>
                    </a:ext>
                  </a:extLst>
                </a:gridCol>
                <a:gridCol w="1138386">
                  <a:extLst>
                    <a:ext uri="{9D8B030D-6E8A-4147-A177-3AD203B41FA5}">
                      <a16:colId xmlns:a16="http://schemas.microsoft.com/office/drawing/2014/main" val="20005"/>
                    </a:ext>
                  </a:extLst>
                </a:gridCol>
                <a:gridCol w="1138386">
                  <a:extLst>
                    <a:ext uri="{9D8B030D-6E8A-4147-A177-3AD203B41FA5}">
                      <a16:colId xmlns:a16="http://schemas.microsoft.com/office/drawing/2014/main" val="20006"/>
                    </a:ext>
                  </a:extLst>
                </a:gridCol>
              </a:tblGrid>
              <a:tr h="419063">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SUNDAY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MONDAY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TUESDAY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WEDNESDAY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THURSDAY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FRIDAY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000" dirty="0"/>
                        <a:t>SATURDAY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0"/>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1"/>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2"/>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19</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20</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21</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3"/>
                  </a:ext>
                </a:extLst>
              </a:tr>
              <a:tr h="90551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22</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23</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24</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25</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26</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27</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100" dirty="0"/>
                        <a:t>28</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4"/>
                  </a:ext>
                </a:extLst>
              </a:tr>
            </a:tbl>
          </a:graphicData>
        </a:graphic>
      </p:graphicFrame>
      <p:sp>
        <p:nvSpPr>
          <p:cNvPr id="76" name="TextBox 75"/>
          <p:cNvSpPr txBox="1"/>
          <p:nvPr/>
        </p:nvSpPr>
        <p:spPr>
          <a:xfrm>
            <a:off x="2802833" y="2199032"/>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77" name="TextBox 76"/>
          <p:cNvSpPr txBox="1"/>
          <p:nvPr/>
        </p:nvSpPr>
        <p:spPr>
          <a:xfrm>
            <a:off x="1647412" y="2201518"/>
            <a:ext cx="1065971" cy="704039"/>
          </a:xfrm>
          <a:prstGeom prst="rect">
            <a:avLst/>
          </a:prstGeom>
          <a:solidFill>
            <a:srgbClr val="FFC000">
              <a:lumMod val="60000"/>
              <a:lumOff val="40000"/>
            </a:srgbClr>
          </a:solidFill>
          <a:ln>
            <a:solidFill>
              <a:sysClr val="windowText" lastClr="000000"/>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SPRINT 1 PLANNING MEETING: 8 HRS</a:t>
            </a:r>
            <a:endParaRPr kumimoji="0" lang="en-US" sz="375" b="1" i="0" u="none" strike="noStrike" kern="0" cap="none" spc="0" normalizeH="0" baseline="0" noProof="0" dirty="0">
              <a:ln>
                <a:noFill/>
              </a:ln>
              <a:solidFill>
                <a:prstClr val="black"/>
              </a:solidFill>
              <a:effectLst/>
              <a:uLnTx/>
              <a:uFillTx/>
              <a:latin typeface="Calibri"/>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75" b="1" i="0" u="none" strike="noStrike" kern="0" cap="none" spc="0" normalizeH="0" baseline="0" noProof="0" dirty="0">
              <a:ln>
                <a:noFill/>
              </a:ln>
              <a:solidFill>
                <a:prstClr val="black"/>
              </a:solidFill>
              <a:effectLst/>
              <a:uLnTx/>
              <a:uFillTx/>
              <a:latin typeface="Calibri"/>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(Task Planning &amp; Task Estimating)</a:t>
            </a:r>
          </a:p>
        </p:txBody>
      </p:sp>
      <p:sp>
        <p:nvSpPr>
          <p:cNvPr id="78" name="TextBox 77"/>
          <p:cNvSpPr txBox="1"/>
          <p:nvPr/>
        </p:nvSpPr>
        <p:spPr>
          <a:xfrm>
            <a:off x="3960742" y="2201518"/>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2</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79" name="TextBox 78"/>
          <p:cNvSpPr txBox="1"/>
          <p:nvPr/>
        </p:nvSpPr>
        <p:spPr>
          <a:xfrm>
            <a:off x="5078894" y="2216426"/>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3</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0" name="TextBox 79"/>
          <p:cNvSpPr txBox="1"/>
          <p:nvPr/>
        </p:nvSpPr>
        <p:spPr>
          <a:xfrm>
            <a:off x="6197046" y="2208972"/>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4</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1" name="TextBox 80"/>
          <p:cNvSpPr txBox="1"/>
          <p:nvPr/>
        </p:nvSpPr>
        <p:spPr>
          <a:xfrm>
            <a:off x="1642440" y="3043859"/>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5</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2" name="TextBox 81"/>
          <p:cNvSpPr txBox="1"/>
          <p:nvPr/>
        </p:nvSpPr>
        <p:spPr>
          <a:xfrm>
            <a:off x="2770531" y="3076161"/>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6</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3" name="TextBox 82"/>
          <p:cNvSpPr txBox="1"/>
          <p:nvPr/>
        </p:nvSpPr>
        <p:spPr>
          <a:xfrm>
            <a:off x="4000498" y="3098525"/>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7</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4" name="TextBox 83"/>
          <p:cNvSpPr txBox="1"/>
          <p:nvPr/>
        </p:nvSpPr>
        <p:spPr>
          <a:xfrm>
            <a:off x="5073924" y="3105979"/>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8</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5" name="TextBox 84"/>
          <p:cNvSpPr txBox="1"/>
          <p:nvPr/>
        </p:nvSpPr>
        <p:spPr>
          <a:xfrm>
            <a:off x="6194560" y="3101010"/>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9</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6" name="TextBox 85"/>
          <p:cNvSpPr txBox="1"/>
          <p:nvPr/>
        </p:nvSpPr>
        <p:spPr>
          <a:xfrm>
            <a:off x="1644925" y="3955775"/>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10</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7" name="TextBox 86"/>
          <p:cNvSpPr txBox="1"/>
          <p:nvPr/>
        </p:nvSpPr>
        <p:spPr>
          <a:xfrm>
            <a:off x="2773015" y="3988076"/>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11</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8" name="TextBox 87"/>
          <p:cNvSpPr txBox="1"/>
          <p:nvPr/>
        </p:nvSpPr>
        <p:spPr>
          <a:xfrm>
            <a:off x="4002983" y="4010440"/>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12</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89" name="TextBox 88"/>
          <p:cNvSpPr txBox="1"/>
          <p:nvPr/>
        </p:nvSpPr>
        <p:spPr>
          <a:xfrm>
            <a:off x="5076409" y="4017894"/>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13</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0" name="TextBox 89"/>
          <p:cNvSpPr txBox="1"/>
          <p:nvPr/>
        </p:nvSpPr>
        <p:spPr>
          <a:xfrm>
            <a:off x="6197045" y="4012925"/>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14</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1" name="TextBox 90"/>
          <p:cNvSpPr txBox="1"/>
          <p:nvPr/>
        </p:nvSpPr>
        <p:spPr>
          <a:xfrm>
            <a:off x="1662319" y="4852781"/>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15</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2" name="TextBox 91"/>
          <p:cNvSpPr txBox="1"/>
          <p:nvPr/>
        </p:nvSpPr>
        <p:spPr>
          <a:xfrm>
            <a:off x="2790409" y="4885083"/>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16</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3" name="TextBox 92"/>
          <p:cNvSpPr txBox="1"/>
          <p:nvPr/>
        </p:nvSpPr>
        <p:spPr>
          <a:xfrm>
            <a:off x="4020377" y="4907447"/>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17</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4" name="TextBox 93"/>
          <p:cNvSpPr txBox="1"/>
          <p:nvPr/>
        </p:nvSpPr>
        <p:spPr>
          <a:xfrm>
            <a:off x="5093803" y="4914901"/>
            <a:ext cx="1229969" cy="369332"/>
          </a:xfrm>
          <a:prstGeom prst="rect">
            <a:avLst/>
          </a:prstGeom>
          <a:noFill/>
        </p:spPr>
        <p:txBody>
          <a:bodyPr wrap="square" rtlCol="0">
            <a:spAutoFit/>
          </a:bodyPr>
          <a:lstStyle/>
          <a:p>
            <a:pPr fontAlgn="auto">
              <a:spcBef>
                <a:spcPts val="0"/>
              </a:spcBef>
              <a:spcAft>
                <a:spcPts val="0"/>
              </a:spcAft>
            </a:pPr>
            <a:r>
              <a:rPr lang="en-US" sz="900" b="1" dirty="0">
                <a:solidFill>
                  <a:prstClr val="black"/>
                </a:solidFill>
                <a:latin typeface="Calibri"/>
                <a:cs typeface="Calibri" panose="020F0502020204030204" pitchFamily="34" charset="0"/>
              </a:rPr>
              <a:t>Sprint Work Day 18</a:t>
            </a:r>
          </a:p>
          <a:p>
            <a:pPr fontAlgn="auto">
              <a:spcBef>
                <a:spcPts val="0"/>
              </a:spcBef>
              <a:spcAft>
                <a:spcPts val="0"/>
              </a:spcAft>
            </a:pPr>
            <a:r>
              <a:rPr lang="en-US" sz="900" b="1" dirty="0">
                <a:solidFill>
                  <a:prstClr val="black"/>
                </a:solidFill>
                <a:latin typeface="Calibri"/>
                <a:cs typeface="Calibri" panose="020F0502020204030204" pitchFamily="34" charset="0"/>
              </a:rPr>
              <a:t>Daily Standup 15m</a:t>
            </a:r>
          </a:p>
        </p:txBody>
      </p:sp>
      <p:sp>
        <p:nvSpPr>
          <p:cNvPr id="95" name="TextBox 94"/>
          <p:cNvSpPr txBox="1"/>
          <p:nvPr/>
        </p:nvSpPr>
        <p:spPr>
          <a:xfrm>
            <a:off x="6223635" y="4933786"/>
            <a:ext cx="1020128" cy="276999"/>
          </a:xfrm>
          <a:prstGeom prst="rect">
            <a:avLst/>
          </a:prstGeom>
          <a:solidFill>
            <a:srgbClr val="FFC000">
              <a:lumMod val="60000"/>
              <a:lumOff val="40000"/>
            </a:srgbClr>
          </a:solidFill>
          <a:ln>
            <a:solidFill>
              <a:sysClr val="windowText" lastClr="000000"/>
            </a:solidFill>
          </a:ln>
        </p:spPr>
        <p:txBody>
          <a:bodyPr wrap="square" lIns="0" tIns="0" rIns="0" bIns="0" rtlCol="0">
            <a:spAutoFit/>
          </a:bodyPr>
          <a:lstStyle>
            <a:defPPr>
              <a:defRPr lang="en-US"/>
            </a:defPPr>
            <a:lvl1pPr algn="ctr">
              <a:defRPr sz="1200" b="1"/>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SPRINT 1 REVIEW: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4HRS</a:t>
            </a:r>
          </a:p>
        </p:txBody>
      </p:sp>
      <p:sp>
        <p:nvSpPr>
          <p:cNvPr id="96" name="TextBox 95"/>
          <p:cNvSpPr txBox="1"/>
          <p:nvPr/>
        </p:nvSpPr>
        <p:spPr>
          <a:xfrm>
            <a:off x="6211830" y="5276686"/>
            <a:ext cx="1031933" cy="276999"/>
          </a:xfrm>
          <a:prstGeom prst="rect">
            <a:avLst/>
          </a:prstGeom>
          <a:solidFill>
            <a:srgbClr val="FFC000">
              <a:lumMod val="60000"/>
              <a:lumOff val="40000"/>
            </a:srgbClr>
          </a:solidFill>
          <a:ln>
            <a:solidFill>
              <a:sysClr val="windowText" lastClr="000000"/>
            </a:solidFill>
          </a:ln>
        </p:spPr>
        <p:txBody>
          <a:bodyPr wrap="square" lIns="0" tIns="0" rIns="0" bIns="0" rtlCol="0">
            <a:spAutoFit/>
          </a:bodyPr>
          <a:lstStyle>
            <a:defPPr>
              <a:defRPr lang="en-US"/>
            </a:defPPr>
            <a:lvl1pPr algn="ctr">
              <a:defRPr sz="1200" b="1"/>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a:cs typeface="Calibri" panose="020F0502020204030204" pitchFamily="34" charset="0"/>
              </a:rPr>
              <a:t>SPRINT 1 RETROSPECT: 4HRS</a:t>
            </a:r>
          </a:p>
        </p:txBody>
      </p:sp>
      <p:sp>
        <p:nvSpPr>
          <p:cNvPr id="2" name="Rectangle 1"/>
          <p:cNvSpPr/>
          <p:nvPr/>
        </p:nvSpPr>
        <p:spPr>
          <a:xfrm>
            <a:off x="1752600" y="2133600"/>
            <a:ext cx="5410200" cy="3281585"/>
          </a:xfrm>
          <a:prstGeom prst="rect">
            <a:avLst/>
          </a:prstGeom>
          <a:solidFill>
            <a:srgbClr val="FFFF99">
              <a:alpha val="81961"/>
            </a:srgbClr>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pPr>
            <a:endParaRPr lang="en-US" sz="3600" kern="0" dirty="0">
              <a:solidFill>
                <a:prstClr val="black"/>
              </a:solidFill>
              <a:latin typeface="Calibri Light"/>
              <a:cs typeface="Calibri" panose="020F0502020204030204" pitchFamily="34" charset="0"/>
            </a:endParaRPr>
          </a:p>
        </p:txBody>
      </p:sp>
      <p:sp>
        <p:nvSpPr>
          <p:cNvPr id="4" name="Rectangle 3"/>
          <p:cNvSpPr/>
          <p:nvPr/>
        </p:nvSpPr>
        <p:spPr>
          <a:xfrm>
            <a:off x="3759117" y="3105835"/>
            <a:ext cx="1625766" cy="646331"/>
          </a:xfrm>
          <a:prstGeom prst="rect">
            <a:avLst/>
          </a:prstGeom>
        </p:spPr>
        <p:txBody>
          <a:bodyPr wrap="none">
            <a:spAutoFit/>
          </a:bodyPr>
          <a:lstStyle/>
          <a:p>
            <a:pPr lvl="0" algn="ctr" fontAlgn="auto">
              <a:spcBef>
                <a:spcPts val="0"/>
              </a:spcBef>
              <a:spcAft>
                <a:spcPts val="0"/>
              </a:spcAft>
              <a:defRPr/>
            </a:pPr>
            <a:r>
              <a:rPr lang="en-US" sz="3600" kern="0" dirty="0">
                <a:solidFill>
                  <a:prstClr val="black"/>
                </a:solidFill>
                <a:latin typeface="Calibri Light"/>
                <a:cs typeface="Calibri" panose="020F0502020204030204" pitchFamily="34" charset="0"/>
              </a:rPr>
              <a:t>Sprint 1</a:t>
            </a:r>
          </a:p>
        </p:txBody>
      </p:sp>
      <p:sp>
        <p:nvSpPr>
          <p:cNvPr id="3" name="Slide Number Placeholder 2">
            <a:extLst>
              <a:ext uri="{FF2B5EF4-FFF2-40B4-BE49-F238E27FC236}">
                <a16:creationId xmlns:a16="http://schemas.microsoft.com/office/drawing/2014/main" id="{2B5413E9-0E1F-DA0E-9242-C9548A132D30}"/>
              </a:ext>
            </a:extLst>
          </p:cNvPr>
          <p:cNvSpPr>
            <a:spLocks noGrp="1"/>
          </p:cNvSpPr>
          <p:nvPr>
            <p:ph type="sldNum" sz="quarter" idx="12"/>
          </p:nvPr>
        </p:nvSpPr>
        <p:spPr/>
        <p:txBody>
          <a:bodyPr/>
          <a:lstStyle/>
          <a:p>
            <a:pPr>
              <a:defRPr/>
            </a:pPr>
            <a:fld id="{AC73F1D3-B4B8-4AEF-90B2-F6B713CA2A81}" type="slidenum">
              <a:rPr lang="en-US" smtClean="0"/>
              <a:pPr>
                <a:defRPr/>
              </a:pPr>
              <a:t>424</a:t>
            </a:fld>
            <a:endParaRPr lang="en-US" dirty="0"/>
          </a:p>
        </p:txBody>
      </p:sp>
    </p:spTree>
    <p:extLst>
      <p:ext uri="{BB962C8B-B14F-4D97-AF65-F5344CB8AC3E}">
        <p14:creationId xmlns:p14="http://schemas.microsoft.com/office/powerpoint/2010/main" val="313634070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The meeting at the end of the Sprint in which the team presents its work to the Product Owner is known as the:</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Product Vision Meeting.</a:t>
            </a:r>
          </a:p>
          <a:p>
            <a:pPr lvl="0">
              <a:buFont typeface="+mj-lt"/>
              <a:buAutoNum type="alphaUcPeriod"/>
            </a:pPr>
            <a:r>
              <a:rPr lang="en-IN" sz="1800" dirty="0">
                <a:latin typeface="Calibri" panose="020F0502020204030204" pitchFamily="34" charset="0"/>
              </a:rPr>
              <a:t>Sprint Planning Meeting.</a:t>
            </a:r>
          </a:p>
          <a:p>
            <a:pPr lvl="0">
              <a:buFont typeface="+mj-lt"/>
              <a:buAutoNum type="alphaUcPeriod"/>
            </a:pPr>
            <a:r>
              <a:rPr lang="en-IN" sz="1800" dirty="0">
                <a:latin typeface="Calibri" panose="020F0502020204030204" pitchFamily="34" charset="0"/>
              </a:rPr>
              <a:t>Sprint Review Meeting.</a:t>
            </a:r>
          </a:p>
          <a:p>
            <a:pPr lvl="0">
              <a:buFont typeface="+mj-lt"/>
              <a:buAutoNum type="alphaUcPeriod"/>
            </a:pPr>
            <a:r>
              <a:rPr lang="en-IN" sz="1800" dirty="0">
                <a:latin typeface="Calibri" panose="020F0502020204030204" pitchFamily="34" charset="0"/>
              </a:rPr>
              <a:t>Retrospect Sprint Meeting.</a:t>
            </a:r>
          </a:p>
        </p:txBody>
      </p:sp>
      <p:sp>
        <p:nvSpPr>
          <p:cNvPr id="8" name="TextBox 7"/>
          <p:cNvSpPr txBox="1"/>
          <p:nvPr/>
        </p:nvSpPr>
        <p:spPr>
          <a:xfrm>
            <a:off x="228600" y="38100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425</a:t>
            </a:fld>
            <a:endParaRPr lang="en-US" dirty="0"/>
          </a:p>
        </p:txBody>
      </p:sp>
      <p:sp>
        <p:nvSpPr>
          <p:cNvPr id="4" name="Footer Placeholder 3">
            <a:extLst>
              <a:ext uri="{FF2B5EF4-FFF2-40B4-BE49-F238E27FC236}">
                <a16:creationId xmlns:a16="http://schemas.microsoft.com/office/drawing/2014/main" id="{0D1C7E69-3DB9-72D4-D452-26E4E699192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8386970"/>
      </p:ext>
    </p:extLst>
  </p:cSld>
  <p:clrMapOvr>
    <a:masterClrMapping/>
  </p:clrMapOvr>
  <p:transition spd="med">
    <p:pull/>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426</a:t>
            </a:fld>
            <a:endParaRPr lang="en-US" dirty="0"/>
          </a:p>
        </p:txBody>
      </p:sp>
      <p:sp>
        <p:nvSpPr>
          <p:cNvPr id="2" name="Footer Placeholder 1">
            <a:extLst>
              <a:ext uri="{FF2B5EF4-FFF2-40B4-BE49-F238E27FC236}">
                <a16:creationId xmlns:a16="http://schemas.microsoft.com/office/drawing/2014/main" id="{6F060D00-88F5-9134-D1D3-1034D7A2242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573838"/>
      </p:ext>
    </p:extLst>
  </p:cSld>
  <p:clrMapOvr>
    <a:masterClrMapping/>
  </p:clrMapOvr>
  <p:transition spd="med">
    <p:pull/>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What is the objective of Demonstrate and Validate Sprint process?</a:t>
            </a:r>
          </a:p>
          <a:p>
            <a:pPr lvl="0"/>
            <a:endParaRPr lang="en-IN" sz="1800" dirty="0">
              <a:latin typeface="Calibri" panose="020F0502020204030204" pitchFamily="34" charset="0"/>
            </a:endParaRPr>
          </a:p>
          <a:p>
            <a:pPr lvl="0">
              <a:buFont typeface="+mj-lt"/>
              <a:buAutoNum type="alphaUcPeriod"/>
            </a:pPr>
            <a:r>
              <a:rPr lang="en-IN" sz="1800" dirty="0"/>
              <a:t>To enable Scrum Team demonstrates the Sprint Deliverables to the Product Owner and relevant business stakeholders in a Sprint Review Meeting.</a:t>
            </a:r>
          </a:p>
          <a:p>
            <a:pPr lvl="0">
              <a:buFont typeface="+mj-lt"/>
              <a:buAutoNum type="alphaUcPeriod"/>
            </a:pPr>
            <a:r>
              <a:rPr lang="en-IN" sz="1800" dirty="0"/>
              <a:t>To enable Scrum Team to discuss the lessons learned throughout the Sprint.</a:t>
            </a:r>
          </a:p>
          <a:p>
            <a:pPr lvl="0">
              <a:buFont typeface="+mj-lt"/>
              <a:buAutoNum type="alphaUcPeriod"/>
            </a:pPr>
            <a:r>
              <a:rPr lang="en-IN" sz="1800" dirty="0"/>
              <a:t>To enable Scrum Team to work on the tasks in the Sprint Backlog to create Sprint Deliverables.</a:t>
            </a:r>
          </a:p>
          <a:p>
            <a:pPr lvl="0">
              <a:buFont typeface="+mj-lt"/>
              <a:buAutoNum type="alphaUcPeriod"/>
            </a:pPr>
            <a:r>
              <a:rPr lang="en-IN" sz="1800" dirty="0"/>
              <a:t>To enable Scrum Team to continuously update and maintain the Prioritized Product Backlog.</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8100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427</a:t>
            </a:fld>
            <a:endParaRPr lang="en-US" dirty="0"/>
          </a:p>
        </p:txBody>
      </p:sp>
      <p:sp>
        <p:nvSpPr>
          <p:cNvPr id="4" name="Footer Placeholder 3">
            <a:extLst>
              <a:ext uri="{FF2B5EF4-FFF2-40B4-BE49-F238E27FC236}">
                <a16:creationId xmlns:a16="http://schemas.microsoft.com/office/drawing/2014/main" id="{B67CD225-46FE-AECB-872B-D28A8F44382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38117"/>
      </p:ext>
    </p:extLst>
  </p:cSld>
  <p:clrMapOvr>
    <a:masterClrMapping/>
  </p:clrMapOvr>
  <p:transition spd="med">
    <p:pull/>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428</a:t>
            </a:fld>
            <a:endParaRPr lang="en-US" dirty="0"/>
          </a:p>
        </p:txBody>
      </p:sp>
      <p:sp>
        <p:nvSpPr>
          <p:cNvPr id="2" name="Footer Placeholder 1">
            <a:extLst>
              <a:ext uri="{FF2B5EF4-FFF2-40B4-BE49-F238E27FC236}">
                <a16:creationId xmlns:a16="http://schemas.microsoft.com/office/drawing/2014/main" id="{7566AA7F-4075-3907-5F41-D370AC458E4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5083161"/>
      </p:ext>
    </p:extLst>
  </p:cSld>
  <p:clrMapOvr>
    <a:masterClrMapping/>
  </p:clrMapOvr>
  <p:transition spd="med">
    <p:pull/>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429</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Team member refuses to accept when Product Owner rejects a product during Sprint Review Meeting. What if anything at all, should you as a Scrum Master do? Please type your answer in the Question window.</a:t>
            </a:r>
          </a:p>
        </p:txBody>
      </p:sp>
      <p:sp>
        <p:nvSpPr>
          <p:cNvPr id="6" name="TextBox 5"/>
          <p:cNvSpPr txBox="1"/>
          <p:nvPr/>
        </p:nvSpPr>
        <p:spPr>
          <a:xfrm>
            <a:off x="914400" y="838200"/>
            <a:ext cx="7162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a:t>
            </a:r>
            <a:r>
              <a:rPr lang="en-IN" sz="2800" b="1" dirty="0">
                <a:solidFill>
                  <a:srgbClr val="0050AD"/>
                </a:solidFill>
                <a:latin typeface="Calibri" panose="020F0502020204030204" pitchFamily="34" charset="0"/>
                <a:cs typeface="Calibri" panose="020F0502020204030204" pitchFamily="34" charset="0"/>
              </a:rPr>
              <a:t>Case Study - Possible Issues during Sprint Review Meeting</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852309"/>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21083704">
            <a:off x="3112798" y="1714496"/>
            <a:ext cx="1077101" cy="1266357"/>
            <a:chOff x="7256788" y="1485900"/>
            <a:chExt cx="1301425" cy="1715827"/>
          </a:xfrm>
        </p:grpSpPr>
        <p:sp>
          <p:nvSpPr>
            <p:cNvPr id="6" name="Can 5"/>
            <p:cNvSpPr/>
            <p:nvPr/>
          </p:nvSpPr>
          <p:spPr>
            <a:xfrm rot="19951840" flipH="1">
              <a:off x="8253664" y="2407732"/>
              <a:ext cx="126365" cy="793995"/>
            </a:xfrm>
            <a:prstGeom prst="ca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 name="Oval 2"/>
            <p:cNvSpPr/>
            <p:nvPr/>
          </p:nvSpPr>
          <p:spPr>
            <a:xfrm>
              <a:off x="7256788" y="1485900"/>
              <a:ext cx="1301425" cy="1009574"/>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5" name="Rectangle 4"/>
          <p:cNvSpPr/>
          <p:nvPr/>
        </p:nvSpPr>
        <p:spPr>
          <a:xfrm>
            <a:off x="3381708" y="1816759"/>
            <a:ext cx="2257413" cy="553998"/>
          </a:xfrm>
          <a:prstGeom prst="rect">
            <a:avLst/>
          </a:prstGeom>
        </p:spPr>
        <p:txBody>
          <a:bodyPr wrap="none">
            <a:spAutoFit/>
          </a:bodyPr>
          <a:lstStyle/>
          <a:p>
            <a:r>
              <a:rPr lang="en-US" sz="3000" dirty="0">
                <a:solidFill>
                  <a:srgbClr val="CBB76B"/>
                </a:solidFill>
                <a:latin typeface="Calibri" panose="020F0502020204030204" pitchFamily="34" charset="0"/>
                <a:cs typeface="Calibri" panose="020F0502020204030204" pitchFamily="34" charset="0"/>
              </a:rPr>
              <a:t>Transparency</a:t>
            </a:r>
          </a:p>
        </p:txBody>
      </p:sp>
      <p:sp>
        <p:nvSpPr>
          <p:cNvPr id="2" name="TextBox 1"/>
          <p:cNvSpPr txBox="1"/>
          <p:nvPr/>
        </p:nvSpPr>
        <p:spPr>
          <a:xfrm>
            <a:off x="454087" y="3620177"/>
            <a:ext cx="8598089" cy="1011752"/>
          </a:xfrm>
          <a:prstGeom prst="rect">
            <a:avLst/>
          </a:prstGeom>
          <a:noFill/>
        </p:spPr>
        <p:txBody>
          <a:bodyPr wrap="square" rtlCol="0">
            <a:spAutoFit/>
          </a:bodyPr>
          <a:lstStyle/>
          <a:p>
            <a:pPr algn="ctr">
              <a:lnSpc>
                <a:spcPct val="150000"/>
              </a:lnSpc>
            </a:pPr>
            <a:r>
              <a:rPr lang="en-IN" sz="2100" dirty="0">
                <a:latin typeface="Calibri" panose="020F0502020204030204" pitchFamily="34" charset="0"/>
                <a:cs typeface="Calibri" panose="020F0502020204030204" pitchFamily="34" charset="0"/>
              </a:rPr>
              <a:t>All information radiators such as Scrumboard and Sprint Burndown or Burnup Chart are shared, leading to an open work environment.</a:t>
            </a:r>
          </a:p>
        </p:txBody>
      </p:sp>
      <p:sp>
        <p:nvSpPr>
          <p:cNvPr id="9" name="TextBox 8"/>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7CBCC52C-CE0E-4A77-AE88-E639344518EB}" type="slidenum">
              <a:rPr lang="en-US" smtClean="0"/>
              <a:t>43</a:t>
            </a:fld>
            <a:endParaRPr lang="en-US" dirty="0"/>
          </a:p>
        </p:txBody>
      </p:sp>
      <p:sp>
        <p:nvSpPr>
          <p:cNvPr id="8" name="Footer Placeholder 7">
            <a:extLst>
              <a:ext uri="{FF2B5EF4-FFF2-40B4-BE49-F238E27FC236}">
                <a16:creationId xmlns:a16="http://schemas.microsoft.com/office/drawing/2014/main" id="{864B2BFE-3F9D-76A2-2403-ED1A2B4D7BE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5110192"/>
      </p:ext>
    </p:extLst>
  </p:cSld>
  <p:clrMapOvr>
    <a:masterClrMapping/>
  </p:clrMapOvr>
  <p:transition spd="med">
    <p:pull/>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430</a:t>
            </a:fld>
            <a:endParaRPr lang="en-US" dirty="0">
              <a:solidFill>
                <a:srgbClr val="FFFFFF"/>
              </a:solidFill>
            </a:endParaRPr>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Team members blame each other for failure to complete Sprint goals. What if anything at all, should you as a Scrum Master do? Please type your answer in the Question window.</a:t>
            </a:r>
          </a:p>
        </p:txBody>
      </p:sp>
      <p:sp>
        <p:nvSpPr>
          <p:cNvPr id="6" name="TextBox 5"/>
          <p:cNvSpPr txBox="1"/>
          <p:nvPr/>
        </p:nvSpPr>
        <p:spPr>
          <a:xfrm>
            <a:off x="914400" y="838200"/>
            <a:ext cx="7162800" cy="954107"/>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 </a:t>
            </a:r>
            <a:r>
              <a:rPr lang="en-IN" sz="2800" b="1" dirty="0">
                <a:solidFill>
                  <a:srgbClr val="0050AD"/>
                </a:solidFill>
                <a:latin typeface="Calibri" panose="020F0502020204030204" pitchFamily="34" charset="0"/>
                <a:cs typeface="Calibri" panose="020F0502020204030204" pitchFamily="34" charset="0"/>
              </a:rPr>
              <a:t>Case Study - Possible Issues during Sprint Review Meeting</a:t>
            </a:r>
            <a:endParaRPr lang="en-US" sz="2800" b="1" dirty="0">
              <a:solidFill>
                <a:srgbClr val="0050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6857565"/>
      </p:ext>
    </p:extLst>
  </p:cSld>
  <p:clrMapOvr>
    <a:masterClrMapping/>
  </p:clrMapOvr>
  <p:transition spd="med">
    <p:pull/>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431</a:t>
            </a:fld>
            <a:endParaRPr lang="en-US" dirty="0"/>
          </a:p>
        </p:txBody>
      </p:sp>
      <p:sp>
        <p:nvSpPr>
          <p:cNvPr id="5" name="Title 2"/>
          <p:cNvSpPr txBox="1">
            <a:spLocks/>
          </p:cNvSpPr>
          <p:nvPr/>
        </p:nvSpPr>
        <p:spPr bwMode="auto">
          <a:xfrm>
            <a:off x="228600" y="1752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Have you faced any issues in a Sprint Review meeting (other than the ones already discussed) and what did you do? Please type your answer in the Question window.</a:t>
            </a:r>
          </a:p>
        </p:txBody>
      </p:sp>
      <p:sp>
        <p:nvSpPr>
          <p:cNvPr id="6" name="TextBox 5"/>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1991925614"/>
      </p:ext>
    </p:extLst>
  </p:cSld>
  <p:clrMapOvr>
    <a:masterClrMapping/>
  </p:clrMapOvr>
  <p:transition spd="med">
    <p:pull/>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819400"/>
            <a:ext cx="9144000" cy="715963"/>
          </a:xfrm>
        </p:spPr>
        <p:txBody>
          <a:bodyPr/>
          <a:lstStyle/>
          <a:p>
            <a:r>
              <a:rPr lang="en-US" dirty="0"/>
              <a:t>Scrum Phase - Release</a:t>
            </a:r>
            <a:endParaRPr lang="en-IN" dirty="0"/>
          </a:p>
        </p:txBody>
      </p:sp>
      <p:sp>
        <p:nvSpPr>
          <p:cNvPr id="2" name="Slide Number Placeholder 1">
            <a:extLst>
              <a:ext uri="{FF2B5EF4-FFF2-40B4-BE49-F238E27FC236}">
                <a16:creationId xmlns:a16="http://schemas.microsoft.com/office/drawing/2014/main" id="{1CD74BDB-2753-3F94-966B-4471E1725727}"/>
              </a:ext>
            </a:extLst>
          </p:cNvPr>
          <p:cNvSpPr>
            <a:spLocks noGrp="1"/>
          </p:cNvSpPr>
          <p:nvPr>
            <p:ph type="sldNum" sz="quarter" idx="12"/>
          </p:nvPr>
        </p:nvSpPr>
        <p:spPr/>
        <p:txBody>
          <a:bodyPr/>
          <a:lstStyle/>
          <a:p>
            <a:pPr>
              <a:defRPr/>
            </a:pPr>
            <a:fld id="{AC73F1D3-B4B8-4AEF-90B2-F6B713CA2A81}" type="slidenum">
              <a:rPr lang="en-US" smtClean="0"/>
              <a:pPr>
                <a:defRPr/>
              </a:pPr>
              <a:t>432</a:t>
            </a:fld>
            <a:endParaRPr lang="en-US" dirty="0"/>
          </a:p>
        </p:txBody>
      </p:sp>
    </p:spTree>
    <p:extLst>
      <p:ext uri="{BB962C8B-B14F-4D97-AF65-F5344CB8AC3E}">
        <p14:creationId xmlns:p14="http://schemas.microsoft.com/office/powerpoint/2010/main" val="363895409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81001"/>
            <a:ext cx="8686800" cy="609599"/>
          </a:xfrm>
        </p:spPr>
        <p:txBody>
          <a:bodyPr/>
          <a:lstStyle/>
          <a:p>
            <a:r>
              <a:rPr lang="en-US" dirty="0"/>
              <a:t>Scrum Phase - Release</a:t>
            </a:r>
          </a:p>
        </p:txBody>
      </p:sp>
      <p:sp>
        <p:nvSpPr>
          <p:cNvPr id="5" name="Rectangle 4"/>
          <p:cNvSpPr/>
          <p:nvPr/>
        </p:nvSpPr>
        <p:spPr>
          <a:xfrm>
            <a:off x="1600200" y="5178623"/>
            <a:ext cx="5460269"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12‑2: Release Overview (Essentials); SBOK® Page 259</a:t>
            </a:r>
          </a:p>
        </p:txBody>
      </p:sp>
      <p:sp>
        <p:nvSpPr>
          <p:cNvPr id="7" name="Rectangle 6"/>
          <p:cNvSpPr/>
          <p:nvPr/>
        </p:nvSpPr>
        <p:spPr>
          <a:xfrm>
            <a:off x="0" y="6019800"/>
            <a:ext cx="8915400" cy="292388"/>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Pages 257-270</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433</a:t>
            </a:fld>
            <a:endParaRPr lang="en-US" dirty="0"/>
          </a:p>
        </p:txBody>
      </p:sp>
      <p:pic>
        <p:nvPicPr>
          <p:cNvPr id="4" name="Picture 3">
            <a:extLst>
              <a:ext uri="{FF2B5EF4-FFF2-40B4-BE49-F238E27FC236}">
                <a16:creationId xmlns:a16="http://schemas.microsoft.com/office/drawing/2014/main" id="{EE980A46-162C-2899-AB6C-CADD9B219719}"/>
              </a:ext>
            </a:extLst>
          </p:cNvPr>
          <p:cNvPicPr>
            <a:picLocks noChangeAspect="1"/>
          </p:cNvPicPr>
          <p:nvPr/>
        </p:nvPicPr>
        <p:blipFill>
          <a:blip r:embed="rId2"/>
          <a:stretch>
            <a:fillRect/>
          </a:stretch>
        </p:blipFill>
        <p:spPr>
          <a:xfrm>
            <a:off x="928353" y="1219200"/>
            <a:ext cx="7148847" cy="3874566"/>
          </a:xfrm>
          <a:prstGeom prst="rect">
            <a:avLst/>
          </a:prstGeom>
        </p:spPr>
      </p:pic>
    </p:spTree>
    <p:extLst>
      <p:ext uri="{BB962C8B-B14F-4D97-AF65-F5344CB8AC3E}">
        <p14:creationId xmlns:p14="http://schemas.microsoft.com/office/powerpoint/2010/main" val="393983942"/>
      </p:ext>
    </p:extLst>
  </p:cSld>
  <p:clrMapOvr>
    <a:masterClrMapping/>
  </p:clrMapOvr>
  <p:transition spd="med">
    <p:pull/>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81001"/>
            <a:ext cx="8686800" cy="609599"/>
          </a:xfrm>
        </p:spPr>
        <p:txBody>
          <a:bodyPr/>
          <a:lstStyle/>
          <a:p>
            <a:r>
              <a:rPr lang="en-US" dirty="0"/>
              <a:t>Scrum Phase - Release</a:t>
            </a:r>
          </a:p>
        </p:txBody>
      </p:sp>
      <p:sp>
        <p:nvSpPr>
          <p:cNvPr id="2" name="Rectangle 1"/>
          <p:cNvSpPr/>
          <p:nvPr/>
        </p:nvSpPr>
        <p:spPr>
          <a:xfrm>
            <a:off x="304800" y="2857500"/>
            <a:ext cx="8534400" cy="1143000"/>
          </a:xfrm>
          <a:prstGeom prst="rect">
            <a:avLst/>
          </a:prstGeom>
        </p:spPr>
        <p:txBody>
          <a:bodyPr/>
          <a:lstStyle/>
          <a:p>
            <a:pPr lvl="0"/>
            <a:r>
              <a:rPr lang="en-US" dirty="0">
                <a:latin typeface="Calibri" panose="020F0502020204030204" pitchFamily="34" charset="0"/>
                <a:cs typeface="Calibri" panose="020F0502020204030204" pitchFamily="34" charset="0"/>
              </a:rPr>
              <a:t>The Release phase emphasizes delivering the Accepted Deliverables to the customer and identifying, documenting, and internalizing the lessons learned during the project.</a:t>
            </a:r>
            <a:endParaRPr lang="en-IN"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B9DE3E7-573B-6907-F307-D2EBFFDDFD1B}"/>
              </a:ext>
            </a:extLst>
          </p:cNvPr>
          <p:cNvSpPr>
            <a:spLocks noGrp="1"/>
          </p:cNvSpPr>
          <p:nvPr>
            <p:ph type="sldNum" sz="quarter" idx="12"/>
          </p:nvPr>
        </p:nvSpPr>
        <p:spPr/>
        <p:txBody>
          <a:bodyPr/>
          <a:lstStyle/>
          <a:p>
            <a:pPr>
              <a:defRPr/>
            </a:pPr>
            <a:fld id="{AC73F1D3-B4B8-4AEF-90B2-F6B713CA2A81}" type="slidenum">
              <a:rPr lang="en-US" smtClean="0"/>
              <a:pPr>
                <a:defRPr/>
              </a:pPr>
              <a:t>434</a:t>
            </a:fld>
            <a:endParaRPr lang="en-US" dirty="0"/>
          </a:p>
        </p:txBody>
      </p:sp>
    </p:spTree>
    <p:extLst>
      <p:ext uri="{BB962C8B-B14F-4D97-AF65-F5344CB8AC3E}">
        <p14:creationId xmlns:p14="http://schemas.microsoft.com/office/powerpoint/2010/main" val="229331229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81001"/>
            <a:ext cx="8686800" cy="609599"/>
          </a:xfrm>
        </p:spPr>
        <p:txBody>
          <a:bodyPr/>
          <a:lstStyle/>
          <a:p>
            <a:r>
              <a:rPr lang="en-US" dirty="0"/>
              <a:t>Release – Ship Deliverables</a:t>
            </a:r>
          </a:p>
        </p:txBody>
      </p:sp>
      <p:sp>
        <p:nvSpPr>
          <p:cNvPr id="5" name="Rectangle 4"/>
          <p:cNvSpPr/>
          <p:nvPr/>
        </p:nvSpPr>
        <p:spPr>
          <a:xfrm>
            <a:off x="1143000" y="5562600"/>
            <a:ext cx="63246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12‑3: </a:t>
            </a:r>
            <a:r>
              <a:rPr lang="en-IN" sz="1400" dirty="0">
                <a:latin typeface="Calibri" panose="020F0502020204030204" pitchFamily="34" charset="0"/>
                <a:cs typeface="Calibri" panose="020F0502020204030204" pitchFamily="34" charset="0"/>
              </a:rPr>
              <a:t>Ship Deliverables—Inputs, Tools, and Outputs</a:t>
            </a:r>
            <a:r>
              <a:rPr lang="en-US" sz="1400" dirty="0">
                <a:latin typeface="Calibri" panose="020F0502020204030204" pitchFamily="34" charset="0"/>
                <a:cs typeface="Calibri" panose="020F0502020204030204" pitchFamily="34" charset="0"/>
              </a:rPr>
              <a:t>; SBOK® Page 260</a:t>
            </a:r>
          </a:p>
        </p:txBody>
      </p:sp>
      <p:sp>
        <p:nvSpPr>
          <p:cNvPr id="7" name="Rectangle 6"/>
          <p:cNvSpPr/>
          <p:nvPr/>
        </p:nvSpPr>
        <p:spPr>
          <a:xfrm>
            <a:off x="0" y="6019800"/>
            <a:ext cx="8915400" cy="292388"/>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Pages 257-270</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435</a:t>
            </a:fld>
            <a:endParaRPr lang="en-US" dirty="0"/>
          </a:p>
        </p:txBody>
      </p:sp>
      <p:pic>
        <p:nvPicPr>
          <p:cNvPr id="4" name="Picture 3">
            <a:extLst>
              <a:ext uri="{FF2B5EF4-FFF2-40B4-BE49-F238E27FC236}">
                <a16:creationId xmlns:a16="http://schemas.microsoft.com/office/drawing/2014/main" id="{B384FA1D-9E9B-E7F6-196C-0E795E42FF68}"/>
              </a:ext>
            </a:extLst>
          </p:cNvPr>
          <p:cNvPicPr>
            <a:picLocks noChangeAspect="1"/>
          </p:cNvPicPr>
          <p:nvPr/>
        </p:nvPicPr>
        <p:blipFill>
          <a:blip r:embed="rId2"/>
          <a:stretch>
            <a:fillRect/>
          </a:stretch>
        </p:blipFill>
        <p:spPr>
          <a:xfrm>
            <a:off x="549600" y="1371600"/>
            <a:ext cx="7984800" cy="4093331"/>
          </a:xfrm>
          <a:prstGeom prst="rect">
            <a:avLst/>
          </a:prstGeom>
        </p:spPr>
      </p:pic>
    </p:spTree>
    <p:extLst>
      <p:ext uri="{BB962C8B-B14F-4D97-AF65-F5344CB8AC3E}">
        <p14:creationId xmlns:p14="http://schemas.microsoft.com/office/powerpoint/2010/main" val="213636341"/>
      </p:ext>
    </p:extLst>
  </p:cSld>
  <p:clrMapOvr>
    <a:masterClrMapping/>
  </p:clrMapOvr>
  <p:transition spd="med">
    <p:pull/>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Release – Ship Deliverables</a:t>
            </a:r>
          </a:p>
        </p:txBody>
      </p:sp>
      <p:sp>
        <p:nvSpPr>
          <p:cNvPr id="2" name="Rectangle 1"/>
          <p:cNvSpPr/>
          <p:nvPr/>
        </p:nvSpPr>
        <p:spPr>
          <a:xfrm>
            <a:off x="304800" y="1447800"/>
            <a:ext cx="8534400" cy="4724400"/>
          </a:xfrm>
          <a:prstGeom prst="rect">
            <a:avLst/>
          </a:prstGeom>
        </p:spPr>
        <p:txBody>
          <a:bodyPr/>
          <a:lstStyle/>
          <a:p>
            <a:pPr lvl="0"/>
            <a:r>
              <a:rPr lang="en-IN" sz="1800" dirty="0">
                <a:latin typeface="Calibri" panose="020F0502020204030204" pitchFamily="34" charset="0"/>
                <a:cs typeface="Calibri" panose="020F0502020204030204" pitchFamily="34" charset="0"/>
              </a:rPr>
              <a:t>After the Product Owner validates the Sprint deliverables, the Accepted Deliverables are ready for release to the business stakeholders. </a:t>
            </a:r>
          </a:p>
          <a:p>
            <a:pPr lvl="0"/>
            <a:endParaRPr lang="en-IN" sz="1800" dirty="0">
              <a:latin typeface="Calibri" panose="020F0502020204030204" pitchFamily="34" charset="0"/>
              <a:cs typeface="Calibri" panose="020F0502020204030204" pitchFamily="34" charset="0"/>
            </a:endParaRPr>
          </a:p>
          <a:p>
            <a:pPr lvl="0"/>
            <a:r>
              <a:rPr lang="en-IN" sz="1800" dirty="0">
                <a:latin typeface="Calibri" panose="020F0502020204030204" pitchFamily="34" charset="0"/>
                <a:cs typeface="Calibri" panose="020F0502020204030204" pitchFamily="34" charset="0"/>
              </a:rPr>
              <a:t>Not every Sprint ends with a Release. </a:t>
            </a:r>
          </a:p>
          <a:p>
            <a:pPr lvl="0"/>
            <a:endParaRPr lang="en-IN" dirty="0">
              <a:latin typeface="Calibri" panose="020F0502020204030204" pitchFamily="34" charset="0"/>
              <a:cs typeface="Calibri" panose="020F0502020204030204" pitchFamily="34" charset="0"/>
            </a:endParaRPr>
          </a:p>
          <a:p>
            <a:pPr lvl="0"/>
            <a:r>
              <a:rPr lang="en-IN" sz="1800" dirty="0">
                <a:latin typeface="Calibri" panose="020F0502020204030204" pitchFamily="34" charset="0"/>
                <a:cs typeface="Calibri" panose="020F0502020204030204" pitchFamily="34" charset="0"/>
              </a:rPr>
              <a:t>The decision of when to release the potentially shippable product increment to the business stakeholders is made in the Conduct Release Planning process. </a:t>
            </a:r>
          </a:p>
          <a:p>
            <a:pPr lvl="0"/>
            <a:endParaRPr lang="en-IN" sz="1800" dirty="0">
              <a:latin typeface="Calibri" panose="020F0502020204030204" pitchFamily="34" charset="0"/>
              <a:cs typeface="Calibri" panose="020F0502020204030204" pitchFamily="34" charset="0"/>
            </a:endParaRPr>
          </a:p>
          <a:p>
            <a:pPr lvl="0"/>
            <a:r>
              <a:rPr lang="en-IN" sz="1800" dirty="0">
                <a:latin typeface="Calibri" panose="020F0502020204030204" pitchFamily="34" charset="0"/>
                <a:cs typeface="Calibri" panose="020F0502020204030204" pitchFamily="34" charset="0"/>
              </a:rPr>
              <a:t>The Release Planning Schedule documents which deliverables are to be released and when. </a:t>
            </a:r>
          </a:p>
        </p:txBody>
      </p:sp>
      <p:sp>
        <p:nvSpPr>
          <p:cNvPr id="3" name="Slide Number Placeholder 2">
            <a:extLst>
              <a:ext uri="{FF2B5EF4-FFF2-40B4-BE49-F238E27FC236}">
                <a16:creationId xmlns:a16="http://schemas.microsoft.com/office/drawing/2014/main" id="{24E409AA-1EFE-5757-8878-4E29A6966A9D}"/>
              </a:ext>
            </a:extLst>
          </p:cNvPr>
          <p:cNvSpPr>
            <a:spLocks noGrp="1"/>
          </p:cNvSpPr>
          <p:nvPr>
            <p:ph type="sldNum" sz="quarter" idx="12"/>
          </p:nvPr>
        </p:nvSpPr>
        <p:spPr/>
        <p:txBody>
          <a:bodyPr/>
          <a:lstStyle/>
          <a:p>
            <a:pPr>
              <a:defRPr/>
            </a:pPr>
            <a:fld id="{AC73F1D3-B4B8-4AEF-90B2-F6B713CA2A81}" type="slidenum">
              <a:rPr lang="en-US" smtClean="0"/>
              <a:pPr>
                <a:defRPr/>
              </a:pPr>
              <a:t>436</a:t>
            </a:fld>
            <a:endParaRPr lang="en-US" dirty="0"/>
          </a:p>
        </p:txBody>
      </p:sp>
    </p:spTree>
    <p:extLst>
      <p:ext uri="{BB962C8B-B14F-4D97-AF65-F5344CB8AC3E}">
        <p14:creationId xmlns:p14="http://schemas.microsoft.com/office/powerpoint/2010/main" val="1370372275"/>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Ship Deliverables: Critical Inputs</a:t>
            </a:r>
          </a:p>
        </p:txBody>
      </p:sp>
      <p:sp>
        <p:nvSpPr>
          <p:cNvPr id="2" name="Rectangle 1"/>
          <p:cNvSpPr/>
          <p:nvPr/>
        </p:nvSpPr>
        <p:spPr>
          <a:xfrm>
            <a:off x="304800" y="1447800"/>
            <a:ext cx="8534400" cy="4724400"/>
          </a:xfrm>
          <a:prstGeom prst="rect">
            <a:avLst/>
          </a:prstGeom>
        </p:spPr>
        <p:txBody>
          <a:bodyPr/>
          <a:lstStyle/>
          <a:p>
            <a:pPr marL="285750" lvl="0" indent="-285750">
              <a:buFont typeface="Arial" panose="020B0604020202020204" pitchFamily="34" charset="0"/>
              <a:buChar char="•"/>
            </a:pPr>
            <a:r>
              <a:rPr lang="en-IN" sz="1800" dirty="0">
                <a:latin typeface="Calibri" panose="020F0502020204030204" pitchFamily="34" charset="0"/>
                <a:cs typeface="Calibri" panose="020F0502020204030204" pitchFamily="34" charset="0"/>
              </a:rPr>
              <a:t>Product Owner</a:t>
            </a:r>
          </a:p>
          <a:p>
            <a:pPr marL="285750" lvl="0" indent="-285750">
              <a:buFont typeface="Arial" panose="020B0604020202020204" pitchFamily="34" charset="0"/>
              <a:buChar char="•"/>
            </a:pPr>
            <a:endParaRPr lang="en-IN" sz="18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Business Stakeholder(s)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Accepted Deliverables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All these topics have already been discussed.</a:t>
            </a:r>
          </a:p>
          <a:p>
            <a:pPr lvl="0"/>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9742A0E-1F96-1FC3-BF71-2096D7FB297E}"/>
              </a:ext>
            </a:extLst>
          </p:cNvPr>
          <p:cNvSpPr>
            <a:spLocks noGrp="1"/>
          </p:cNvSpPr>
          <p:nvPr>
            <p:ph type="sldNum" sz="quarter" idx="12"/>
          </p:nvPr>
        </p:nvSpPr>
        <p:spPr/>
        <p:txBody>
          <a:bodyPr/>
          <a:lstStyle/>
          <a:p>
            <a:pPr>
              <a:defRPr/>
            </a:pPr>
            <a:fld id="{AC73F1D3-B4B8-4AEF-90B2-F6B713CA2A81}" type="slidenum">
              <a:rPr lang="en-US" smtClean="0"/>
              <a:pPr>
                <a:defRPr/>
              </a:pPr>
              <a:t>437</a:t>
            </a:fld>
            <a:endParaRPr lang="en-US" dirty="0"/>
          </a:p>
        </p:txBody>
      </p:sp>
    </p:spTree>
    <p:extLst>
      <p:ext uri="{BB962C8B-B14F-4D97-AF65-F5344CB8AC3E}">
        <p14:creationId xmlns:p14="http://schemas.microsoft.com/office/powerpoint/2010/main" val="4151808708"/>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Ship Deliverables: Critical Tool – </a:t>
            </a:r>
            <a:br>
              <a:rPr lang="en-US" dirty="0"/>
            </a:br>
            <a:r>
              <a:rPr lang="en-US" dirty="0"/>
              <a:t>Organizational Deployment Methods</a:t>
            </a:r>
          </a:p>
        </p:txBody>
      </p:sp>
      <p:sp>
        <p:nvSpPr>
          <p:cNvPr id="2" name="Rectangle 1"/>
          <p:cNvSpPr/>
          <p:nvPr/>
        </p:nvSpPr>
        <p:spPr>
          <a:xfrm>
            <a:off x="304800" y="1447800"/>
            <a:ext cx="8534400" cy="4724400"/>
          </a:xfrm>
          <a:prstGeom prst="rect">
            <a:avLst/>
          </a:prstGeom>
        </p:spPr>
        <p:txBody>
          <a:bodyPr/>
          <a:lstStyle/>
          <a:p>
            <a:pPr lvl="0"/>
            <a:r>
              <a:rPr lang="en-IN" dirty="0">
                <a:latin typeface="Calibri" panose="020F0502020204030204" pitchFamily="34" charset="0"/>
                <a:cs typeface="Calibri" panose="020F0502020204030204" pitchFamily="34" charset="0"/>
              </a:rPr>
              <a:t>The deployment mechanisms of each organization tend to be different based on their industry, target users, and positioning of the product.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Depending on the product being delivered, deployment can take place remotely or may involve the physical shipping or transition of an item.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Deployment tends to involve a high level of risk, as such organizations normally have well-defined and established deployment mechanisms, with detailed processes in place to ensure compliance with any applicable standards and quality assurance measures.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might include sign-offs by specific management representatives, user approval mechanisms, and guidelines regarding minimum functionality for a release.</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7CA3FE7B-C21C-A894-C314-68583253F38F}"/>
              </a:ext>
            </a:extLst>
          </p:cNvPr>
          <p:cNvSpPr>
            <a:spLocks noGrp="1"/>
          </p:cNvSpPr>
          <p:nvPr>
            <p:ph type="sldNum" sz="quarter" idx="12"/>
          </p:nvPr>
        </p:nvSpPr>
        <p:spPr/>
        <p:txBody>
          <a:bodyPr/>
          <a:lstStyle/>
          <a:p>
            <a:pPr>
              <a:defRPr/>
            </a:pPr>
            <a:fld id="{AC73F1D3-B4B8-4AEF-90B2-F6B713CA2A81}" type="slidenum">
              <a:rPr lang="en-US" smtClean="0"/>
              <a:pPr>
                <a:defRPr/>
              </a:pPr>
              <a:t>438</a:t>
            </a:fld>
            <a:endParaRPr lang="en-US" dirty="0"/>
          </a:p>
        </p:txBody>
      </p:sp>
    </p:spTree>
    <p:extLst>
      <p:ext uri="{BB962C8B-B14F-4D97-AF65-F5344CB8AC3E}">
        <p14:creationId xmlns:p14="http://schemas.microsoft.com/office/powerpoint/2010/main" val="3252882404"/>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Ship Deliverables: Critical Outputs – </a:t>
            </a:r>
            <a:br>
              <a:rPr lang="en-US" dirty="0"/>
            </a:br>
            <a:r>
              <a:rPr lang="en-US" dirty="0"/>
              <a:t>Working Deliverables Agreement</a:t>
            </a:r>
          </a:p>
        </p:txBody>
      </p:sp>
      <p:sp>
        <p:nvSpPr>
          <p:cNvPr id="2" name="Rectangle 1"/>
          <p:cNvSpPr/>
          <p:nvPr/>
        </p:nvSpPr>
        <p:spPr>
          <a:xfrm>
            <a:off x="304800" y="1447800"/>
            <a:ext cx="8534400" cy="4724400"/>
          </a:xfrm>
          <a:prstGeom prst="rect">
            <a:avLst/>
          </a:prstGeom>
        </p:spPr>
        <p:txBody>
          <a:bodyPr/>
          <a:lstStyle/>
          <a:p>
            <a:pPr lvl="0"/>
            <a:r>
              <a:rPr lang="en-IN" dirty="0">
                <a:latin typeface="Calibri" panose="020F0502020204030204" pitchFamily="34" charset="0"/>
                <a:cs typeface="Calibri" panose="020F0502020204030204" pitchFamily="34" charset="0"/>
              </a:rPr>
              <a:t>Deliverables that meet the Acceptance Criteria receive formal business sign-off and approval by the customer or sponsor.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To get formal customer acceptance is critical for revenue recognition and the responsibility for obtaining it will be defined by the company policies and is not necessarily the responsibility of the Product Owner.</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048976E-3E8E-2AD4-4422-E243BF67301A}"/>
              </a:ext>
            </a:extLst>
          </p:cNvPr>
          <p:cNvSpPr>
            <a:spLocks noGrp="1"/>
          </p:cNvSpPr>
          <p:nvPr>
            <p:ph type="sldNum" sz="quarter" idx="12"/>
          </p:nvPr>
        </p:nvSpPr>
        <p:spPr/>
        <p:txBody>
          <a:bodyPr/>
          <a:lstStyle/>
          <a:p>
            <a:pPr>
              <a:defRPr/>
            </a:pPr>
            <a:fld id="{AC73F1D3-B4B8-4AEF-90B2-F6B713CA2A81}" type="slidenum">
              <a:rPr lang="en-US" smtClean="0"/>
              <a:pPr>
                <a:defRPr/>
              </a:pPr>
              <a:t>439</a:t>
            </a:fld>
            <a:endParaRPr lang="en-US" dirty="0"/>
          </a:p>
        </p:txBody>
      </p:sp>
    </p:spTree>
    <p:extLst>
      <p:ext uri="{BB962C8B-B14F-4D97-AF65-F5344CB8AC3E}">
        <p14:creationId xmlns:p14="http://schemas.microsoft.com/office/powerpoint/2010/main" val="3700538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rot="1655088">
            <a:off x="6988370" y="1725713"/>
            <a:ext cx="799311" cy="1073800"/>
          </a:xfrm>
          <a:prstGeom prst="rect">
            <a:avLst/>
          </a:prstGeom>
          <a:ln>
            <a:noFill/>
          </a:ln>
          <a:effectLst>
            <a:outerShdw blurRad="190500" algn="tl" rotWithShape="0">
              <a:srgbClr val="000000">
                <a:alpha val="70000"/>
              </a:srgbClr>
            </a:outerShdw>
          </a:effectLst>
        </p:spPr>
      </p:pic>
      <p:sp>
        <p:nvSpPr>
          <p:cNvPr id="5" name="Rectangle 4"/>
          <p:cNvSpPr/>
          <p:nvPr/>
        </p:nvSpPr>
        <p:spPr>
          <a:xfrm>
            <a:off x="561242" y="2262612"/>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Continuous Feedback</a:t>
            </a:r>
          </a:p>
        </p:txBody>
      </p:sp>
      <p:sp>
        <p:nvSpPr>
          <p:cNvPr id="4" name="TextBox 3"/>
          <p:cNvSpPr txBox="1"/>
          <p:nvPr/>
        </p:nvSpPr>
        <p:spPr>
          <a:xfrm>
            <a:off x="454087" y="2960864"/>
            <a:ext cx="8598089" cy="1003288"/>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Continuous feedback is provided through the Conduct Daily Standup, and Demonstrate and Validate Sprint processes.</a:t>
            </a:r>
            <a:endParaRPr lang="en-US" sz="2000" dirty="0">
              <a:latin typeface="Calibri" panose="020F0502020204030204" pitchFamily="34" charset="0"/>
              <a:cs typeface="Calibri" panose="020F0502020204030204" pitchFamily="34" charset="0"/>
            </a:endParaRPr>
          </a:p>
        </p:txBody>
      </p:sp>
      <p:sp>
        <p:nvSpPr>
          <p:cNvPr id="8" name="TextBox 7"/>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44</a:t>
            </a:fld>
            <a:endParaRPr lang="en-US" dirty="0"/>
          </a:p>
        </p:txBody>
      </p:sp>
      <p:sp>
        <p:nvSpPr>
          <p:cNvPr id="3" name="Footer Placeholder 2">
            <a:extLst>
              <a:ext uri="{FF2B5EF4-FFF2-40B4-BE49-F238E27FC236}">
                <a16:creationId xmlns:a16="http://schemas.microsoft.com/office/drawing/2014/main" id="{EEA0EEE5-FEA0-C47B-30AD-9B11319A67F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296820"/>
      </p:ext>
    </p:extLst>
  </p:cSld>
  <p:clrMapOvr>
    <a:masterClrMapping/>
  </p:clrMapOvr>
  <p:transition spd="med">
    <p:pull/>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Ship Deliverables: Critical Outputs – </a:t>
            </a:r>
            <a:br>
              <a:rPr lang="en-US" dirty="0"/>
            </a:br>
            <a:r>
              <a:rPr lang="en-US" dirty="0"/>
              <a:t>Working Deliverables</a:t>
            </a:r>
          </a:p>
        </p:txBody>
      </p:sp>
      <p:sp>
        <p:nvSpPr>
          <p:cNvPr id="2" name="Rectangle 1"/>
          <p:cNvSpPr/>
          <p:nvPr/>
        </p:nvSpPr>
        <p:spPr>
          <a:xfrm>
            <a:off x="304800" y="1447800"/>
            <a:ext cx="8534400" cy="4724400"/>
          </a:xfrm>
          <a:prstGeom prst="rect">
            <a:avLst/>
          </a:prstGeom>
        </p:spPr>
        <p:txBody>
          <a:bodyPr/>
          <a:lstStyle/>
          <a:p>
            <a:pPr lvl="0"/>
            <a:r>
              <a:rPr lang="en-IN" dirty="0">
                <a:latin typeface="Calibri" panose="020F0502020204030204" pitchFamily="34" charset="0"/>
                <a:cs typeface="Calibri" panose="020F0502020204030204" pitchFamily="34" charset="0"/>
              </a:rPr>
              <a:t>Working deliverables </a:t>
            </a:r>
            <a:r>
              <a:rPr lang="en-US" dirty="0">
                <a:latin typeface="Calibri" panose="020F0502020204030204" pitchFamily="34" charset="0"/>
                <a:cs typeface="Calibri" panose="020F0502020204030204" pitchFamily="34" charset="0"/>
              </a:rPr>
              <a:t>are the final completed, tested, and approved and shippable deliverables for which the project was sanctioned.</a:t>
            </a:r>
            <a:endParaRPr lang="en-IN" dirty="0">
              <a:latin typeface="Calibri" panose="020F0502020204030204" pitchFamily="34" charset="0"/>
              <a:cs typeface="Calibri" panose="020F0502020204030204" pitchFamily="34" charset="0"/>
            </a:endParaRP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As new product increments are created, they are continually integrated into prior increments, so there is a potentially shippable product available at all times throughout the project.</a:t>
            </a:r>
            <a:endParaRPr lang="en-IN" sz="1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DB1CF23-D59A-65E6-31B4-AC354154298A}"/>
              </a:ext>
            </a:extLst>
          </p:cNvPr>
          <p:cNvSpPr>
            <a:spLocks noGrp="1"/>
          </p:cNvSpPr>
          <p:nvPr>
            <p:ph type="sldNum" sz="quarter" idx="12"/>
          </p:nvPr>
        </p:nvSpPr>
        <p:spPr/>
        <p:txBody>
          <a:bodyPr/>
          <a:lstStyle/>
          <a:p>
            <a:pPr>
              <a:defRPr/>
            </a:pPr>
            <a:fld id="{AC73F1D3-B4B8-4AEF-90B2-F6B713CA2A81}" type="slidenum">
              <a:rPr lang="en-US" smtClean="0"/>
              <a:pPr>
                <a:defRPr/>
              </a:pPr>
              <a:t>440</a:t>
            </a:fld>
            <a:endParaRPr lang="en-US" dirty="0"/>
          </a:p>
        </p:txBody>
      </p:sp>
    </p:spTree>
    <p:extLst>
      <p:ext uri="{BB962C8B-B14F-4D97-AF65-F5344CB8AC3E}">
        <p14:creationId xmlns:p14="http://schemas.microsoft.com/office/powerpoint/2010/main" val="2094478514"/>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Ship Deliverables: Critical Outputs – </a:t>
            </a:r>
            <a:br>
              <a:rPr lang="en-US" dirty="0"/>
            </a:br>
            <a:r>
              <a:rPr lang="en-US" dirty="0"/>
              <a:t>Product Releases</a:t>
            </a:r>
          </a:p>
        </p:txBody>
      </p:sp>
      <p:sp>
        <p:nvSpPr>
          <p:cNvPr id="2" name="Rectangle 1"/>
          <p:cNvSpPr/>
          <p:nvPr/>
        </p:nvSpPr>
        <p:spPr>
          <a:xfrm>
            <a:off x="304800" y="1447800"/>
            <a:ext cx="8534400" cy="4724400"/>
          </a:xfrm>
          <a:prstGeom prst="rect">
            <a:avLst/>
          </a:prstGeom>
        </p:spPr>
        <p:txBody>
          <a:bodyPr/>
          <a:lstStyle/>
          <a:p>
            <a:pPr lvl="0"/>
            <a:r>
              <a:rPr lang="en-IN" dirty="0">
                <a:latin typeface="Calibri" panose="020F0502020204030204" pitchFamily="34" charset="0"/>
                <a:cs typeface="Calibri" panose="020F0502020204030204" pitchFamily="34" charset="0"/>
              </a:rPr>
              <a:t>The Product Releases should include the following:</a:t>
            </a:r>
          </a:p>
          <a:p>
            <a:pPr lvl="0"/>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Release Content—This consists of essential information about the deliverables that can assist the Customer Support Team.</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Release Notes—Release Notes should include external or market facing shipping criteria for the product to be delivered. </a:t>
            </a:r>
          </a:p>
        </p:txBody>
      </p:sp>
      <p:sp>
        <p:nvSpPr>
          <p:cNvPr id="3" name="Slide Number Placeholder 2">
            <a:extLst>
              <a:ext uri="{FF2B5EF4-FFF2-40B4-BE49-F238E27FC236}">
                <a16:creationId xmlns:a16="http://schemas.microsoft.com/office/drawing/2014/main" id="{80FAAE8F-09CC-37A8-6EAE-380FF84EEDD0}"/>
              </a:ext>
            </a:extLst>
          </p:cNvPr>
          <p:cNvSpPr>
            <a:spLocks noGrp="1"/>
          </p:cNvSpPr>
          <p:nvPr>
            <p:ph type="sldNum" sz="quarter" idx="12"/>
          </p:nvPr>
        </p:nvSpPr>
        <p:spPr/>
        <p:txBody>
          <a:bodyPr/>
          <a:lstStyle/>
          <a:p>
            <a:pPr>
              <a:defRPr/>
            </a:pPr>
            <a:fld id="{AC73F1D3-B4B8-4AEF-90B2-F6B713CA2A81}" type="slidenum">
              <a:rPr lang="en-US" smtClean="0"/>
              <a:pPr>
                <a:defRPr/>
              </a:pPr>
              <a:t>441</a:t>
            </a:fld>
            <a:endParaRPr lang="en-US" dirty="0"/>
          </a:p>
        </p:txBody>
      </p:sp>
    </p:spTree>
    <p:extLst>
      <p:ext uri="{BB962C8B-B14F-4D97-AF65-F5344CB8AC3E}">
        <p14:creationId xmlns:p14="http://schemas.microsoft.com/office/powerpoint/2010/main" val="199719480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81001"/>
            <a:ext cx="8686800" cy="609599"/>
          </a:xfrm>
        </p:spPr>
        <p:txBody>
          <a:bodyPr/>
          <a:lstStyle/>
          <a:p>
            <a:r>
              <a:rPr lang="en-US" dirty="0"/>
              <a:t>Release – Retrospect Release</a:t>
            </a:r>
          </a:p>
        </p:txBody>
      </p:sp>
      <p:sp>
        <p:nvSpPr>
          <p:cNvPr id="5" name="Rectangle 4"/>
          <p:cNvSpPr/>
          <p:nvPr/>
        </p:nvSpPr>
        <p:spPr>
          <a:xfrm>
            <a:off x="1143000" y="5334000"/>
            <a:ext cx="6324600" cy="307777"/>
          </a:xfrm>
          <a:prstGeom prst="rect">
            <a:avLst/>
          </a:prstGeom>
        </p:spPr>
        <p:txBody>
          <a:bodyPr wrap="squar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12‑5: </a:t>
            </a:r>
            <a:r>
              <a:rPr lang="en-IN" sz="1400" dirty="0">
                <a:latin typeface="Calibri" panose="020F0502020204030204" pitchFamily="34" charset="0"/>
                <a:cs typeface="Calibri" panose="020F0502020204030204" pitchFamily="34" charset="0"/>
              </a:rPr>
              <a:t>Retrospect Release —Inputs, Tools, and Outputs</a:t>
            </a:r>
            <a:r>
              <a:rPr lang="en-US" sz="1400" dirty="0">
                <a:latin typeface="Calibri" panose="020F0502020204030204" pitchFamily="34" charset="0"/>
                <a:cs typeface="Calibri" panose="020F0502020204030204" pitchFamily="34" charset="0"/>
              </a:rPr>
              <a:t>; SBOK® Page 265</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442</a:t>
            </a:fld>
            <a:endParaRPr lang="en-US" dirty="0"/>
          </a:p>
        </p:txBody>
      </p:sp>
      <p:pic>
        <p:nvPicPr>
          <p:cNvPr id="4" name="Picture 3">
            <a:extLst>
              <a:ext uri="{FF2B5EF4-FFF2-40B4-BE49-F238E27FC236}">
                <a16:creationId xmlns:a16="http://schemas.microsoft.com/office/drawing/2014/main" id="{D09955BC-2C72-4118-09B2-7BA63E657DDB}"/>
              </a:ext>
            </a:extLst>
          </p:cNvPr>
          <p:cNvPicPr>
            <a:picLocks noChangeAspect="1"/>
          </p:cNvPicPr>
          <p:nvPr/>
        </p:nvPicPr>
        <p:blipFill>
          <a:blip r:embed="rId2"/>
          <a:stretch>
            <a:fillRect/>
          </a:stretch>
        </p:blipFill>
        <p:spPr>
          <a:xfrm>
            <a:off x="549600" y="1524000"/>
            <a:ext cx="7984800" cy="3668087"/>
          </a:xfrm>
          <a:prstGeom prst="rect">
            <a:avLst/>
          </a:prstGeom>
        </p:spPr>
      </p:pic>
    </p:spTree>
    <p:extLst>
      <p:ext uri="{BB962C8B-B14F-4D97-AF65-F5344CB8AC3E}">
        <p14:creationId xmlns:p14="http://schemas.microsoft.com/office/powerpoint/2010/main" val="1892708533"/>
      </p:ext>
    </p:extLst>
  </p:cSld>
  <p:clrMapOvr>
    <a:masterClrMapping/>
  </p:clrMapOvr>
  <p:transition spd="med">
    <p:pull/>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Release – Retrospect Release</a:t>
            </a:r>
          </a:p>
        </p:txBody>
      </p:sp>
      <p:sp>
        <p:nvSpPr>
          <p:cNvPr id="2" name="Rectangle 1"/>
          <p:cNvSpPr/>
          <p:nvPr/>
        </p:nvSpPr>
        <p:spPr>
          <a:xfrm>
            <a:off x="304800" y="1447800"/>
            <a:ext cx="8534400" cy="4724400"/>
          </a:xfrm>
          <a:prstGeom prst="rect">
            <a:avLst/>
          </a:prstGeom>
        </p:spPr>
        <p:txBody>
          <a:bodyPr/>
          <a:lstStyle/>
          <a:p>
            <a:pPr lvl="0"/>
            <a:r>
              <a:rPr lang="en-US" sz="1800" i="0" dirty="0">
                <a:latin typeface="Calibri" panose="020F0502020204030204" pitchFamily="34" charset="0"/>
                <a:cs typeface="Calibri" panose="020F0502020204030204" pitchFamily="34" charset="0"/>
              </a:rPr>
              <a:t>The last process in the Scrum flow is the Retrospect Release, which is analogous to the Retrospect Sprint process</a:t>
            </a:r>
          </a:p>
          <a:p>
            <a:pPr lvl="0"/>
            <a:endParaRPr lang="en-IN" sz="1800" i="0" dirty="0">
              <a:latin typeface="Calibri" panose="020F0502020204030204" pitchFamily="34" charset="0"/>
              <a:cs typeface="Calibri" panose="020F0502020204030204" pitchFamily="34" charset="0"/>
            </a:endParaRPr>
          </a:p>
          <a:p>
            <a:pPr lvl="0"/>
            <a:r>
              <a:rPr lang="en-US" sz="1800" i="0" dirty="0">
                <a:latin typeface="Calibri" panose="020F0502020204030204" pitchFamily="34" charset="0"/>
                <a:cs typeface="Calibri" panose="020F0502020204030204" pitchFamily="34" charset="0"/>
              </a:rPr>
              <a:t>The Scrum Core Team or Teams get together to review, analyze, and identify what went right during the current project release and what did not go right.  </a:t>
            </a:r>
            <a:endParaRPr lang="en-IN" sz="1800" i="0" dirty="0">
              <a:latin typeface="Calibri" panose="020F0502020204030204" pitchFamily="34" charset="0"/>
              <a:cs typeface="Calibri" panose="020F0502020204030204" pitchFamily="34" charset="0"/>
            </a:endParaRPr>
          </a:p>
          <a:p>
            <a:pPr lvl="0"/>
            <a:endParaRPr lang="en-US" sz="1800" i="0" dirty="0">
              <a:latin typeface="Calibri" panose="020F0502020204030204" pitchFamily="34" charset="0"/>
              <a:cs typeface="Calibri" panose="020F0502020204030204" pitchFamily="34" charset="0"/>
            </a:endParaRPr>
          </a:p>
          <a:p>
            <a:pPr lvl="0"/>
            <a:r>
              <a:rPr lang="en-US" sz="1800" i="0" dirty="0">
                <a:latin typeface="Calibri" panose="020F0502020204030204" pitchFamily="34" charset="0"/>
                <a:cs typeface="Calibri" panose="020F0502020204030204" pitchFamily="34" charset="0"/>
              </a:rPr>
              <a:t>The Retrospect Release Meeting is held with the aim to identify </a:t>
            </a:r>
            <a:r>
              <a:rPr lang="en-US" sz="1800" i="0" u="none" dirty="0">
                <a:latin typeface="Calibri" panose="020F0502020204030204" pitchFamily="34" charset="0"/>
                <a:cs typeface="Calibri" panose="020F0502020204030204" pitchFamily="34" charset="0"/>
              </a:rPr>
              <a:t>best practices, </a:t>
            </a:r>
            <a:r>
              <a:rPr lang="en-US" sz="1800" i="0" dirty="0">
                <a:latin typeface="Calibri" panose="020F0502020204030204" pitchFamily="34" charset="0"/>
                <a:cs typeface="Calibri" panose="020F0502020204030204" pitchFamily="34" charset="0"/>
              </a:rPr>
              <a:t>actionable improvements and recommendations for the Scrum Guidance Body. </a:t>
            </a:r>
            <a:endParaRPr lang="en-IN" sz="1800" i="0" dirty="0">
              <a:latin typeface="Calibri" panose="020F0502020204030204" pitchFamily="34" charset="0"/>
              <a:cs typeface="Calibri" panose="020F0502020204030204" pitchFamily="34" charset="0"/>
            </a:endParaRPr>
          </a:p>
          <a:p>
            <a:pPr lvl="0"/>
            <a:endParaRPr lang="en-US" sz="1800" i="0" dirty="0">
              <a:latin typeface="Calibri" panose="020F0502020204030204" pitchFamily="34" charset="0"/>
              <a:cs typeface="Calibri" panose="020F0502020204030204" pitchFamily="34" charset="0"/>
            </a:endParaRPr>
          </a:p>
          <a:p>
            <a:pPr lvl="0"/>
            <a:r>
              <a:rPr lang="en-US" sz="1800" i="0" dirty="0">
                <a:latin typeface="Calibri" panose="020F0502020204030204" pitchFamily="34" charset="0"/>
                <a:cs typeface="Calibri" panose="020F0502020204030204" pitchFamily="34" charset="0"/>
              </a:rPr>
              <a:t>The suggestions, opinions, and knowledge gathered in the Retrospect Release Meeting are recorded for future reference.</a:t>
            </a:r>
            <a:endParaRPr lang="en-IN" sz="1800" i="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F3A0D39-3FA4-29E1-4E1E-666265C90145}"/>
              </a:ext>
            </a:extLst>
          </p:cNvPr>
          <p:cNvSpPr>
            <a:spLocks noGrp="1"/>
          </p:cNvSpPr>
          <p:nvPr>
            <p:ph type="sldNum" sz="quarter" idx="12"/>
          </p:nvPr>
        </p:nvSpPr>
        <p:spPr/>
        <p:txBody>
          <a:bodyPr/>
          <a:lstStyle/>
          <a:p>
            <a:pPr>
              <a:defRPr/>
            </a:pPr>
            <a:fld id="{AC73F1D3-B4B8-4AEF-90B2-F6B713CA2A81}" type="slidenum">
              <a:rPr lang="en-US" smtClean="0"/>
              <a:pPr>
                <a:defRPr/>
              </a:pPr>
              <a:t>443</a:t>
            </a:fld>
            <a:endParaRPr lang="en-US" dirty="0"/>
          </a:p>
        </p:txBody>
      </p:sp>
    </p:spTree>
    <p:extLst>
      <p:ext uri="{BB962C8B-B14F-4D97-AF65-F5344CB8AC3E}">
        <p14:creationId xmlns:p14="http://schemas.microsoft.com/office/powerpoint/2010/main" val="210909892"/>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Retrospect Project – Critical Inputs</a:t>
            </a:r>
          </a:p>
        </p:txBody>
      </p:sp>
      <p:sp>
        <p:nvSpPr>
          <p:cNvPr id="2" name="Rectangle 1"/>
          <p:cNvSpPr/>
          <p:nvPr/>
        </p:nvSpPr>
        <p:spPr>
          <a:xfrm>
            <a:off x="304800" y="1447800"/>
            <a:ext cx="8534400" cy="4724400"/>
          </a:xfrm>
          <a:prstGeom prst="rect">
            <a:avLst/>
          </a:prstGeom>
        </p:spPr>
        <p:txBody>
          <a:bodyPr/>
          <a:lstStyle/>
          <a:p>
            <a:pPr marL="285750" lvl="0" indent="-285750">
              <a:buFont typeface="Arial" panose="020B0604020202020204" pitchFamily="34" charset="0"/>
              <a:buChar char="•"/>
            </a:pPr>
            <a:r>
              <a:rPr lang="en-US" sz="1800" i="0" dirty="0">
                <a:latin typeface="Calibri" panose="020F0502020204030204" pitchFamily="34" charset="0"/>
                <a:cs typeface="Calibri" panose="020F0502020204030204" pitchFamily="34" charset="0"/>
              </a:rPr>
              <a:t>Scrum Core Team</a:t>
            </a:r>
          </a:p>
          <a:p>
            <a:pPr marL="285750" lvl="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lvl="0"/>
            <a:r>
              <a:rPr lang="en-US" sz="1800" i="0" dirty="0">
                <a:latin typeface="Calibri" panose="020F0502020204030204" pitchFamily="34" charset="0"/>
                <a:cs typeface="Calibri" panose="020F0502020204030204" pitchFamily="34" charset="0"/>
              </a:rPr>
              <a:t>The topic has already been discussed before.</a:t>
            </a:r>
            <a:endParaRPr lang="en-IN" sz="1800" i="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9FEFE29-B853-6155-B3B6-3318409E6EEC}"/>
              </a:ext>
            </a:extLst>
          </p:cNvPr>
          <p:cNvSpPr>
            <a:spLocks noGrp="1"/>
          </p:cNvSpPr>
          <p:nvPr>
            <p:ph type="sldNum" sz="quarter" idx="12"/>
          </p:nvPr>
        </p:nvSpPr>
        <p:spPr/>
        <p:txBody>
          <a:bodyPr/>
          <a:lstStyle/>
          <a:p>
            <a:pPr>
              <a:defRPr/>
            </a:pPr>
            <a:fld id="{AC73F1D3-B4B8-4AEF-90B2-F6B713CA2A81}" type="slidenum">
              <a:rPr lang="en-US" smtClean="0"/>
              <a:pPr>
                <a:defRPr/>
              </a:pPr>
              <a:t>444</a:t>
            </a:fld>
            <a:endParaRPr lang="en-US" dirty="0"/>
          </a:p>
        </p:txBody>
      </p:sp>
    </p:spTree>
    <p:extLst>
      <p:ext uri="{BB962C8B-B14F-4D97-AF65-F5344CB8AC3E}">
        <p14:creationId xmlns:p14="http://schemas.microsoft.com/office/powerpoint/2010/main" val="3300958288"/>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Retrospect Project: Critical Tools – </a:t>
            </a:r>
            <a:br>
              <a:rPr lang="en-US" dirty="0"/>
            </a:br>
            <a:r>
              <a:rPr lang="en-US" dirty="0"/>
              <a:t>Retrospect Release Meeting</a:t>
            </a:r>
          </a:p>
        </p:txBody>
      </p:sp>
      <p:sp>
        <p:nvSpPr>
          <p:cNvPr id="2" name="Rectangle 1"/>
          <p:cNvSpPr/>
          <p:nvPr/>
        </p:nvSpPr>
        <p:spPr>
          <a:xfrm>
            <a:off x="304800" y="1447800"/>
            <a:ext cx="8534400" cy="4724400"/>
          </a:xfrm>
          <a:prstGeom prst="rect">
            <a:avLst/>
          </a:prstGeom>
        </p:spPr>
        <p:txBody>
          <a:bodyPr/>
          <a:lstStyle/>
          <a:p>
            <a:pPr lvl="0"/>
            <a:r>
              <a:rPr lang="en-IN" dirty="0">
                <a:latin typeface="Calibri" panose="020F0502020204030204" pitchFamily="34" charset="0"/>
                <a:cs typeface="Calibri" panose="020F0502020204030204" pitchFamily="34" charset="0"/>
              </a:rPr>
              <a:t>The Retrospect Release Meeting is a meeting to determine ways in which team collaboration and effectiveness can be improved in future release.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Positives, negatives, and potential opportunities for improvement are also discussed.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This meeting is not Time-boxed and may be conducted in person or in a virtual format.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Attendees include the Project Team, Chief Scrum Master, Chief Product Owner, and business stakeholder(s). </a:t>
            </a:r>
          </a:p>
          <a:p>
            <a:pPr lvl="0"/>
            <a:endParaRPr lang="en-IN"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During the meeting, lessons learned are documented and participants look for opportunities to improve processes and address inefficiencies.</a:t>
            </a:r>
            <a:endParaRPr lang="en-IN" sz="1800" i="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8FE126F-ABB4-4A98-11CD-4E2489EF5A55}"/>
              </a:ext>
            </a:extLst>
          </p:cNvPr>
          <p:cNvSpPr>
            <a:spLocks noGrp="1"/>
          </p:cNvSpPr>
          <p:nvPr>
            <p:ph type="sldNum" sz="quarter" idx="12"/>
          </p:nvPr>
        </p:nvSpPr>
        <p:spPr/>
        <p:txBody>
          <a:bodyPr/>
          <a:lstStyle/>
          <a:p>
            <a:pPr>
              <a:defRPr/>
            </a:pPr>
            <a:fld id="{AC73F1D3-B4B8-4AEF-90B2-F6B713CA2A81}" type="slidenum">
              <a:rPr lang="en-US" smtClean="0"/>
              <a:pPr>
                <a:defRPr/>
              </a:pPr>
              <a:t>445</a:t>
            </a:fld>
            <a:endParaRPr lang="en-US" dirty="0"/>
          </a:p>
        </p:txBody>
      </p:sp>
    </p:spTree>
    <p:extLst>
      <p:ext uri="{BB962C8B-B14F-4D97-AF65-F5344CB8AC3E}">
        <p14:creationId xmlns:p14="http://schemas.microsoft.com/office/powerpoint/2010/main" val="3216943431"/>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28600" y="381001"/>
            <a:ext cx="8686800" cy="609599"/>
          </a:xfrm>
        </p:spPr>
        <p:txBody>
          <a:bodyPr/>
          <a:lstStyle/>
          <a:p>
            <a:r>
              <a:rPr lang="en-US" dirty="0"/>
              <a:t>Retrospect Project: Critical Outputs</a:t>
            </a:r>
            <a:br>
              <a:rPr lang="en-US" dirty="0"/>
            </a:br>
            <a:endParaRPr lang="en-US" dirty="0"/>
          </a:p>
        </p:txBody>
      </p:sp>
      <p:sp>
        <p:nvSpPr>
          <p:cNvPr id="2" name="Rectangle 1"/>
          <p:cNvSpPr/>
          <p:nvPr/>
        </p:nvSpPr>
        <p:spPr>
          <a:xfrm>
            <a:off x="304800" y="1447800"/>
            <a:ext cx="8534400" cy="4724400"/>
          </a:xfrm>
          <a:prstGeom prst="rect">
            <a:avLst/>
          </a:prstGeom>
        </p:spPr>
        <p:txBody>
          <a:bodyPr/>
          <a:lstStyle/>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Agreed Actionable Improvements</a:t>
            </a:r>
          </a:p>
          <a:p>
            <a:pPr marL="285750" lvl="0" indent="-285750">
              <a:buFont typeface="Arial" panose="020B0604020202020204" pitchFamily="34" charset="0"/>
              <a:buChar char="•"/>
            </a:pPr>
            <a:endParaRPr lang="en-IN"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IN" dirty="0">
                <a:latin typeface="Calibri" panose="020F0502020204030204" pitchFamily="34" charset="0"/>
                <a:cs typeface="Calibri" panose="020F0502020204030204" pitchFamily="34" charset="0"/>
              </a:rPr>
              <a:t>Assigned Action Items and Due Dates</a:t>
            </a:r>
          </a:p>
          <a:p>
            <a:pPr marL="285750" lvl="0" indent="-285750">
              <a:buFont typeface="Arial" panose="020B0604020202020204" pitchFamily="34" charset="0"/>
              <a:buChar char="•"/>
            </a:pPr>
            <a:endParaRPr lang="en-IN" sz="1800" i="0" dirty="0">
              <a:latin typeface="Calibri" panose="020F0502020204030204" pitchFamily="34" charset="0"/>
              <a:cs typeface="Calibri" panose="020F0502020204030204" pitchFamily="34" charset="0"/>
            </a:endParaRPr>
          </a:p>
          <a:p>
            <a:pPr lvl="0"/>
            <a:r>
              <a:rPr lang="en-IN" dirty="0">
                <a:latin typeface="Calibri" panose="020F0502020204030204" pitchFamily="34" charset="0"/>
                <a:cs typeface="Calibri" panose="020F0502020204030204" pitchFamily="34" charset="0"/>
              </a:rPr>
              <a:t>These topics have already been discussed</a:t>
            </a:r>
            <a:endParaRPr lang="en-IN" sz="1800" i="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DBE6967-25C0-F29D-9CDE-8C124B80F07C}"/>
              </a:ext>
            </a:extLst>
          </p:cNvPr>
          <p:cNvSpPr>
            <a:spLocks noGrp="1"/>
          </p:cNvSpPr>
          <p:nvPr>
            <p:ph type="sldNum" sz="quarter" idx="12"/>
          </p:nvPr>
        </p:nvSpPr>
        <p:spPr/>
        <p:txBody>
          <a:bodyPr/>
          <a:lstStyle/>
          <a:p>
            <a:pPr>
              <a:defRPr/>
            </a:pPr>
            <a:fld id="{AC73F1D3-B4B8-4AEF-90B2-F6B713CA2A81}" type="slidenum">
              <a:rPr lang="en-US" smtClean="0"/>
              <a:pPr>
                <a:defRPr/>
              </a:pPr>
              <a:t>446</a:t>
            </a:fld>
            <a:endParaRPr lang="en-US" dirty="0"/>
          </a:p>
        </p:txBody>
      </p:sp>
    </p:spTree>
    <p:extLst>
      <p:ext uri="{BB962C8B-B14F-4D97-AF65-F5344CB8AC3E}">
        <p14:creationId xmlns:p14="http://schemas.microsoft.com/office/powerpoint/2010/main" val="4206940170"/>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latin typeface="Calibri" panose="020F0502020204030204" pitchFamily="34" charset="0"/>
              </a:rPr>
              <a:t>You are a member of a Scrum Team, and you are instructed by the general manager of your company to work on an urgent task that is not part of the current Sprint. What do you do?</a:t>
            </a:r>
          </a:p>
          <a:p>
            <a:pPr lvl="0"/>
            <a:endParaRPr lang="en-IN" sz="1800" dirty="0">
              <a:latin typeface="Calibri" panose="020F0502020204030204" pitchFamily="34" charset="0"/>
            </a:endParaRPr>
          </a:p>
          <a:p>
            <a:pPr lvl="0">
              <a:buFont typeface="+mj-lt"/>
              <a:buAutoNum type="alphaUcPeriod"/>
            </a:pPr>
            <a:r>
              <a:rPr lang="en-IN" sz="1800" dirty="0">
                <a:latin typeface="Calibri" panose="020F0502020204030204" pitchFamily="34" charset="0"/>
              </a:rPr>
              <a:t>Take responsibility for the task, and tell the Product Owner to postpone the deadline for the current Sprint.</a:t>
            </a:r>
          </a:p>
          <a:p>
            <a:pPr lvl="0">
              <a:buFont typeface="+mj-lt"/>
              <a:buAutoNum type="alphaUcPeriod"/>
            </a:pPr>
            <a:r>
              <a:rPr lang="en-IN" sz="1800" dirty="0">
                <a:latin typeface="Calibri" panose="020F0502020204030204" pitchFamily="34" charset="0"/>
              </a:rPr>
              <a:t>Talk with the other Scrum Team members and re-assign your tasks to someone else.</a:t>
            </a:r>
          </a:p>
          <a:p>
            <a:pPr lvl="0">
              <a:buFont typeface="+mj-lt"/>
              <a:buAutoNum type="alphaUcPeriod"/>
            </a:pPr>
            <a:r>
              <a:rPr lang="en-IN" sz="1800" dirty="0">
                <a:latin typeface="Calibri" panose="020F0502020204030204" pitchFamily="34" charset="0"/>
              </a:rPr>
              <a:t>Talk to the Product Owner, and tell him or her to re-assign your tasks to someone else.</a:t>
            </a:r>
          </a:p>
          <a:p>
            <a:pPr lvl="0">
              <a:buFont typeface="+mj-lt"/>
              <a:buAutoNum type="alphaUcPeriod"/>
            </a:pPr>
            <a:r>
              <a:rPr lang="en-IN" sz="1800" dirty="0">
                <a:latin typeface="Calibri" panose="020F0502020204030204" pitchFamily="34" charset="0"/>
              </a:rPr>
              <a:t>Inform the Scrum Master of the situation, and let him or her discuss the situation with the GM.</a:t>
            </a:r>
          </a:p>
        </p:txBody>
      </p:sp>
      <p:sp>
        <p:nvSpPr>
          <p:cNvPr id="8" name="TextBox 7"/>
          <p:cNvSpPr txBox="1"/>
          <p:nvPr/>
        </p:nvSpPr>
        <p:spPr>
          <a:xfrm>
            <a:off x="1524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447</a:t>
            </a:fld>
            <a:endParaRPr lang="en-US" dirty="0"/>
          </a:p>
        </p:txBody>
      </p:sp>
      <p:sp>
        <p:nvSpPr>
          <p:cNvPr id="4" name="Footer Placeholder 3">
            <a:extLst>
              <a:ext uri="{FF2B5EF4-FFF2-40B4-BE49-F238E27FC236}">
                <a16:creationId xmlns:a16="http://schemas.microsoft.com/office/drawing/2014/main" id="{92DB3D84-02BF-302A-9127-018F26DDC1A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5294449"/>
      </p:ext>
    </p:extLst>
  </p:cSld>
  <p:clrMapOvr>
    <a:masterClrMapping/>
  </p:clrMapOvr>
  <p:transition spd="med">
    <p:pull/>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448</a:t>
            </a:fld>
            <a:endParaRPr lang="en-US" dirty="0"/>
          </a:p>
        </p:txBody>
      </p:sp>
      <p:sp>
        <p:nvSpPr>
          <p:cNvPr id="2" name="Footer Placeholder 1">
            <a:extLst>
              <a:ext uri="{FF2B5EF4-FFF2-40B4-BE49-F238E27FC236}">
                <a16:creationId xmlns:a16="http://schemas.microsoft.com/office/drawing/2014/main" id="{C4EB607A-2642-7AFA-E1F0-2F0B76D8E2F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037523"/>
      </p:ext>
    </p:extLst>
  </p:cSld>
  <p:clrMapOvr>
    <a:masterClrMapping/>
  </p:clrMapOvr>
  <p:transition spd="med">
    <p:pull/>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r>
              <a:rPr lang="en-IN" sz="1800" dirty="0"/>
              <a:t>Time-boxing is not done in which of the following meetings?</a:t>
            </a:r>
          </a:p>
          <a:p>
            <a:pPr lvl="0"/>
            <a:endParaRPr lang="en-IN" sz="1800" dirty="0">
              <a:latin typeface="Calibri" panose="020F0502020204030204" pitchFamily="34" charset="0"/>
            </a:endParaRPr>
          </a:p>
          <a:p>
            <a:pPr lvl="0">
              <a:buFont typeface="+mj-lt"/>
              <a:buAutoNum type="alphaUcPeriod"/>
            </a:pPr>
            <a:r>
              <a:rPr lang="en-IN" sz="1800" dirty="0"/>
              <a:t>Daily </a:t>
            </a:r>
            <a:r>
              <a:rPr lang="en-IN" sz="1800" dirty="0" err="1"/>
              <a:t>Standup</a:t>
            </a:r>
            <a:r>
              <a:rPr lang="en-IN" sz="1800" dirty="0"/>
              <a:t> Meeting</a:t>
            </a:r>
          </a:p>
          <a:p>
            <a:pPr lvl="0">
              <a:buFont typeface="+mj-lt"/>
              <a:buAutoNum type="alphaUcPeriod"/>
            </a:pPr>
            <a:r>
              <a:rPr lang="en-IN" sz="1800" dirty="0"/>
              <a:t>Sprint Planning Meeting</a:t>
            </a:r>
          </a:p>
          <a:p>
            <a:pPr lvl="0">
              <a:buFont typeface="+mj-lt"/>
              <a:buAutoNum type="alphaUcPeriod"/>
            </a:pPr>
            <a:r>
              <a:rPr lang="en-IN" sz="1800" dirty="0"/>
              <a:t>Retrospect Release Meeting</a:t>
            </a:r>
          </a:p>
          <a:p>
            <a:pPr lvl="0">
              <a:buFont typeface="+mj-lt"/>
              <a:buAutoNum type="alphaUcPeriod"/>
            </a:pPr>
            <a:r>
              <a:rPr lang="en-IN" sz="1800" dirty="0"/>
              <a:t>Retrospect Sprint Meeting</a:t>
            </a: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449</a:t>
            </a:fld>
            <a:endParaRPr lang="en-US" dirty="0"/>
          </a:p>
        </p:txBody>
      </p:sp>
      <p:sp>
        <p:nvSpPr>
          <p:cNvPr id="4" name="Footer Placeholder 3">
            <a:extLst>
              <a:ext uri="{FF2B5EF4-FFF2-40B4-BE49-F238E27FC236}">
                <a16:creationId xmlns:a16="http://schemas.microsoft.com/office/drawing/2014/main" id="{133C5D4A-D0F3-0E30-AF88-72C5F55A375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9946606"/>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6" y="2308397"/>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Continuous Improvement</a:t>
            </a:r>
          </a:p>
        </p:txBody>
      </p:sp>
      <p:sp>
        <p:nvSpPr>
          <p:cNvPr id="4" name="TextBox 3"/>
          <p:cNvSpPr txBox="1"/>
          <p:nvPr/>
        </p:nvSpPr>
        <p:spPr>
          <a:xfrm>
            <a:off x="454087" y="2793525"/>
            <a:ext cx="8598089" cy="1003288"/>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The deliverables are improved progressively Sprint by Sprint, through the Refine Prioritized Product Backlog process.</a:t>
            </a:r>
            <a:endParaRPr lang="en-US" sz="2000" dirty="0">
              <a:latin typeface="Calibri" panose="020F0502020204030204" pitchFamily="34" charset="0"/>
              <a:cs typeface="Calibri" panose="020F0502020204030204" pitchFamily="34" charset="0"/>
            </a:endParaRPr>
          </a:p>
        </p:txBody>
      </p:sp>
      <p:grpSp>
        <p:nvGrpSpPr>
          <p:cNvPr id="8" name="Group 7"/>
          <p:cNvGrpSpPr/>
          <p:nvPr/>
        </p:nvGrpSpPr>
        <p:grpSpPr>
          <a:xfrm>
            <a:off x="7147322" y="2038799"/>
            <a:ext cx="932259" cy="690433"/>
            <a:chOff x="9772650" y="4337223"/>
            <a:chExt cx="685800" cy="920577"/>
          </a:xfrm>
          <a:solidFill>
            <a:srgbClr val="B57D97"/>
          </a:solidFill>
        </p:grpSpPr>
        <p:sp>
          <p:nvSpPr>
            <p:cNvPr id="3" name="Rectangle 2"/>
            <p:cNvSpPr/>
            <p:nvPr/>
          </p:nvSpPr>
          <p:spPr>
            <a:xfrm>
              <a:off x="9772650" y="4843463"/>
              <a:ext cx="228600" cy="414337"/>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6" name="Rectangle 5"/>
            <p:cNvSpPr/>
            <p:nvPr/>
          </p:nvSpPr>
          <p:spPr>
            <a:xfrm>
              <a:off x="10001250" y="4614864"/>
              <a:ext cx="228600" cy="642936"/>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7" name="Rectangle 6"/>
            <p:cNvSpPr/>
            <p:nvPr/>
          </p:nvSpPr>
          <p:spPr>
            <a:xfrm>
              <a:off x="10229850" y="4337223"/>
              <a:ext cx="228600" cy="920576"/>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cxnSp>
        <p:nvCxnSpPr>
          <p:cNvPr id="10" name="Straight Arrow Connector 9"/>
          <p:cNvCxnSpPr/>
          <p:nvPr/>
        </p:nvCxnSpPr>
        <p:spPr>
          <a:xfrm flipV="1">
            <a:off x="7168435" y="1800226"/>
            <a:ext cx="793275" cy="4468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45</a:t>
            </a:fld>
            <a:endParaRPr lang="en-US" dirty="0"/>
          </a:p>
        </p:txBody>
      </p:sp>
      <p:sp>
        <p:nvSpPr>
          <p:cNvPr id="9" name="Footer Placeholder 8">
            <a:extLst>
              <a:ext uri="{FF2B5EF4-FFF2-40B4-BE49-F238E27FC236}">
                <a16:creationId xmlns:a16="http://schemas.microsoft.com/office/drawing/2014/main" id="{7A433B7C-2A98-2881-0139-D52BFA91263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5464713"/>
      </p:ext>
    </p:extLst>
  </p:cSld>
  <p:clrMapOvr>
    <a:masterClrMapping/>
  </p:clrMapOvr>
  <p:transition spd="med">
    <p:pull/>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67390"/>
            <a:ext cx="9102436"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450</a:t>
            </a:fld>
            <a:endParaRPr lang="en-US" dirty="0"/>
          </a:p>
        </p:txBody>
      </p:sp>
      <p:sp>
        <p:nvSpPr>
          <p:cNvPr id="2" name="Footer Placeholder 1">
            <a:extLst>
              <a:ext uri="{FF2B5EF4-FFF2-40B4-BE49-F238E27FC236}">
                <a16:creationId xmlns:a16="http://schemas.microsoft.com/office/drawing/2014/main" id="{482C4D33-C6FA-4306-7E25-B1DB7396664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0472989"/>
      </p:ext>
    </p:extLst>
  </p:cSld>
  <p:clrMapOvr>
    <a:masterClrMapping/>
  </p:clrMapOvr>
  <p:transition spd="med">
    <p:pull/>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451</a:t>
            </a:fld>
            <a:endParaRPr lang="en-US" dirty="0"/>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t>Do you conduct Retrospect Project or similar meetings in your project and do you think it helps? Please type your answer in the Question window.</a:t>
            </a:r>
          </a:p>
        </p:txBody>
      </p:sp>
      <p:sp>
        <p:nvSpPr>
          <p:cNvPr id="6" name="TextBox 5"/>
          <p:cNvSpPr txBox="1"/>
          <p:nvPr/>
        </p:nvSpPr>
        <p:spPr>
          <a:xfrm>
            <a:off x="228600" y="391180"/>
            <a:ext cx="8763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613673616"/>
      </p:ext>
    </p:extLst>
  </p:cSld>
  <p:clrMapOvr>
    <a:masterClrMapping/>
  </p:clrMapOvr>
  <p:transition spd="med">
    <p:pull/>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71019"/>
            <a:ext cx="9144000" cy="715963"/>
          </a:xfrm>
        </p:spPr>
        <p:txBody>
          <a:bodyPr/>
          <a:lstStyle/>
          <a:p>
            <a:r>
              <a:rPr lang="en-US" dirty="0"/>
              <a:t>Scaling Scrum</a:t>
            </a:r>
            <a:endParaRPr lang="en-IN" dirty="0"/>
          </a:p>
        </p:txBody>
      </p:sp>
      <p:sp>
        <p:nvSpPr>
          <p:cNvPr id="2" name="Slide Number Placeholder 1">
            <a:extLst>
              <a:ext uri="{FF2B5EF4-FFF2-40B4-BE49-F238E27FC236}">
                <a16:creationId xmlns:a16="http://schemas.microsoft.com/office/drawing/2014/main" id="{B3CCAB75-1063-29A9-5D1B-682D01C6BBDE}"/>
              </a:ext>
            </a:extLst>
          </p:cNvPr>
          <p:cNvSpPr>
            <a:spLocks noGrp="1"/>
          </p:cNvSpPr>
          <p:nvPr>
            <p:ph type="sldNum" sz="quarter" idx="12"/>
          </p:nvPr>
        </p:nvSpPr>
        <p:spPr/>
        <p:txBody>
          <a:bodyPr/>
          <a:lstStyle/>
          <a:p>
            <a:pPr>
              <a:defRPr/>
            </a:pPr>
            <a:fld id="{AC73F1D3-B4B8-4AEF-90B2-F6B713CA2A81}" type="slidenum">
              <a:rPr lang="en-US" smtClean="0"/>
              <a:pPr>
                <a:defRPr/>
              </a:pPr>
              <a:t>452</a:t>
            </a:fld>
            <a:endParaRPr lang="en-US" dirty="0"/>
          </a:p>
        </p:txBody>
      </p:sp>
    </p:spTree>
    <p:extLst>
      <p:ext uri="{BB962C8B-B14F-4D97-AF65-F5344CB8AC3E}">
        <p14:creationId xmlns:p14="http://schemas.microsoft.com/office/powerpoint/2010/main" val="3024570558"/>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79912" y="2184400"/>
            <a:ext cx="971550" cy="2768600"/>
            <a:chOff x="3367089" y="781046"/>
            <a:chExt cx="2590800" cy="5078922"/>
          </a:xfrm>
        </p:grpSpPr>
        <p:sp>
          <p:nvSpPr>
            <p:cNvPr id="6" name="Round Single Corner Rectangle 5"/>
            <p:cNvSpPr/>
            <p:nvPr/>
          </p:nvSpPr>
          <p:spPr>
            <a:xfrm rot="10800000">
              <a:off x="4337446" y="2752725"/>
              <a:ext cx="531019" cy="2133600"/>
            </a:xfrm>
            <a:prstGeom prst="round1Rect">
              <a:avLst>
                <a:gd name="adj" fmla="val 50000"/>
              </a:avLst>
            </a:prstGeom>
            <a:solidFill>
              <a:srgbClr val="005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Donut 6"/>
            <p:cNvSpPr/>
            <p:nvPr/>
          </p:nvSpPr>
          <p:spPr>
            <a:xfrm>
              <a:off x="4145754" y="4960257"/>
              <a:ext cx="914400" cy="899711"/>
            </a:xfrm>
            <a:prstGeom prst="donut">
              <a:avLst>
                <a:gd name="adj" fmla="val 22999"/>
              </a:avLst>
            </a:prstGeom>
            <a:solidFill>
              <a:srgbClr val="165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 name="Block Arc 7"/>
            <p:cNvSpPr/>
            <p:nvPr/>
          </p:nvSpPr>
          <p:spPr>
            <a:xfrm rot="5814008">
              <a:off x="3443289" y="704846"/>
              <a:ext cx="2438400" cy="2590800"/>
            </a:xfrm>
            <a:prstGeom prst="blockArc">
              <a:avLst>
                <a:gd name="adj1" fmla="val 6336418"/>
                <a:gd name="adj2" fmla="val 205389"/>
                <a:gd name="adj3" fmla="val 18379"/>
              </a:avLst>
            </a:prstGeom>
            <a:solidFill>
              <a:srgbClr val="095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sp>
        <p:nvSpPr>
          <p:cNvPr id="9" name="Title 2"/>
          <p:cNvSpPr>
            <a:spLocks noGrp="1"/>
          </p:cNvSpPr>
          <p:nvPr>
            <p:ph type="title"/>
          </p:nvPr>
        </p:nvSpPr>
        <p:spPr>
          <a:xfrm>
            <a:off x="990600" y="304801"/>
            <a:ext cx="7924800" cy="715963"/>
          </a:xfrm>
        </p:spPr>
        <p:txBody>
          <a:bodyPr/>
          <a:lstStyle/>
          <a:p>
            <a:r>
              <a:rPr lang="en-IN" sz="2800" dirty="0">
                <a:solidFill>
                  <a:srgbClr val="0050AD"/>
                </a:solidFill>
              </a:rPr>
              <a:t>What is a Program</a:t>
            </a:r>
          </a:p>
        </p:txBody>
      </p:sp>
      <p:sp>
        <p:nvSpPr>
          <p:cNvPr id="2" name="Slide Number Placeholder 1">
            <a:extLst>
              <a:ext uri="{FF2B5EF4-FFF2-40B4-BE49-F238E27FC236}">
                <a16:creationId xmlns:a16="http://schemas.microsoft.com/office/drawing/2014/main" id="{D15DC04C-F422-87AD-2A45-820D07A5BC20}"/>
              </a:ext>
            </a:extLst>
          </p:cNvPr>
          <p:cNvSpPr>
            <a:spLocks noGrp="1"/>
          </p:cNvSpPr>
          <p:nvPr>
            <p:ph type="sldNum" sz="quarter" idx="12"/>
          </p:nvPr>
        </p:nvSpPr>
        <p:spPr/>
        <p:txBody>
          <a:bodyPr/>
          <a:lstStyle/>
          <a:p>
            <a:pPr>
              <a:defRPr/>
            </a:pPr>
            <a:fld id="{AC73F1D3-B4B8-4AEF-90B2-F6B713CA2A81}" type="slidenum">
              <a:rPr lang="en-US" smtClean="0"/>
              <a:pPr>
                <a:defRPr/>
              </a:pPr>
              <a:t>453</a:t>
            </a:fld>
            <a:endParaRPr lang="en-US" dirty="0"/>
          </a:p>
        </p:txBody>
      </p:sp>
    </p:spTree>
    <p:extLst>
      <p:ext uri="{BB962C8B-B14F-4D97-AF65-F5344CB8AC3E}">
        <p14:creationId xmlns:p14="http://schemas.microsoft.com/office/powerpoint/2010/main" val="4028685327"/>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990600" y="304801"/>
            <a:ext cx="7924800" cy="715963"/>
          </a:xfrm>
        </p:spPr>
        <p:txBody>
          <a:bodyPr/>
          <a:lstStyle/>
          <a:p>
            <a:r>
              <a:rPr lang="en-IN" sz="2800" dirty="0">
                <a:solidFill>
                  <a:srgbClr val="0050AD"/>
                </a:solidFill>
              </a:rPr>
              <a:t>What is a Program</a:t>
            </a:r>
          </a:p>
        </p:txBody>
      </p:sp>
      <p:sp>
        <p:nvSpPr>
          <p:cNvPr id="2" name="Rectangle 1"/>
          <p:cNvSpPr/>
          <p:nvPr/>
        </p:nvSpPr>
        <p:spPr>
          <a:xfrm>
            <a:off x="533400" y="2136339"/>
            <a:ext cx="8305800" cy="1477328"/>
          </a:xfrm>
          <a:prstGeom prst="rect">
            <a:avLst/>
          </a:prstGeom>
        </p:spPr>
        <p:txBody>
          <a:bodyPr wrap="square">
            <a:spAutoFit/>
          </a:bodyPr>
          <a:lstStyle/>
          <a:p>
            <a:r>
              <a:rPr lang="en-IN" dirty="0">
                <a:latin typeface="Calibri" panose="020F0502020204030204" pitchFamily="34" charset="0"/>
                <a:cs typeface="Calibri" panose="020F0502020204030204" pitchFamily="34" charset="0"/>
              </a:rPr>
              <a:t>A program is a group of related projects, with the objective to deliver business outcomes as defined in the Program Vision Statement. </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Prioritized Program Backlog incorporates the Prioritized Product Backlogs for all the projects in the program.</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DE5E9D1-1DDB-304D-D057-7B5681191FDA}"/>
              </a:ext>
            </a:extLst>
          </p:cNvPr>
          <p:cNvSpPr>
            <a:spLocks noGrp="1"/>
          </p:cNvSpPr>
          <p:nvPr>
            <p:ph type="sldNum" sz="quarter" idx="12"/>
          </p:nvPr>
        </p:nvSpPr>
        <p:spPr/>
        <p:txBody>
          <a:bodyPr/>
          <a:lstStyle/>
          <a:p>
            <a:pPr>
              <a:defRPr/>
            </a:pPr>
            <a:fld id="{AC73F1D3-B4B8-4AEF-90B2-F6B713CA2A81}" type="slidenum">
              <a:rPr lang="en-US" smtClean="0"/>
              <a:pPr>
                <a:defRPr/>
              </a:pPr>
              <a:t>454</a:t>
            </a:fld>
            <a:endParaRPr lang="en-US" dirty="0"/>
          </a:p>
        </p:txBody>
      </p:sp>
    </p:spTree>
    <p:extLst>
      <p:ext uri="{BB962C8B-B14F-4D97-AF65-F5344CB8AC3E}">
        <p14:creationId xmlns:p14="http://schemas.microsoft.com/office/powerpoint/2010/main" val="2352224378"/>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79912" y="2184400"/>
            <a:ext cx="971550" cy="2768600"/>
            <a:chOff x="3367089" y="781046"/>
            <a:chExt cx="2590800" cy="5078922"/>
          </a:xfrm>
        </p:grpSpPr>
        <p:sp>
          <p:nvSpPr>
            <p:cNvPr id="6" name="Round Single Corner Rectangle 5"/>
            <p:cNvSpPr/>
            <p:nvPr/>
          </p:nvSpPr>
          <p:spPr>
            <a:xfrm rot="10800000">
              <a:off x="4337446" y="2752725"/>
              <a:ext cx="531019" cy="2133600"/>
            </a:xfrm>
            <a:prstGeom prst="round1Rect">
              <a:avLst>
                <a:gd name="adj" fmla="val 50000"/>
              </a:avLst>
            </a:prstGeom>
            <a:solidFill>
              <a:srgbClr val="005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Donut 6"/>
            <p:cNvSpPr/>
            <p:nvPr/>
          </p:nvSpPr>
          <p:spPr>
            <a:xfrm>
              <a:off x="4145754" y="4960257"/>
              <a:ext cx="914400" cy="899711"/>
            </a:xfrm>
            <a:prstGeom prst="donut">
              <a:avLst>
                <a:gd name="adj" fmla="val 22999"/>
              </a:avLst>
            </a:prstGeom>
            <a:solidFill>
              <a:srgbClr val="165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 name="Block Arc 7"/>
            <p:cNvSpPr/>
            <p:nvPr/>
          </p:nvSpPr>
          <p:spPr>
            <a:xfrm rot="5814008">
              <a:off x="3443289" y="704846"/>
              <a:ext cx="2438400" cy="2590800"/>
            </a:xfrm>
            <a:prstGeom prst="blockArc">
              <a:avLst>
                <a:gd name="adj1" fmla="val 6336418"/>
                <a:gd name="adj2" fmla="val 205389"/>
                <a:gd name="adj3" fmla="val 18379"/>
              </a:avLst>
            </a:prstGeom>
            <a:solidFill>
              <a:srgbClr val="095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sp>
        <p:nvSpPr>
          <p:cNvPr id="9" name="Title 2"/>
          <p:cNvSpPr>
            <a:spLocks noGrp="1"/>
          </p:cNvSpPr>
          <p:nvPr>
            <p:ph type="title"/>
          </p:nvPr>
        </p:nvSpPr>
        <p:spPr>
          <a:xfrm>
            <a:off x="990600" y="304801"/>
            <a:ext cx="7924800" cy="715963"/>
          </a:xfrm>
        </p:spPr>
        <p:txBody>
          <a:bodyPr/>
          <a:lstStyle/>
          <a:p>
            <a:r>
              <a:rPr lang="en-IN" sz="2800" dirty="0">
                <a:solidFill>
                  <a:srgbClr val="0050AD"/>
                </a:solidFill>
              </a:rPr>
              <a:t>What is a Portfolio</a:t>
            </a:r>
          </a:p>
        </p:txBody>
      </p:sp>
      <p:sp>
        <p:nvSpPr>
          <p:cNvPr id="2" name="Slide Number Placeholder 1">
            <a:extLst>
              <a:ext uri="{FF2B5EF4-FFF2-40B4-BE49-F238E27FC236}">
                <a16:creationId xmlns:a16="http://schemas.microsoft.com/office/drawing/2014/main" id="{215E97F5-17BF-51F6-76E6-C2079C34774D}"/>
              </a:ext>
            </a:extLst>
          </p:cNvPr>
          <p:cNvSpPr>
            <a:spLocks noGrp="1"/>
          </p:cNvSpPr>
          <p:nvPr>
            <p:ph type="sldNum" sz="quarter" idx="12"/>
          </p:nvPr>
        </p:nvSpPr>
        <p:spPr/>
        <p:txBody>
          <a:bodyPr/>
          <a:lstStyle/>
          <a:p>
            <a:pPr>
              <a:defRPr/>
            </a:pPr>
            <a:fld id="{AC73F1D3-B4B8-4AEF-90B2-F6B713CA2A81}" type="slidenum">
              <a:rPr lang="en-US" smtClean="0"/>
              <a:pPr>
                <a:defRPr/>
              </a:pPr>
              <a:t>455</a:t>
            </a:fld>
            <a:endParaRPr lang="en-US" dirty="0"/>
          </a:p>
        </p:txBody>
      </p:sp>
    </p:spTree>
    <p:extLst>
      <p:ext uri="{BB962C8B-B14F-4D97-AF65-F5344CB8AC3E}">
        <p14:creationId xmlns:p14="http://schemas.microsoft.com/office/powerpoint/2010/main" val="3212254395"/>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990600" y="304801"/>
            <a:ext cx="7924800" cy="715963"/>
          </a:xfrm>
        </p:spPr>
        <p:txBody>
          <a:bodyPr/>
          <a:lstStyle/>
          <a:p>
            <a:r>
              <a:rPr lang="en-IN" sz="2800" dirty="0">
                <a:solidFill>
                  <a:srgbClr val="0050AD"/>
                </a:solidFill>
              </a:rPr>
              <a:t>What is a </a:t>
            </a:r>
            <a:r>
              <a:rPr lang="en-IN" dirty="0"/>
              <a:t>Portfolio</a:t>
            </a:r>
            <a:endParaRPr lang="en-IN" sz="2800" dirty="0">
              <a:solidFill>
                <a:srgbClr val="0050AD"/>
              </a:solidFill>
            </a:endParaRPr>
          </a:p>
        </p:txBody>
      </p:sp>
      <p:sp>
        <p:nvSpPr>
          <p:cNvPr id="2" name="Rectangle 1"/>
          <p:cNvSpPr/>
          <p:nvPr/>
        </p:nvSpPr>
        <p:spPr>
          <a:xfrm>
            <a:off x="533400" y="2136339"/>
            <a:ext cx="8305800" cy="1754326"/>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A portfolio is a group of related programs and/or projects with the objective to deliver business outcomes as defined in the Portfolio Vision Statement. </a:t>
            </a:r>
          </a:p>
          <a:p>
            <a:endParaRPr lang="en-I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Prioritized Portfolio Backlog incorporates the Prioritized Program Backlogs for all the programs in the portfolio and the Prioritized Product Backlog of the standalone projects that are a part of the portfolio.</a:t>
            </a:r>
          </a:p>
        </p:txBody>
      </p:sp>
      <p:sp>
        <p:nvSpPr>
          <p:cNvPr id="3" name="Slide Number Placeholder 2">
            <a:extLst>
              <a:ext uri="{FF2B5EF4-FFF2-40B4-BE49-F238E27FC236}">
                <a16:creationId xmlns:a16="http://schemas.microsoft.com/office/drawing/2014/main" id="{8FF36D2D-D457-802E-D932-6A1DE9298FD3}"/>
              </a:ext>
            </a:extLst>
          </p:cNvPr>
          <p:cNvSpPr>
            <a:spLocks noGrp="1"/>
          </p:cNvSpPr>
          <p:nvPr>
            <p:ph type="sldNum" sz="quarter" idx="12"/>
          </p:nvPr>
        </p:nvSpPr>
        <p:spPr/>
        <p:txBody>
          <a:bodyPr/>
          <a:lstStyle/>
          <a:p>
            <a:pPr>
              <a:defRPr/>
            </a:pPr>
            <a:fld id="{AC73F1D3-B4B8-4AEF-90B2-F6B713CA2A81}" type="slidenum">
              <a:rPr lang="en-US" smtClean="0"/>
              <a:pPr>
                <a:defRPr/>
              </a:pPr>
              <a:t>456</a:t>
            </a:fld>
            <a:endParaRPr lang="en-US" dirty="0"/>
          </a:p>
        </p:txBody>
      </p:sp>
    </p:spTree>
    <p:extLst>
      <p:ext uri="{BB962C8B-B14F-4D97-AF65-F5344CB8AC3E}">
        <p14:creationId xmlns:p14="http://schemas.microsoft.com/office/powerpoint/2010/main" val="1450312510"/>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198437"/>
            <a:ext cx="7391400" cy="715963"/>
          </a:xfrm>
        </p:spPr>
        <p:txBody>
          <a:bodyPr/>
          <a:lstStyle/>
          <a:p>
            <a:r>
              <a:rPr lang="en-US" dirty="0"/>
              <a:t>Example of Project, Program and Portfolio</a:t>
            </a:r>
          </a:p>
        </p:txBody>
      </p:sp>
      <p:pic>
        <p:nvPicPr>
          <p:cNvPr id="6" name="Picture 5">
            <a:extLst>
              <a:ext uri="{FF2B5EF4-FFF2-40B4-BE49-F238E27FC236}">
                <a16:creationId xmlns:a16="http://schemas.microsoft.com/office/drawing/2014/main" id="{DCF8B428-24F0-A57B-6396-341ADBB7C527}"/>
              </a:ext>
            </a:extLst>
          </p:cNvPr>
          <p:cNvPicPr>
            <a:picLocks noChangeAspect="1"/>
          </p:cNvPicPr>
          <p:nvPr/>
        </p:nvPicPr>
        <p:blipFill>
          <a:blip r:embed="rId2"/>
          <a:stretch>
            <a:fillRect/>
          </a:stretch>
        </p:blipFill>
        <p:spPr>
          <a:xfrm>
            <a:off x="609600" y="1066800"/>
            <a:ext cx="8126104" cy="5069140"/>
          </a:xfrm>
          <a:prstGeom prst="rect">
            <a:avLst/>
          </a:prstGeom>
        </p:spPr>
      </p:pic>
      <p:sp>
        <p:nvSpPr>
          <p:cNvPr id="2" name="Slide Number Placeholder 1">
            <a:extLst>
              <a:ext uri="{FF2B5EF4-FFF2-40B4-BE49-F238E27FC236}">
                <a16:creationId xmlns:a16="http://schemas.microsoft.com/office/drawing/2014/main" id="{FC9AC0DF-87B3-665C-4339-3DFB9FB47C8A}"/>
              </a:ext>
            </a:extLst>
          </p:cNvPr>
          <p:cNvSpPr>
            <a:spLocks noGrp="1"/>
          </p:cNvSpPr>
          <p:nvPr>
            <p:ph type="sldNum" sz="quarter" idx="12"/>
          </p:nvPr>
        </p:nvSpPr>
        <p:spPr/>
        <p:txBody>
          <a:bodyPr/>
          <a:lstStyle/>
          <a:p>
            <a:pPr>
              <a:defRPr/>
            </a:pPr>
            <a:fld id="{AC73F1D3-B4B8-4AEF-90B2-F6B713CA2A81}" type="slidenum">
              <a:rPr lang="en-US" smtClean="0"/>
              <a:pPr>
                <a:defRPr/>
              </a:pPr>
              <a:t>457</a:t>
            </a:fld>
            <a:endParaRPr lang="en-US" dirty="0"/>
          </a:p>
        </p:txBody>
      </p:sp>
    </p:spTree>
    <p:extLst>
      <p:ext uri="{BB962C8B-B14F-4D97-AF65-F5344CB8AC3E}">
        <p14:creationId xmlns:p14="http://schemas.microsoft.com/office/powerpoint/2010/main" val="41295595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N" sz="1800" dirty="0"/>
              <a:t>Large projects require multiple Scrum Teams to work in parallel. Information gathered from one team may need to be appropriately communicated to other teams—the Chief Scrum Master is responsible for this activity.</a:t>
            </a:r>
          </a:p>
          <a:p>
            <a:pPr marL="0" indent="0">
              <a:buNone/>
            </a:pPr>
            <a:endParaRPr lang="en-IN" sz="1800" dirty="0"/>
          </a:p>
          <a:p>
            <a:pPr marL="0" indent="0">
              <a:buNone/>
            </a:pPr>
            <a:r>
              <a:rPr lang="en-IN" sz="1800" dirty="0"/>
              <a:t>The role of a Chief Scrum Master is necessary to ensure proper collaboration among the Scrum Teams. </a:t>
            </a:r>
          </a:p>
          <a:p>
            <a:pPr marL="0" indent="0">
              <a:buNone/>
            </a:pPr>
            <a:endParaRPr lang="en-IN" sz="1800" dirty="0"/>
          </a:p>
          <a:p>
            <a:pPr marL="0" indent="0">
              <a:buNone/>
            </a:pPr>
            <a:r>
              <a:rPr lang="en-IN" sz="1800" dirty="0"/>
              <a:t>Coordination across various Scrum Teams working on a project is typically done through the Scrum of Scrums (</a:t>
            </a:r>
            <a:r>
              <a:rPr lang="en-IN" sz="1800" dirty="0" err="1"/>
              <a:t>SoS</a:t>
            </a:r>
            <a:r>
              <a:rPr lang="en-IN" sz="1800" dirty="0"/>
              <a:t>) Meeting </a:t>
            </a:r>
          </a:p>
          <a:p>
            <a:pPr marL="0" indent="0">
              <a:buNone/>
            </a:pPr>
            <a:endParaRPr lang="en-IN" sz="1800" dirty="0"/>
          </a:p>
          <a:p>
            <a:pPr marL="0" indent="0">
              <a:buNone/>
            </a:pPr>
            <a:r>
              <a:rPr lang="en-IN" sz="1800" dirty="0"/>
              <a:t>There is no hierarchy between the Scrum Masters: they are all peers. </a:t>
            </a:r>
          </a:p>
          <a:p>
            <a:pPr marL="0" indent="0">
              <a:buNone/>
            </a:pPr>
            <a:endParaRPr lang="en-IN" sz="1800" dirty="0"/>
          </a:p>
          <a:p>
            <a:pPr marL="0" indent="0">
              <a:buNone/>
            </a:pPr>
            <a:r>
              <a:rPr lang="en-IN" sz="1800" dirty="0"/>
              <a:t>The Chief Scrum Master just works on a multi-team level, whereas the Scrum Masters work on a single team level. </a:t>
            </a:r>
          </a:p>
          <a:p>
            <a:pPr marL="0" indent="0">
              <a:buNone/>
            </a:pPr>
            <a:endParaRPr lang="en-IN" sz="1800" dirty="0"/>
          </a:p>
          <a:p>
            <a:pPr marL="0" indent="0">
              <a:buNone/>
            </a:pPr>
            <a:endParaRPr lang="en-US" sz="1800" dirty="0"/>
          </a:p>
        </p:txBody>
      </p:sp>
      <p:sp>
        <p:nvSpPr>
          <p:cNvPr id="3" name="Title 2"/>
          <p:cNvSpPr>
            <a:spLocks noGrp="1"/>
          </p:cNvSpPr>
          <p:nvPr>
            <p:ph type="title"/>
          </p:nvPr>
        </p:nvSpPr>
        <p:spPr/>
        <p:txBody>
          <a:bodyPr/>
          <a:lstStyle/>
          <a:p>
            <a:r>
              <a:rPr lang="en-US" dirty="0"/>
              <a:t>Chief Scrum Master</a:t>
            </a:r>
          </a:p>
        </p:txBody>
      </p:sp>
      <p:sp>
        <p:nvSpPr>
          <p:cNvPr id="4" name="Slide Number Placeholder 3">
            <a:extLst>
              <a:ext uri="{FF2B5EF4-FFF2-40B4-BE49-F238E27FC236}">
                <a16:creationId xmlns:a16="http://schemas.microsoft.com/office/drawing/2014/main" id="{F8DABAE1-0048-8F8D-B09A-9CE92C173F39}"/>
              </a:ext>
            </a:extLst>
          </p:cNvPr>
          <p:cNvSpPr>
            <a:spLocks noGrp="1"/>
          </p:cNvSpPr>
          <p:nvPr>
            <p:ph type="sldNum" sz="quarter" idx="12"/>
          </p:nvPr>
        </p:nvSpPr>
        <p:spPr/>
        <p:txBody>
          <a:bodyPr/>
          <a:lstStyle/>
          <a:p>
            <a:pPr>
              <a:defRPr/>
            </a:pPr>
            <a:fld id="{AC73F1D3-B4B8-4AEF-90B2-F6B713CA2A81}" type="slidenum">
              <a:rPr lang="en-US" smtClean="0"/>
              <a:pPr>
                <a:defRPr/>
              </a:pPr>
              <a:t>458</a:t>
            </a:fld>
            <a:endParaRPr lang="en-US" dirty="0"/>
          </a:p>
        </p:txBody>
      </p:sp>
    </p:spTree>
    <p:extLst>
      <p:ext uri="{BB962C8B-B14F-4D97-AF65-F5344CB8AC3E}">
        <p14:creationId xmlns:p14="http://schemas.microsoft.com/office/powerpoint/2010/main" val="336921689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066800"/>
            <a:ext cx="8229600" cy="4876800"/>
          </a:xfrm>
        </p:spPr>
        <p:txBody>
          <a:bodyPr/>
          <a:lstStyle/>
          <a:p>
            <a:pPr marL="0" indent="0" algn="just">
              <a:buNone/>
            </a:pPr>
            <a:r>
              <a:rPr lang="en-IN" sz="1800" dirty="0"/>
              <a:t>This role is similar to that of the Scrum Master except it meets the needs of the program or business unit rather than of a single Scrum Team.</a:t>
            </a:r>
          </a:p>
          <a:p>
            <a:pPr marL="0" indent="0" algn="just">
              <a:buNone/>
            </a:pPr>
            <a:endParaRPr lang="en-IN" sz="1800" dirty="0"/>
          </a:p>
          <a:p>
            <a:pPr marL="0" indent="0" algn="just">
              <a:buNone/>
            </a:pPr>
            <a:r>
              <a:rPr lang="en-IN" sz="1800" dirty="0"/>
              <a:t>The Program Scrum Master is a facilitator who ensures that all project teams in the program are provided with an environment conducive to completing their projects successfully. </a:t>
            </a:r>
          </a:p>
          <a:p>
            <a:pPr marL="0" indent="0" algn="just">
              <a:buNone/>
            </a:pPr>
            <a:endParaRPr lang="en-IN" sz="1800" dirty="0"/>
          </a:p>
          <a:p>
            <a:pPr marL="0" indent="0" algn="just">
              <a:buNone/>
            </a:pPr>
            <a:r>
              <a:rPr lang="en-US" sz="1800" dirty="0"/>
              <a:t>The Program Scrum Master guides, facilitates, and teaches Scrum practices to everyone involved in the program; provides guidance to the Scrum Masters of individual projects; clears impediments for the different project teams; coordinates with the Scrum Guidance Body to define objectives related to quality, government regulations, security, and other key organizational parameters; and ensures that Scrum processes are being effectively followed throughout the program.</a:t>
            </a:r>
          </a:p>
          <a:p>
            <a:pPr marL="0" indent="0" algn="just">
              <a:buNone/>
            </a:pPr>
            <a:endParaRPr lang="en-IN" sz="1800" dirty="0"/>
          </a:p>
          <a:p>
            <a:pPr marL="0" indent="0" algn="just">
              <a:buNone/>
            </a:pPr>
            <a:r>
              <a:rPr lang="en-IN" sz="1800" dirty="0"/>
              <a:t>The role is also involved with appointing Scrum Masters for individual projects and ensuring that the vision, objectives, outcomes, </a:t>
            </a:r>
            <a:r>
              <a:rPr lang="en-US" sz="1800" dirty="0"/>
              <a:t>and releases of each project in the program align with those of the program.</a:t>
            </a:r>
            <a:endParaRPr lang="en-IN" sz="1800" dirty="0"/>
          </a:p>
          <a:p>
            <a:pPr marL="0" indent="0" algn="just">
              <a:buNone/>
            </a:pPr>
            <a:endParaRPr lang="en-IN" sz="1800" dirty="0"/>
          </a:p>
          <a:p>
            <a:pPr marL="0" indent="0" algn="just">
              <a:buNone/>
            </a:pPr>
            <a:endParaRPr lang="en-IN" sz="1800" dirty="0"/>
          </a:p>
        </p:txBody>
      </p:sp>
      <p:sp>
        <p:nvSpPr>
          <p:cNvPr id="3" name="Title 2"/>
          <p:cNvSpPr>
            <a:spLocks noGrp="1"/>
          </p:cNvSpPr>
          <p:nvPr>
            <p:ph type="title"/>
          </p:nvPr>
        </p:nvSpPr>
        <p:spPr>
          <a:xfrm>
            <a:off x="914400" y="228600"/>
            <a:ext cx="7391400" cy="715963"/>
          </a:xfrm>
        </p:spPr>
        <p:txBody>
          <a:bodyPr/>
          <a:lstStyle/>
          <a:p>
            <a:r>
              <a:rPr lang="en-US" dirty="0"/>
              <a:t>Program Scrum Master</a:t>
            </a:r>
          </a:p>
        </p:txBody>
      </p:sp>
      <p:sp>
        <p:nvSpPr>
          <p:cNvPr id="4" name="Slide Number Placeholder 3">
            <a:extLst>
              <a:ext uri="{FF2B5EF4-FFF2-40B4-BE49-F238E27FC236}">
                <a16:creationId xmlns:a16="http://schemas.microsoft.com/office/drawing/2014/main" id="{1A02E3C2-6AEC-7BC4-214B-C2BEDEA1CED5}"/>
              </a:ext>
            </a:extLst>
          </p:cNvPr>
          <p:cNvSpPr>
            <a:spLocks noGrp="1"/>
          </p:cNvSpPr>
          <p:nvPr>
            <p:ph type="sldNum" sz="quarter" idx="12"/>
          </p:nvPr>
        </p:nvSpPr>
        <p:spPr/>
        <p:txBody>
          <a:bodyPr/>
          <a:lstStyle/>
          <a:p>
            <a:pPr>
              <a:defRPr/>
            </a:pPr>
            <a:fld id="{AC73F1D3-B4B8-4AEF-90B2-F6B713CA2A81}" type="slidenum">
              <a:rPr lang="en-US" smtClean="0"/>
              <a:pPr>
                <a:defRPr/>
              </a:pPr>
              <a:t>459</a:t>
            </a:fld>
            <a:endParaRPr lang="en-US" dirty="0"/>
          </a:p>
        </p:txBody>
      </p:sp>
    </p:spTree>
    <p:extLst>
      <p:ext uri="{BB962C8B-B14F-4D97-AF65-F5344CB8AC3E}">
        <p14:creationId xmlns:p14="http://schemas.microsoft.com/office/powerpoint/2010/main" val="3081876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29641"/>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Continuous Delivery of Value</a:t>
            </a:r>
          </a:p>
        </p:txBody>
      </p:sp>
      <p:sp>
        <p:nvSpPr>
          <p:cNvPr id="4" name="TextBox 3"/>
          <p:cNvSpPr txBox="1"/>
          <p:nvPr/>
        </p:nvSpPr>
        <p:spPr>
          <a:xfrm>
            <a:off x="454087" y="3039985"/>
            <a:ext cx="8598089" cy="959943"/>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Iterative processes enable the continuous delivery of value through the Ship Deliverables process as frequently as the customer requires.</a:t>
            </a:r>
            <a:endParaRPr lang="en-US" sz="2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Photocopy trans="23000" detail="2"/>
                    </a14:imgEffect>
                  </a14:imgLayer>
                </a14:imgProps>
              </a:ext>
            </a:extLst>
          </a:blip>
          <a:srcRect t="12757" r="87166" b="76943"/>
          <a:stretch/>
        </p:blipFill>
        <p:spPr>
          <a:xfrm rot="20581001">
            <a:off x="7204613" y="2037664"/>
            <a:ext cx="1423716" cy="642397"/>
          </a:xfrm>
          <a:prstGeom prst="rect">
            <a:avLst/>
          </a:prstGeom>
          <a:solidFill>
            <a:schemeClr val="bg1"/>
          </a:solidFill>
        </p:spPr>
      </p:pic>
      <p:sp>
        <p:nvSpPr>
          <p:cNvPr id="7" name="TextBox 6"/>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46</a:t>
            </a:fld>
            <a:endParaRPr lang="en-US" dirty="0"/>
          </a:p>
        </p:txBody>
      </p:sp>
      <p:sp>
        <p:nvSpPr>
          <p:cNvPr id="6" name="Footer Placeholder 5">
            <a:extLst>
              <a:ext uri="{FF2B5EF4-FFF2-40B4-BE49-F238E27FC236}">
                <a16:creationId xmlns:a16="http://schemas.microsoft.com/office/drawing/2014/main" id="{18AC87B7-EF97-CC2F-FF94-4C0083A36B1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557483"/>
      </p:ext>
    </p:extLst>
  </p:cSld>
  <p:clrMapOvr>
    <a:masterClrMapping/>
  </p:clrMapOvr>
  <p:transition spd="med">
    <p:pull/>
  </p:transition>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400300"/>
            <a:ext cx="7848600" cy="2057400"/>
          </a:xfrm>
        </p:spPr>
        <p:txBody>
          <a:bodyPr/>
          <a:lstStyle/>
          <a:p>
            <a:pPr marL="0" indent="0">
              <a:buNone/>
            </a:pPr>
            <a:endParaRPr lang="en-IN" sz="1800" dirty="0"/>
          </a:p>
          <a:p>
            <a:pPr marL="0" indent="0">
              <a:buNone/>
            </a:pPr>
            <a:r>
              <a:rPr lang="en-IN" sz="1800" dirty="0"/>
              <a:t>This role is similar to that of the Scrum Master except it meets the needs of the portfolio or business unit rather than of a single Scrum Team.</a:t>
            </a:r>
            <a:endParaRPr lang="en-US" sz="1800" dirty="0"/>
          </a:p>
        </p:txBody>
      </p:sp>
      <p:sp>
        <p:nvSpPr>
          <p:cNvPr id="3" name="Title 2"/>
          <p:cNvSpPr>
            <a:spLocks noGrp="1"/>
          </p:cNvSpPr>
          <p:nvPr>
            <p:ph type="title"/>
          </p:nvPr>
        </p:nvSpPr>
        <p:spPr/>
        <p:txBody>
          <a:bodyPr/>
          <a:lstStyle/>
          <a:p>
            <a:r>
              <a:rPr lang="en-US" dirty="0"/>
              <a:t>Portfolio Scrum Master</a:t>
            </a:r>
          </a:p>
        </p:txBody>
      </p:sp>
      <p:sp>
        <p:nvSpPr>
          <p:cNvPr id="4" name="Slide Number Placeholder 3">
            <a:extLst>
              <a:ext uri="{FF2B5EF4-FFF2-40B4-BE49-F238E27FC236}">
                <a16:creationId xmlns:a16="http://schemas.microsoft.com/office/drawing/2014/main" id="{DE4C2861-5CED-9326-CF79-762F138279B6}"/>
              </a:ext>
            </a:extLst>
          </p:cNvPr>
          <p:cNvSpPr>
            <a:spLocks noGrp="1"/>
          </p:cNvSpPr>
          <p:nvPr>
            <p:ph type="sldNum" sz="quarter" idx="12"/>
          </p:nvPr>
        </p:nvSpPr>
        <p:spPr/>
        <p:txBody>
          <a:bodyPr/>
          <a:lstStyle/>
          <a:p>
            <a:pPr>
              <a:defRPr/>
            </a:pPr>
            <a:fld id="{AC73F1D3-B4B8-4AEF-90B2-F6B713CA2A81}" type="slidenum">
              <a:rPr lang="en-US" smtClean="0"/>
              <a:pPr>
                <a:defRPr/>
              </a:pPr>
              <a:t>460</a:t>
            </a:fld>
            <a:endParaRPr lang="en-US" dirty="0"/>
          </a:p>
        </p:txBody>
      </p:sp>
    </p:spTree>
    <p:extLst>
      <p:ext uri="{BB962C8B-B14F-4D97-AF65-F5344CB8AC3E}">
        <p14:creationId xmlns:p14="http://schemas.microsoft.com/office/powerpoint/2010/main" val="1252887381"/>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81000"/>
            <a:ext cx="9144000" cy="609600"/>
          </a:xfrm>
        </p:spPr>
        <p:txBody>
          <a:bodyPr/>
          <a:lstStyle/>
          <a:p>
            <a:r>
              <a:rPr lang="en-US" dirty="0"/>
              <a:t>Scaling Scrum for Large Projects</a:t>
            </a:r>
            <a:endParaRPr lang="en-IN" dirty="0"/>
          </a:p>
        </p:txBody>
      </p:sp>
      <p:sp>
        <p:nvSpPr>
          <p:cNvPr id="8" name="Rectangle 7"/>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 name="Rectangle 6"/>
          <p:cNvSpPr/>
          <p:nvPr/>
        </p:nvSpPr>
        <p:spPr>
          <a:xfrm>
            <a:off x="0" y="6337012"/>
            <a:ext cx="8915400" cy="301200"/>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Guide Pages 271-293</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461</a:t>
            </a:fld>
            <a:endParaRPr lang="en-US" dirty="0"/>
          </a:p>
        </p:txBody>
      </p:sp>
      <p:sp>
        <p:nvSpPr>
          <p:cNvPr id="9" name="Rectangle 8"/>
          <p:cNvSpPr/>
          <p:nvPr/>
        </p:nvSpPr>
        <p:spPr>
          <a:xfrm>
            <a:off x="-269089" y="5943600"/>
            <a:ext cx="9184489" cy="523220"/>
          </a:xfrm>
          <a:prstGeom prst="rect">
            <a:avLst/>
          </a:prstGeom>
        </p:spPr>
        <p:txBody>
          <a:bodyPr wrap="square">
            <a:spAutoFit/>
          </a:bodyPr>
          <a:lstStyle/>
          <a:p>
            <a:pPr marL="450215">
              <a:spcBef>
                <a:spcPts val="0"/>
              </a:spcBef>
              <a:spcAft>
                <a:spcPts val="0"/>
              </a:spcAft>
            </a:pPr>
            <a:r>
              <a:rPr lang="en-US" sz="1400" dirty="0">
                <a:latin typeface="Calibri" panose="020F0502020204030204" pitchFamily="34" charset="0"/>
                <a:cs typeface="Calibri" panose="020F0502020204030204" pitchFamily="34" charset="0"/>
              </a:rPr>
              <a:t>Please note that Scaling Scrum is discussed in detail in the SBOK® Guide and as part of other advanced certification courses.</a:t>
            </a:r>
          </a:p>
        </p:txBody>
      </p:sp>
      <p:sp>
        <p:nvSpPr>
          <p:cNvPr id="5" name="TextBox 4">
            <a:extLst>
              <a:ext uri="{FF2B5EF4-FFF2-40B4-BE49-F238E27FC236}">
                <a16:creationId xmlns:a16="http://schemas.microsoft.com/office/drawing/2014/main" id="{5D49DDB4-2013-0D6C-BB83-DB0A6B810B28}"/>
              </a:ext>
            </a:extLst>
          </p:cNvPr>
          <p:cNvSpPr txBox="1"/>
          <p:nvPr/>
        </p:nvSpPr>
        <p:spPr>
          <a:xfrm>
            <a:off x="3962400" y="1848914"/>
            <a:ext cx="496323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chapter 13 of the SBOK® guide emphasizes additional aspects of Scrum that are applicable to large projects.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When dealing with large projects requiring the efforts of four or more Scrum Teams with multiple Product Owners and multiple Scrum Masters, the fundamental processes defined in chapters 8 through 12 remain valid, but some additional considerations and updates to inputs, tools, and outputs may be required.</a:t>
            </a:r>
            <a:endParaRPr lang="en-IN" dirty="0">
              <a:latin typeface="Calibri" panose="020F0502020204030204" pitchFamily="34" charset="0"/>
              <a:cs typeface="Calibri" panose="020F0502020204030204" pitchFamily="34" charset="0"/>
            </a:endParaRPr>
          </a:p>
        </p:txBody>
      </p:sp>
      <p:pic>
        <p:nvPicPr>
          <p:cNvPr id="11" name="Picture 10" descr="A picture containing map&#10;&#10;Description automatically generated">
            <a:extLst>
              <a:ext uri="{FF2B5EF4-FFF2-40B4-BE49-F238E27FC236}">
                <a16:creationId xmlns:a16="http://schemas.microsoft.com/office/drawing/2014/main" id="{FB9D0907-B598-BFF3-A014-F195F0AF1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151218"/>
            <a:ext cx="3314700" cy="2209800"/>
          </a:xfrm>
          <a:prstGeom prst="rect">
            <a:avLst/>
          </a:prstGeom>
        </p:spPr>
      </p:pic>
    </p:spTree>
    <p:extLst>
      <p:ext uri="{BB962C8B-B14F-4D97-AF65-F5344CB8AC3E}">
        <p14:creationId xmlns:p14="http://schemas.microsoft.com/office/powerpoint/2010/main" val="164997499"/>
      </p:ext>
    </p:extLst>
  </p:cSld>
  <p:clrMapOvr>
    <a:masterClrMapping/>
  </p:clrMapOvr>
  <p:transition spd="med">
    <p:pull/>
  </p:transitio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66FDC-1945-9357-7AC8-4566CA140B72}"/>
              </a:ext>
            </a:extLst>
          </p:cNvPr>
          <p:cNvSpPr>
            <a:spLocks noGrp="1"/>
          </p:cNvSpPr>
          <p:nvPr>
            <p:ph type="title"/>
          </p:nvPr>
        </p:nvSpPr>
        <p:spPr/>
        <p:txBody>
          <a:bodyPr/>
          <a:lstStyle/>
          <a:p>
            <a:r>
              <a:rPr lang="en-US" dirty="0"/>
              <a:t>Scaling Scrum for Large Projects</a:t>
            </a:r>
            <a:endParaRPr lang="en-IN" dirty="0"/>
          </a:p>
        </p:txBody>
      </p:sp>
      <p:sp>
        <p:nvSpPr>
          <p:cNvPr id="4" name="Slide Number Placeholder 3">
            <a:extLst>
              <a:ext uri="{FF2B5EF4-FFF2-40B4-BE49-F238E27FC236}">
                <a16:creationId xmlns:a16="http://schemas.microsoft.com/office/drawing/2014/main" id="{F219B913-4C6E-B048-4ADC-90AAB25ED639}"/>
              </a:ext>
            </a:extLst>
          </p:cNvPr>
          <p:cNvSpPr>
            <a:spLocks noGrp="1"/>
          </p:cNvSpPr>
          <p:nvPr>
            <p:ph type="sldNum" sz="quarter" idx="12"/>
          </p:nvPr>
        </p:nvSpPr>
        <p:spPr/>
        <p:txBody>
          <a:bodyPr/>
          <a:lstStyle/>
          <a:p>
            <a:pPr>
              <a:defRPr/>
            </a:pPr>
            <a:fld id="{AC73F1D3-B4B8-4AEF-90B2-F6B713CA2A81}" type="slidenum">
              <a:rPr lang="en-US" smtClean="0"/>
              <a:pPr>
                <a:defRPr/>
              </a:pPr>
              <a:t>462</a:t>
            </a:fld>
            <a:endParaRPr lang="en-US" dirty="0"/>
          </a:p>
        </p:txBody>
      </p:sp>
      <p:sp>
        <p:nvSpPr>
          <p:cNvPr id="6" name="TextBox 5">
            <a:extLst>
              <a:ext uri="{FF2B5EF4-FFF2-40B4-BE49-F238E27FC236}">
                <a16:creationId xmlns:a16="http://schemas.microsoft.com/office/drawing/2014/main" id="{677133C9-ED2C-686D-1AE8-953344763001}"/>
              </a:ext>
            </a:extLst>
          </p:cNvPr>
          <p:cNvSpPr txBox="1"/>
          <p:nvPr/>
        </p:nvSpPr>
        <p:spPr>
          <a:xfrm>
            <a:off x="152400" y="1447800"/>
            <a:ext cx="4419600" cy="3387338"/>
          </a:xfrm>
          <a:prstGeom prst="rect">
            <a:avLst/>
          </a:prstGeom>
          <a:noFill/>
          <a:ln w="28575">
            <a:solidFill>
              <a:schemeClr val="tx1"/>
            </a:solidFill>
          </a:ln>
        </p:spPr>
        <p:txBody>
          <a:bodyPr wrap="square">
            <a:spAutoFit/>
          </a:bodyPr>
          <a:lstStyle/>
          <a:p>
            <a:pPr>
              <a:lnSpc>
                <a:spcPct val="115000"/>
              </a:lnSpc>
              <a:spcAft>
                <a:spcPts val="1000"/>
              </a:spcAft>
            </a:pPr>
            <a:r>
              <a:rPr lang="en-IN" sz="1800" b="1" dirty="0">
                <a:effectLst/>
                <a:latin typeface="Calibri" panose="020F0502020204030204" pitchFamily="34" charset="0"/>
                <a:ea typeface="Calibri" panose="020F0502020204030204" pitchFamily="34" charset="0"/>
                <a:cs typeface="Times New Roman" panose="02020603050405020304" pitchFamily="18" charset="0"/>
              </a:rPr>
              <a:t>Additional Inputs and Outputs for Large Projects</a:t>
            </a:r>
          </a:p>
          <a:p>
            <a:pPr marL="342900" lvl="0" indent="-342900">
              <a:lnSpc>
                <a:spcPct val="115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Large Project Scrum Organization</a:t>
            </a:r>
          </a:p>
          <a:p>
            <a:pPr marL="342900" lvl="0" indent="-342900">
              <a:lnSpc>
                <a:spcPct val="115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Product Owners Collaboration Plan</a:t>
            </a:r>
          </a:p>
          <a:p>
            <a:pPr marL="342900" lvl="0" indent="-342900">
              <a:lnSpc>
                <a:spcPct val="115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Scrum Masters/Scrum Teams Collaboration Plan</a:t>
            </a:r>
          </a:p>
          <a:p>
            <a:pPr marL="342900" lvl="0" indent="-342900">
              <a:lnSpc>
                <a:spcPct val="115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Shared Resources</a:t>
            </a:r>
          </a:p>
          <a:p>
            <a:pPr marL="342900" lvl="0" indent="-342900">
              <a:lnSpc>
                <a:spcPct val="115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Team Specialization</a:t>
            </a:r>
          </a:p>
          <a:p>
            <a:pPr marL="342900" lvl="0" indent="-342900">
              <a:lnSpc>
                <a:spcPct val="115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Environment and Environment Schedule</a:t>
            </a:r>
          </a:p>
          <a:p>
            <a:pPr marL="342900" lvl="0" indent="-342900">
              <a:lnSpc>
                <a:spcPct val="115000"/>
              </a:lnSpc>
              <a:spcAft>
                <a:spcPts val="1000"/>
              </a:spcAft>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Release Readiness Plan</a:t>
            </a:r>
          </a:p>
        </p:txBody>
      </p:sp>
      <p:sp>
        <p:nvSpPr>
          <p:cNvPr id="8" name="TextBox 7">
            <a:extLst>
              <a:ext uri="{FF2B5EF4-FFF2-40B4-BE49-F238E27FC236}">
                <a16:creationId xmlns:a16="http://schemas.microsoft.com/office/drawing/2014/main" id="{79888C9C-0246-3D07-105F-FF5AE9941EAA}"/>
              </a:ext>
            </a:extLst>
          </p:cNvPr>
          <p:cNvSpPr txBox="1"/>
          <p:nvPr/>
        </p:nvSpPr>
        <p:spPr>
          <a:xfrm>
            <a:off x="4738048" y="1447800"/>
            <a:ext cx="4248000" cy="3066993"/>
          </a:xfrm>
          <a:prstGeom prst="rect">
            <a:avLst/>
          </a:prstGeom>
          <a:noFill/>
          <a:ln w="28575">
            <a:solidFill>
              <a:schemeClr val="tx1"/>
            </a:solidFill>
          </a:ln>
        </p:spPr>
        <p:txBody>
          <a:bodyPr wrap="square">
            <a:spAutoFit/>
          </a:bodyPr>
          <a:lstStyle/>
          <a:p>
            <a:pPr>
              <a:lnSpc>
                <a:spcPct val="115000"/>
              </a:lnSpc>
              <a:spcAft>
                <a:spcPts val="1000"/>
              </a:spcAft>
            </a:pPr>
            <a:r>
              <a:rPr lang="en-IN" sz="1800" b="1" dirty="0">
                <a:effectLst/>
                <a:latin typeface="Calibri" panose="020F0502020204030204" pitchFamily="34" charset="0"/>
                <a:ea typeface="Calibri" panose="020F0502020204030204" pitchFamily="34" charset="0"/>
                <a:cs typeface="Times New Roman" panose="02020603050405020304" pitchFamily="18" charset="0"/>
              </a:rPr>
              <a:t>Additional Tools for Large Projects</a:t>
            </a:r>
          </a:p>
          <a:p>
            <a:pPr marL="342900" indent="-342900">
              <a:lnSpc>
                <a:spcPct val="115000"/>
              </a:lnSpc>
              <a:buFont typeface="Symbol" panose="05050102010706020507" pitchFamily="18" charset="2"/>
              <a:buChar char=""/>
            </a:pPr>
            <a:r>
              <a:rPr lang="en-IN" dirty="0">
                <a:latin typeface="Calibri" panose="020F0502020204030204" pitchFamily="34" charset="0"/>
                <a:cs typeface="Times New Roman" panose="02020603050405020304" pitchFamily="18" charset="0"/>
              </a:rPr>
              <a:t>Large Project Communications Plan</a:t>
            </a:r>
          </a:p>
          <a:p>
            <a:pPr marL="342900" indent="-342900">
              <a:lnSpc>
                <a:spcPct val="115000"/>
              </a:lnSpc>
              <a:buFont typeface="Symbol" panose="05050102010706020507" pitchFamily="18" charset="2"/>
              <a:buChar char=""/>
            </a:pPr>
            <a:r>
              <a:rPr lang="en-IN" dirty="0">
                <a:latin typeface="Calibri" panose="020F0502020204030204" pitchFamily="34" charset="0"/>
                <a:cs typeface="Times New Roman" panose="02020603050405020304" pitchFamily="18" charset="0"/>
              </a:rPr>
              <a:t>Large Project Resource Planning</a:t>
            </a:r>
          </a:p>
          <a:p>
            <a:pPr marL="342900" indent="-342900">
              <a:lnSpc>
                <a:spcPct val="115000"/>
              </a:lnSpc>
              <a:buFont typeface="Symbol" panose="05050102010706020507" pitchFamily="18" charset="2"/>
              <a:buChar char=""/>
            </a:pPr>
            <a:r>
              <a:rPr lang="en-IN" dirty="0">
                <a:latin typeface="Calibri" panose="020F0502020204030204" pitchFamily="34" charset="0"/>
                <a:cs typeface="Times New Roman" panose="02020603050405020304" pitchFamily="18" charset="0"/>
              </a:rPr>
              <a:t>Environment Identification</a:t>
            </a:r>
          </a:p>
          <a:p>
            <a:pPr marL="342900" indent="-342900">
              <a:lnSpc>
                <a:spcPct val="115000"/>
              </a:lnSpc>
              <a:buFont typeface="Symbol" panose="05050102010706020507" pitchFamily="18" charset="2"/>
              <a:buChar char=""/>
            </a:pPr>
            <a:r>
              <a:rPr lang="en-IN" dirty="0">
                <a:latin typeface="Calibri" panose="020F0502020204030204" pitchFamily="34" charset="0"/>
                <a:cs typeface="Times New Roman" panose="02020603050405020304" pitchFamily="18" charset="0"/>
              </a:rPr>
              <a:t>Prioritized Product Backlog Assignment</a:t>
            </a:r>
          </a:p>
          <a:p>
            <a:pPr marL="342900" indent="-342900">
              <a:lnSpc>
                <a:spcPct val="115000"/>
              </a:lnSpc>
              <a:buFont typeface="Symbol" panose="05050102010706020507" pitchFamily="18" charset="2"/>
              <a:buChar char=""/>
            </a:pPr>
            <a:r>
              <a:rPr lang="en-IN" dirty="0">
                <a:latin typeface="Calibri" panose="020F0502020204030204" pitchFamily="34" charset="0"/>
                <a:cs typeface="Times New Roman" panose="02020603050405020304" pitchFamily="18" charset="0"/>
              </a:rPr>
              <a:t>Scrum of Scrums (SoS) Meeting</a:t>
            </a:r>
          </a:p>
          <a:p>
            <a:pPr marL="342900" indent="-342900">
              <a:lnSpc>
                <a:spcPct val="115000"/>
              </a:lnSpc>
              <a:buFont typeface="Symbol" panose="05050102010706020507" pitchFamily="18" charset="2"/>
              <a:buChar char=""/>
            </a:pPr>
            <a:r>
              <a:rPr lang="en-IN" dirty="0">
                <a:latin typeface="Calibri" panose="020F0502020204030204" pitchFamily="34" charset="0"/>
                <a:cs typeface="Times New Roman" panose="02020603050405020304" pitchFamily="18" charset="0"/>
              </a:rPr>
              <a:t>Release Preparation Methods</a:t>
            </a:r>
          </a:p>
          <a:p>
            <a:pPr marL="342900" indent="-342900">
              <a:lnSpc>
                <a:spcPct val="115000"/>
              </a:lnSpc>
              <a:spcAft>
                <a:spcPts val="0"/>
              </a:spcAft>
              <a:buFont typeface="Symbol" panose="05050102010706020507" pitchFamily="18" charset="2"/>
              <a:buChar char=""/>
            </a:pPr>
            <a:r>
              <a:rPr lang="en-IN" dirty="0">
                <a:latin typeface="Calibri" panose="020F0502020204030204" pitchFamily="34" charset="0"/>
                <a:cs typeface="Times New Roman" panose="02020603050405020304" pitchFamily="18" charset="0"/>
              </a:rPr>
              <a:t>Release Readiness Sprint</a:t>
            </a:r>
          </a:p>
          <a:p>
            <a:pPr marL="342900" indent="-342900">
              <a:lnSpc>
                <a:spcPct val="115000"/>
              </a:lnSpc>
              <a:spcAft>
                <a:spcPts val="0"/>
              </a:spcAft>
              <a:buFont typeface="Symbol" panose="05050102010706020507" pitchFamily="18" charset="2"/>
              <a:buChar char=""/>
            </a:pPr>
            <a:r>
              <a:rPr lang="en-IN" dirty="0">
                <a:latin typeface="Calibri" panose="020F0502020204030204" pitchFamily="34" charset="0"/>
                <a:cs typeface="Times New Roman" panose="02020603050405020304" pitchFamily="18" charset="0"/>
              </a:rPr>
              <a:t>Scrum Project Tool</a:t>
            </a:r>
          </a:p>
        </p:txBody>
      </p:sp>
      <p:sp>
        <p:nvSpPr>
          <p:cNvPr id="10" name="TextBox 9">
            <a:extLst>
              <a:ext uri="{FF2B5EF4-FFF2-40B4-BE49-F238E27FC236}">
                <a16:creationId xmlns:a16="http://schemas.microsoft.com/office/drawing/2014/main" id="{3AD4F6F5-E921-F629-D07C-5299E5325D04}"/>
              </a:ext>
            </a:extLst>
          </p:cNvPr>
          <p:cNvSpPr txBox="1"/>
          <p:nvPr/>
        </p:nvSpPr>
        <p:spPr>
          <a:xfrm>
            <a:off x="-457200" y="6019800"/>
            <a:ext cx="9677400" cy="307777"/>
          </a:xfrm>
          <a:prstGeom prst="rect">
            <a:avLst/>
          </a:prstGeom>
          <a:noFill/>
        </p:spPr>
        <p:txBody>
          <a:bodyPr wrap="square">
            <a:spAutoFit/>
          </a:bodyPr>
          <a:lstStyle/>
          <a:p>
            <a:pPr marL="450215">
              <a:spcBef>
                <a:spcPts val="0"/>
              </a:spcBef>
              <a:spcAft>
                <a:spcPts val="0"/>
              </a:spcAft>
            </a:pPr>
            <a:r>
              <a:rPr lang="en-IN" sz="1400" dirty="0">
                <a:latin typeface="Calibri" panose="020F0502020204030204" pitchFamily="34" charset="0"/>
                <a:cs typeface="Calibri" panose="020F0502020204030204" pitchFamily="34" charset="0"/>
              </a:rPr>
              <a:t>Please note that Scaling Scrum is discussed in detail in the SBOK® Guide and as part of other advanced certification courses.</a:t>
            </a:r>
          </a:p>
        </p:txBody>
      </p:sp>
      <p:sp>
        <p:nvSpPr>
          <p:cNvPr id="12" name="TextBox 11">
            <a:extLst>
              <a:ext uri="{FF2B5EF4-FFF2-40B4-BE49-F238E27FC236}">
                <a16:creationId xmlns:a16="http://schemas.microsoft.com/office/drawing/2014/main" id="{BCF7D329-1624-D49A-C478-8C265C25A1DE}"/>
              </a:ext>
            </a:extLst>
          </p:cNvPr>
          <p:cNvSpPr txBox="1"/>
          <p:nvPr/>
        </p:nvSpPr>
        <p:spPr>
          <a:xfrm>
            <a:off x="1959023" y="5710227"/>
            <a:ext cx="4844954" cy="307777"/>
          </a:xfrm>
          <a:prstGeom prst="rect">
            <a:avLst/>
          </a:prstGeom>
          <a:noFill/>
        </p:spPr>
        <p:txBody>
          <a:bodyPr wrap="square">
            <a:spAutoFit/>
          </a:bodyPr>
          <a:lstStyle/>
          <a:p>
            <a:pPr algn="ctr">
              <a:spcBef>
                <a:spcPts val="0"/>
              </a:spcBef>
              <a:spcAft>
                <a:spcPts val="0"/>
              </a:spcAft>
            </a:pPr>
            <a:r>
              <a:rPr lang="en-US" sz="1400" dirty="0">
                <a:latin typeface="Calibri" panose="020F0502020204030204" pitchFamily="34" charset="0"/>
                <a:cs typeface="Calibri" panose="020F0502020204030204" pitchFamily="34" charset="0"/>
              </a:rPr>
              <a:t>Additional Details: SBOK® Guide Pages 271-293</a:t>
            </a:r>
          </a:p>
        </p:txBody>
      </p:sp>
    </p:spTree>
    <p:extLst>
      <p:ext uri="{BB962C8B-B14F-4D97-AF65-F5344CB8AC3E}">
        <p14:creationId xmlns:p14="http://schemas.microsoft.com/office/powerpoint/2010/main" val="249456353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Title 2"/>
          <p:cNvSpPr>
            <a:spLocks noGrp="1"/>
          </p:cNvSpPr>
          <p:nvPr>
            <p:ph type="title"/>
          </p:nvPr>
        </p:nvSpPr>
        <p:spPr>
          <a:xfrm>
            <a:off x="152400" y="381000"/>
            <a:ext cx="8763000" cy="533400"/>
          </a:xfrm>
        </p:spPr>
        <p:txBody>
          <a:bodyPr/>
          <a:lstStyle/>
          <a:p>
            <a:r>
              <a:rPr lang="en-US" dirty="0"/>
              <a:t>Scaling Scrum for the Enterprise</a:t>
            </a:r>
            <a:endParaRPr lang="en-IN" dirty="0"/>
          </a:p>
        </p:txBody>
      </p:sp>
      <p:sp>
        <p:nvSpPr>
          <p:cNvPr id="6" name="Rectangle 5"/>
          <p:cNvSpPr/>
          <p:nvPr/>
        </p:nvSpPr>
        <p:spPr>
          <a:xfrm>
            <a:off x="569525" y="5867400"/>
            <a:ext cx="7625229"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14‑1: Scaling Scrum for the Enterprise Overview (Essentials); Page No 305 SBOK® Guide </a:t>
            </a:r>
          </a:p>
        </p:txBody>
      </p:sp>
      <p:sp>
        <p:nvSpPr>
          <p:cNvPr id="8" name="Rectangle 7"/>
          <p:cNvSpPr/>
          <p:nvPr/>
        </p:nvSpPr>
        <p:spPr>
          <a:xfrm>
            <a:off x="0" y="6324600"/>
            <a:ext cx="8915400" cy="292388"/>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Guide Pages 295-332</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463</a:t>
            </a:fld>
            <a:endParaRPr lang="en-US" dirty="0"/>
          </a:p>
        </p:txBody>
      </p:sp>
      <p:pic>
        <p:nvPicPr>
          <p:cNvPr id="5" name="Picture 4">
            <a:extLst>
              <a:ext uri="{FF2B5EF4-FFF2-40B4-BE49-F238E27FC236}">
                <a16:creationId xmlns:a16="http://schemas.microsoft.com/office/drawing/2014/main" id="{DA04FE8C-0EFD-6493-DE64-966B35144295}"/>
              </a:ext>
            </a:extLst>
          </p:cNvPr>
          <p:cNvPicPr>
            <a:picLocks noChangeAspect="1"/>
          </p:cNvPicPr>
          <p:nvPr/>
        </p:nvPicPr>
        <p:blipFill>
          <a:blip r:embed="rId2"/>
          <a:stretch>
            <a:fillRect/>
          </a:stretch>
        </p:blipFill>
        <p:spPr>
          <a:xfrm>
            <a:off x="1115620" y="1066800"/>
            <a:ext cx="6899271" cy="4715182"/>
          </a:xfrm>
          <a:prstGeom prst="rect">
            <a:avLst/>
          </a:prstGeom>
        </p:spPr>
      </p:pic>
    </p:spTree>
    <p:extLst>
      <p:ext uri="{BB962C8B-B14F-4D97-AF65-F5344CB8AC3E}">
        <p14:creationId xmlns:p14="http://schemas.microsoft.com/office/powerpoint/2010/main" val="2734059343"/>
      </p:ext>
    </p:extLst>
  </p:cSld>
  <p:clrMapOvr>
    <a:masterClrMapping/>
  </p:clrMapOvr>
  <p:transition spd="med">
    <p:pull/>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152400"/>
            <a:ext cx="7391400" cy="715963"/>
          </a:xfrm>
        </p:spPr>
        <p:txBody>
          <a:bodyPr/>
          <a:lstStyle/>
          <a:p>
            <a:r>
              <a:rPr lang="en-US" dirty="0"/>
              <a:t>Scaling Scrum for the Enterprise</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464</a:t>
            </a:fld>
            <a:endParaRPr lang="en-US" dirty="0"/>
          </a:p>
        </p:txBody>
      </p:sp>
      <p:sp>
        <p:nvSpPr>
          <p:cNvPr id="7" name="Rectangle 6"/>
          <p:cNvSpPr/>
          <p:nvPr/>
        </p:nvSpPr>
        <p:spPr>
          <a:xfrm>
            <a:off x="493326" y="5638800"/>
            <a:ext cx="7585153"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14‑1: Scaling Scrum for the Enterprise Overview (Essentials); Page No 306 SBOK® Guide</a:t>
            </a:r>
          </a:p>
        </p:txBody>
      </p:sp>
      <p:sp>
        <p:nvSpPr>
          <p:cNvPr id="9" name="Rectangle 8"/>
          <p:cNvSpPr/>
          <p:nvPr/>
        </p:nvSpPr>
        <p:spPr>
          <a:xfrm>
            <a:off x="0" y="6019800"/>
            <a:ext cx="8915400" cy="292388"/>
          </a:xfrm>
          <a:prstGeom prst="rect">
            <a:avLst/>
          </a:prstGeom>
        </p:spPr>
        <p:txBody>
          <a:bodyPr wrap="square">
            <a:spAutoFit/>
          </a:bodyPr>
          <a:lstStyle/>
          <a:p>
            <a:pPr algn="ctr">
              <a:spcBef>
                <a:spcPts val="0"/>
              </a:spcBef>
              <a:spcAft>
                <a:spcPts val="0"/>
              </a:spcAft>
            </a:pPr>
            <a:r>
              <a:rPr lang="en-US" sz="1300" dirty="0">
                <a:latin typeface="Calibri" panose="020F0502020204030204" pitchFamily="34" charset="0"/>
                <a:cs typeface="Calibri" panose="020F0502020204030204" pitchFamily="34" charset="0"/>
              </a:rPr>
              <a:t>Additional Details: SBOK® Pages 295-332</a:t>
            </a:r>
          </a:p>
        </p:txBody>
      </p:sp>
      <p:pic>
        <p:nvPicPr>
          <p:cNvPr id="8" name="Picture 7">
            <a:extLst>
              <a:ext uri="{FF2B5EF4-FFF2-40B4-BE49-F238E27FC236}">
                <a16:creationId xmlns:a16="http://schemas.microsoft.com/office/drawing/2014/main" id="{B2BB74E0-61DD-7149-7CEC-853D338DC7D6}"/>
              </a:ext>
            </a:extLst>
          </p:cNvPr>
          <p:cNvPicPr>
            <a:picLocks noChangeAspect="1"/>
          </p:cNvPicPr>
          <p:nvPr/>
        </p:nvPicPr>
        <p:blipFill>
          <a:blip r:embed="rId2"/>
          <a:stretch>
            <a:fillRect/>
          </a:stretch>
        </p:blipFill>
        <p:spPr>
          <a:xfrm>
            <a:off x="1105596" y="914400"/>
            <a:ext cx="6894324" cy="4688141"/>
          </a:xfrm>
          <a:prstGeom prst="rect">
            <a:avLst/>
          </a:prstGeom>
        </p:spPr>
      </p:pic>
    </p:spTree>
    <p:extLst>
      <p:ext uri="{BB962C8B-B14F-4D97-AF65-F5344CB8AC3E}">
        <p14:creationId xmlns:p14="http://schemas.microsoft.com/office/powerpoint/2010/main" val="1028292452"/>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828800"/>
            <a:ext cx="8534400" cy="3733800"/>
          </a:xfrm>
          <a:prstGeom prst="rect">
            <a:avLst/>
          </a:prstGeom>
        </p:spPr>
        <p:txBody>
          <a:bodyPr/>
          <a:lstStyle/>
          <a:p>
            <a:pPr lvl="0"/>
            <a:r>
              <a:rPr lang="en-US" sz="1800" dirty="0">
                <a:latin typeface="Calibri" panose="020F0502020204030204" pitchFamily="34" charset="0"/>
                <a:cs typeface="Calibri" panose="020F0502020204030204" pitchFamily="34" charset="0"/>
              </a:rPr>
              <a:t>The needs and structure of each organization are different. It is the responsibility of the Scrum Guidance Body to scrutinize the organization at different levels to understand and define appropriate application of Scrum and to act as a consulting body for everyone working on a project, program, or portfolio.</a:t>
            </a:r>
            <a:endParaRPr lang="en-IN" sz="18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0" y="304800"/>
            <a:ext cx="9144000" cy="715963"/>
          </a:xfrm>
        </p:spPr>
        <p:txBody>
          <a:bodyPr/>
          <a:lstStyle/>
          <a:p>
            <a:r>
              <a:rPr lang="en-US" dirty="0"/>
              <a:t>Scrum Across the Organization</a:t>
            </a:r>
          </a:p>
        </p:txBody>
      </p:sp>
      <p:sp>
        <p:nvSpPr>
          <p:cNvPr id="4" name="Slide Number Placeholder 3">
            <a:extLst>
              <a:ext uri="{FF2B5EF4-FFF2-40B4-BE49-F238E27FC236}">
                <a16:creationId xmlns:a16="http://schemas.microsoft.com/office/drawing/2014/main" id="{860736BA-7F79-BC2F-F36B-4EA62639004F}"/>
              </a:ext>
            </a:extLst>
          </p:cNvPr>
          <p:cNvSpPr>
            <a:spLocks noGrp="1"/>
          </p:cNvSpPr>
          <p:nvPr>
            <p:ph type="sldNum" sz="quarter" idx="12"/>
          </p:nvPr>
        </p:nvSpPr>
        <p:spPr/>
        <p:txBody>
          <a:bodyPr/>
          <a:lstStyle/>
          <a:p>
            <a:pPr>
              <a:defRPr/>
            </a:pPr>
            <a:fld id="{AC73F1D3-B4B8-4AEF-90B2-F6B713CA2A81}" type="slidenum">
              <a:rPr lang="en-US" smtClean="0"/>
              <a:pPr>
                <a:defRPr/>
              </a:pPr>
              <a:t>465</a:t>
            </a:fld>
            <a:endParaRPr lang="en-US" dirty="0"/>
          </a:p>
        </p:txBody>
      </p:sp>
    </p:spTree>
    <p:extLst>
      <p:ext uri="{BB962C8B-B14F-4D97-AF65-F5344CB8AC3E}">
        <p14:creationId xmlns:p14="http://schemas.microsoft.com/office/powerpoint/2010/main" val="296206170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76200" y="76200"/>
            <a:ext cx="9144000" cy="715963"/>
          </a:xfrm>
        </p:spPr>
        <p:txBody>
          <a:bodyPr/>
          <a:lstStyle/>
          <a:p>
            <a:r>
              <a:rPr lang="en-US" dirty="0"/>
              <a:t>Scrum Across the Organization</a:t>
            </a:r>
          </a:p>
        </p:txBody>
      </p:sp>
      <p:pic>
        <p:nvPicPr>
          <p:cNvPr id="3" name="Picture 2">
            <a:extLst>
              <a:ext uri="{FF2B5EF4-FFF2-40B4-BE49-F238E27FC236}">
                <a16:creationId xmlns:a16="http://schemas.microsoft.com/office/drawing/2014/main" id="{086A0CE7-AB3E-539B-FD82-75FBE4314DDA}"/>
              </a:ext>
            </a:extLst>
          </p:cNvPr>
          <p:cNvPicPr>
            <a:picLocks noChangeAspect="1"/>
          </p:cNvPicPr>
          <p:nvPr/>
        </p:nvPicPr>
        <p:blipFill>
          <a:blip r:embed="rId2"/>
          <a:stretch>
            <a:fillRect/>
          </a:stretch>
        </p:blipFill>
        <p:spPr>
          <a:xfrm>
            <a:off x="1295399" y="685799"/>
            <a:ext cx="6610913" cy="5331023"/>
          </a:xfrm>
          <a:prstGeom prst="rect">
            <a:avLst/>
          </a:prstGeom>
        </p:spPr>
      </p:pic>
      <p:sp>
        <p:nvSpPr>
          <p:cNvPr id="6" name="Rectangle 5">
            <a:extLst>
              <a:ext uri="{FF2B5EF4-FFF2-40B4-BE49-F238E27FC236}">
                <a16:creationId xmlns:a16="http://schemas.microsoft.com/office/drawing/2014/main" id="{990D8A06-98F9-AB26-BD41-0A492858EE21}"/>
              </a:ext>
            </a:extLst>
          </p:cNvPr>
          <p:cNvSpPr/>
          <p:nvPr/>
        </p:nvSpPr>
        <p:spPr>
          <a:xfrm>
            <a:off x="76200" y="6016823"/>
            <a:ext cx="8415574" cy="307777"/>
          </a:xfrm>
          <a:prstGeom prst="rect">
            <a:avLst/>
          </a:prstGeom>
        </p:spPr>
        <p:txBody>
          <a:bodyPr wrap="none">
            <a:spAutoFit/>
          </a:bodyPr>
          <a:lstStyle/>
          <a:p>
            <a:pPr marL="450215" algn="ctr">
              <a:spcBef>
                <a:spcPts val="0"/>
              </a:spcBef>
              <a:spcAft>
                <a:spcPts val="0"/>
              </a:spcAft>
            </a:pPr>
            <a:r>
              <a:rPr lang="en-US" sz="1400" dirty="0">
                <a:latin typeface="Calibri" panose="020F0502020204030204" pitchFamily="34" charset="0"/>
                <a:cs typeface="Calibri" panose="020F0502020204030204" pitchFamily="34" charset="0"/>
              </a:rPr>
              <a:t>Figure </a:t>
            </a:r>
            <a:r>
              <a:rPr lang="en-US" sz="1400" dirty="0">
                <a:highlight>
                  <a:srgbClr val="FFFF00"/>
                </a:highlight>
                <a:latin typeface="Calibri" panose="020F0502020204030204" pitchFamily="34" charset="0"/>
                <a:cs typeface="Calibri" panose="020F0502020204030204" pitchFamily="34" charset="0"/>
              </a:rPr>
              <a:t>3-4</a:t>
            </a:r>
            <a:r>
              <a:rPr lang="en-US" sz="1400" dirty="0">
                <a:latin typeface="Calibri" panose="020F0502020204030204" pitchFamily="34" charset="0"/>
                <a:cs typeface="Calibri" panose="020F0502020204030204" pitchFamily="34" charset="0"/>
              </a:rPr>
              <a:t>: Scrum across the Organization for Projects, Programs, and Portfolios; Page No </a:t>
            </a:r>
            <a:r>
              <a:rPr lang="en-US" sz="1400" dirty="0">
                <a:highlight>
                  <a:srgbClr val="FFFF00"/>
                </a:highlight>
                <a:latin typeface="Calibri" panose="020F0502020204030204" pitchFamily="34" charset="0"/>
                <a:cs typeface="Calibri" panose="020F0502020204030204" pitchFamily="34" charset="0"/>
              </a:rPr>
              <a:t>58</a:t>
            </a:r>
            <a:r>
              <a:rPr lang="en-US" sz="1400" dirty="0">
                <a:latin typeface="Calibri" panose="020F0502020204030204" pitchFamily="34" charset="0"/>
                <a:cs typeface="Calibri" panose="020F0502020204030204" pitchFamily="34" charset="0"/>
              </a:rPr>
              <a:t> SBOK</a:t>
            </a:r>
            <a:r>
              <a:rPr lang="en-US" sz="1400" dirty="0">
                <a:highlight>
                  <a:srgbClr val="FFFF00"/>
                </a:highlight>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 Guide</a:t>
            </a:r>
          </a:p>
        </p:txBody>
      </p:sp>
      <p:sp>
        <p:nvSpPr>
          <p:cNvPr id="2" name="Slide Number Placeholder 1">
            <a:extLst>
              <a:ext uri="{FF2B5EF4-FFF2-40B4-BE49-F238E27FC236}">
                <a16:creationId xmlns:a16="http://schemas.microsoft.com/office/drawing/2014/main" id="{E1FF52E4-9544-33CC-A21F-5C0B82192669}"/>
              </a:ext>
            </a:extLst>
          </p:cNvPr>
          <p:cNvSpPr>
            <a:spLocks noGrp="1"/>
          </p:cNvSpPr>
          <p:nvPr>
            <p:ph type="sldNum" sz="quarter" idx="12"/>
          </p:nvPr>
        </p:nvSpPr>
        <p:spPr/>
        <p:txBody>
          <a:bodyPr/>
          <a:lstStyle/>
          <a:p>
            <a:pPr>
              <a:defRPr/>
            </a:pPr>
            <a:fld id="{AC73F1D3-B4B8-4AEF-90B2-F6B713CA2A81}" type="slidenum">
              <a:rPr lang="en-US" smtClean="0"/>
              <a:pPr>
                <a:defRPr/>
              </a:pPr>
              <a:t>466</a:t>
            </a:fld>
            <a:endParaRPr lang="en-US" dirty="0"/>
          </a:p>
        </p:txBody>
      </p:sp>
    </p:spTree>
    <p:extLst>
      <p:ext uri="{BB962C8B-B14F-4D97-AF65-F5344CB8AC3E}">
        <p14:creationId xmlns:p14="http://schemas.microsoft.com/office/powerpoint/2010/main" val="1883523190"/>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000" y="2107910"/>
            <a:ext cx="4932000" cy="3302290"/>
          </a:xfrm>
          <a:prstGeom prst="rect">
            <a:avLst/>
          </a:prstGeom>
        </p:spPr>
      </p:pic>
      <p:sp>
        <p:nvSpPr>
          <p:cNvPr id="6" name="Title 2"/>
          <p:cNvSpPr>
            <a:spLocks noGrp="1"/>
          </p:cNvSpPr>
          <p:nvPr>
            <p:ph type="title"/>
          </p:nvPr>
        </p:nvSpPr>
        <p:spPr>
          <a:xfrm>
            <a:off x="0" y="304800"/>
            <a:ext cx="9144000" cy="715963"/>
          </a:xfrm>
        </p:spPr>
        <p:txBody>
          <a:bodyPr/>
          <a:lstStyle/>
          <a:p>
            <a:r>
              <a:rPr lang="en-US" dirty="0"/>
              <a:t>Transition to Scrum</a:t>
            </a:r>
          </a:p>
        </p:txBody>
      </p:sp>
      <p:sp>
        <p:nvSpPr>
          <p:cNvPr id="2" name="Slide Number Placeholder 1">
            <a:extLst>
              <a:ext uri="{FF2B5EF4-FFF2-40B4-BE49-F238E27FC236}">
                <a16:creationId xmlns:a16="http://schemas.microsoft.com/office/drawing/2014/main" id="{E8B65145-6B17-F278-2A6F-1CF37A50F498}"/>
              </a:ext>
            </a:extLst>
          </p:cNvPr>
          <p:cNvSpPr>
            <a:spLocks noGrp="1"/>
          </p:cNvSpPr>
          <p:nvPr>
            <p:ph type="sldNum" sz="quarter" idx="12"/>
          </p:nvPr>
        </p:nvSpPr>
        <p:spPr/>
        <p:txBody>
          <a:bodyPr/>
          <a:lstStyle/>
          <a:p>
            <a:pPr>
              <a:defRPr/>
            </a:pPr>
            <a:fld id="{AC73F1D3-B4B8-4AEF-90B2-F6B713CA2A81}" type="slidenum">
              <a:rPr lang="en-US" smtClean="0"/>
              <a:pPr>
                <a:defRPr/>
              </a:pPr>
              <a:t>467</a:t>
            </a:fld>
            <a:endParaRPr lang="en-US" dirty="0"/>
          </a:p>
        </p:txBody>
      </p:sp>
    </p:spTree>
    <p:extLst>
      <p:ext uri="{BB962C8B-B14F-4D97-AF65-F5344CB8AC3E}">
        <p14:creationId xmlns:p14="http://schemas.microsoft.com/office/powerpoint/2010/main" val="2518788005"/>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96600"/>
            <a:ext cx="5508000" cy="3580200"/>
          </a:xfrm>
          <a:prstGeom prst="rect">
            <a:avLst/>
          </a:prstGeom>
        </p:spPr>
      </p:pic>
      <p:sp>
        <p:nvSpPr>
          <p:cNvPr id="5" name="Rectangle 4"/>
          <p:cNvSpPr/>
          <p:nvPr/>
        </p:nvSpPr>
        <p:spPr>
          <a:xfrm>
            <a:off x="152400" y="5115580"/>
            <a:ext cx="8458200"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Top Down</a:t>
            </a:r>
            <a:endParaRPr lang="en-IN" sz="28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AC74B21-3ADA-F7AE-9841-90A4C98BC700}"/>
              </a:ext>
            </a:extLst>
          </p:cNvPr>
          <p:cNvSpPr>
            <a:spLocks noGrp="1"/>
          </p:cNvSpPr>
          <p:nvPr>
            <p:ph type="sldNum" sz="quarter" idx="12"/>
          </p:nvPr>
        </p:nvSpPr>
        <p:spPr/>
        <p:txBody>
          <a:bodyPr/>
          <a:lstStyle/>
          <a:p>
            <a:pPr>
              <a:defRPr/>
            </a:pPr>
            <a:fld id="{AC73F1D3-B4B8-4AEF-90B2-F6B713CA2A81}" type="slidenum">
              <a:rPr lang="en-US" smtClean="0"/>
              <a:pPr>
                <a:defRPr/>
              </a:pPr>
              <a:t>468</a:t>
            </a:fld>
            <a:endParaRPr lang="en-US" dirty="0"/>
          </a:p>
        </p:txBody>
      </p:sp>
    </p:spTree>
    <p:extLst>
      <p:ext uri="{BB962C8B-B14F-4D97-AF65-F5344CB8AC3E}">
        <p14:creationId xmlns:p14="http://schemas.microsoft.com/office/powerpoint/2010/main" val="210713045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828800" y="1289050"/>
            <a:ext cx="5499100" cy="3663950"/>
          </a:xfrm>
          <a:prstGeom prst="rect">
            <a:avLst/>
          </a:prstGeom>
        </p:spPr>
      </p:pic>
      <p:sp>
        <p:nvSpPr>
          <p:cNvPr id="5" name="Rectangle 4"/>
          <p:cNvSpPr/>
          <p:nvPr/>
        </p:nvSpPr>
        <p:spPr>
          <a:xfrm>
            <a:off x="152400" y="5344180"/>
            <a:ext cx="8458200"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Bottom Up</a:t>
            </a:r>
            <a:endParaRPr lang="en-IN" sz="28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FE84C51-DA17-DF3F-C16D-A2D3843853A1}"/>
              </a:ext>
            </a:extLst>
          </p:cNvPr>
          <p:cNvSpPr>
            <a:spLocks noGrp="1"/>
          </p:cNvSpPr>
          <p:nvPr>
            <p:ph type="sldNum" sz="quarter" idx="12"/>
          </p:nvPr>
        </p:nvSpPr>
        <p:spPr/>
        <p:txBody>
          <a:bodyPr/>
          <a:lstStyle/>
          <a:p>
            <a:pPr>
              <a:defRPr/>
            </a:pPr>
            <a:fld id="{AC73F1D3-B4B8-4AEF-90B2-F6B713CA2A81}" type="slidenum">
              <a:rPr lang="en-US" smtClean="0"/>
              <a:pPr>
                <a:defRPr/>
              </a:pPr>
              <a:t>469</a:t>
            </a:fld>
            <a:endParaRPr lang="en-US" dirty="0"/>
          </a:p>
        </p:txBody>
      </p:sp>
    </p:spTree>
    <p:extLst>
      <p:ext uri="{BB962C8B-B14F-4D97-AF65-F5344CB8AC3E}">
        <p14:creationId xmlns:p14="http://schemas.microsoft.com/office/powerpoint/2010/main" val="3019355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187" y="2340356"/>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Sustainable Pace</a:t>
            </a:r>
          </a:p>
        </p:txBody>
      </p:sp>
      <p:sp>
        <p:nvSpPr>
          <p:cNvPr id="4" name="TextBox 3"/>
          <p:cNvSpPr txBox="1"/>
          <p:nvPr/>
        </p:nvSpPr>
        <p:spPr>
          <a:xfrm>
            <a:off x="454087" y="3072132"/>
            <a:ext cx="8598089" cy="959943"/>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Scrum processes are designed such that the people involved can work at a sustainable pace that they can, in theory, continue indefinitely.</a:t>
            </a:r>
            <a:endParaRPr lang="en-US" sz="2000" dirty="0">
              <a:latin typeface="Calibri" panose="020F0502020204030204" pitchFamily="34" charset="0"/>
              <a:cs typeface="Calibri" panose="020F0502020204030204" pitchFamily="34" charset="0"/>
            </a:endParaRPr>
          </a:p>
        </p:txBody>
      </p:sp>
      <p:sp>
        <p:nvSpPr>
          <p:cNvPr id="3" name="10-Point Star 2"/>
          <p:cNvSpPr/>
          <p:nvPr/>
        </p:nvSpPr>
        <p:spPr>
          <a:xfrm>
            <a:off x="6547248" y="2250282"/>
            <a:ext cx="728663" cy="721420"/>
          </a:xfrm>
          <a:prstGeom prst="star1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6" name="10-Point Star 5"/>
          <p:cNvSpPr/>
          <p:nvPr/>
        </p:nvSpPr>
        <p:spPr>
          <a:xfrm>
            <a:off x="7275910" y="2139496"/>
            <a:ext cx="439340" cy="456791"/>
          </a:xfrm>
          <a:prstGeom prst="star10">
            <a:avLst/>
          </a:prstGeom>
          <a:solidFill>
            <a:schemeClr val="bg1">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8" name="TextBox 7"/>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47</a:t>
            </a:fld>
            <a:endParaRPr lang="en-US" dirty="0"/>
          </a:p>
        </p:txBody>
      </p:sp>
      <p:sp>
        <p:nvSpPr>
          <p:cNvPr id="7" name="Footer Placeholder 6">
            <a:extLst>
              <a:ext uri="{FF2B5EF4-FFF2-40B4-BE49-F238E27FC236}">
                <a16:creationId xmlns:a16="http://schemas.microsoft.com/office/drawing/2014/main" id="{B82D9B91-9931-402D-F0FA-971CA684412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484357"/>
      </p:ext>
    </p:extLst>
  </p:cSld>
  <p:clrMapOvr>
    <a:masterClrMapping/>
  </p:clrMapOvr>
  <p:transition spd="med">
    <p:pull/>
  </p:transition>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286000" y="1066800"/>
            <a:ext cx="4114800" cy="4114800"/>
          </a:xfrm>
          <a:prstGeom prst="rect">
            <a:avLst/>
          </a:prstGeom>
        </p:spPr>
      </p:pic>
      <p:sp>
        <p:nvSpPr>
          <p:cNvPr id="5" name="Rectangle 4"/>
          <p:cNvSpPr/>
          <p:nvPr/>
        </p:nvSpPr>
        <p:spPr>
          <a:xfrm>
            <a:off x="152400" y="5344180"/>
            <a:ext cx="8458200"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Resistance to Change</a:t>
            </a:r>
            <a:endParaRPr lang="en-IN" sz="28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5EF15ED-C2F9-2DC1-8DED-EB8B0C48F61A}"/>
              </a:ext>
            </a:extLst>
          </p:cNvPr>
          <p:cNvSpPr>
            <a:spLocks noGrp="1"/>
          </p:cNvSpPr>
          <p:nvPr>
            <p:ph type="sldNum" sz="quarter" idx="12"/>
          </p:nvPr>
        </p:nvSpPr>
        <p:spPr/>
        <p:txBody>
          <a:bodyPr/>
          <a:lstStyle/>
          <a:p>
            <a:pPr>
              <a:defRPr/>
            </a:pPr>
            <a:fld id="{AC73F1D3-B4B8-4AEF-90B2-F6B713CA2A81}" type="slidenum">
              <a:rPr lang="en-US" smtClean="0"/>
              <a:pPr>
                <a:defRPr/>
              </a:pPr>
              <a:t>470</a:t>
            </a:fld>
            <a:endParaRPr lang="en-US" dirty="0"/>
          </a:p>
        </p:txBody>
      </p:sp>
    </p:spTree>
    <p:extLst>
      <p:ext uri="{BB962C8B-B14F-4D97-AF65-F5344CB8AC3E}">
        <p14:creationId xmlns:p14="http://schemas.microsoft.com/office/powerpoint/2010/main" val="270049914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457200" y="1371600"/>
            <a:ext cx="8458200" cy="4876800"/>
          </a:xfrm>
        </p:spPr>
        <p:txBody>
          <a:bodyPr/>
          <a:lstStyle/>
          <a:p>
            <a:pPr marL="0" indent="0">
              <a:buNone/>
            </a:pPr>
            <a:r>
              <a:rPr lang="en-US" sz="1800" dirty="0"/>
              <a:t>The traditional role of project manager is divided among three roles in Scrum: Product Owner, Scrum Master, and Scrum Team. </a:t>
            </a:r>
          </a:p>
          <a:p>
            <a:pPr marL="0" indent="0">
              <a:buNone/>
            </a:pPr>
            <a:endParaRPr lang="en-IN" sz="1800" dirty="0"/>
          </a:p>
          <a:p>
            <a:pPr marL="0" lvl="0" indent="0">
              <a:buNone/>
            </a:pPr>
            <a:r>
              <a:rPr lang="en-US" sz="1800" dirty="0"/>
              <a:t>The Product Owner is the outward-facing role. The Product Owner communicates with business stakeholder(s) and sets priorities for the project. </a:t>
            </a:r>
            <a:endParaRPr lang="en-IN" sz="1800" dirty="0"/>
          </a:p>
          <a:p>
            <a:pPr marL="0" lvl="0" indent="0">
              <a:buNone/>
            </a:pPr>
            <a:endParaRPr lang="en-US" sz="1800" dirty="0"/>
          </a:p>
          <a:p>
            <a:pPr marL="0" lvl="0" indent="0">
              <a:buNone/>
            </a:pPr>
            <a:r>
              <a:rPr lang="en-US" sz="1800" dirty="0"/>
              <a:t>The Scrum Master performs the duties of the project manager by removing impediments. The Scrum Master, like the project manager, is responsible for ensuring that Scrum processes are followed. </a:t>
            </a:r>
            <a:endParaRPr lang="en-IN" sz="1800" dirty="0"/>
          </a:p>
          <a:p>
            <a:pPr marL="0" indent="0">
              <a:buNone/>
            </a:pPr>
            <a:endParaRPr lang="en-US" sz="1800" dirty="0"/>
          </a:p>
          <a:p>
            <a:pPr marL="0" indent="0">
              <a:buNone/>
            </a:pPr>
            <a:r>
              <a:rPr lang="en-US" sz="1800" dirty="0"/>
              <a:t>Team members also perform some of the traditional roles of the project manager in that they manage themselves and their own time. This allows teams to gain a sense of ownership for their own success.</a:t>
            </a:r>
          </a:p>
          <a:p>
            <a:pPr marL="0" indent="0">
              <a:buNone/>
            </a:pPr>
            <a:endParaRPr lang="en-IN" sz="1800" dirty="0"/>
          </a:p>
        </p:txBody>
      </p:sp>
      <p:sp>
        <p:nvSpPr>
          <p:cNvPr id="5" name="Title 2"/>
          <p:cNvSpPr>
            <a:spLocks noGrp="1"/>
          </p:cNvSpPr>
          <p:nvPr>
            <p:ph type="title"/>
          </p:nvPr>
        </p:nvSpPr>
        <p:spPr>
          <a:xfrm>
            <a:off x="0" y="304800"/>
            <a:ext cx="9144000" cy="715963"/>
          </a:xfrm>
        </p:spPr>
        <p:txBody>
          <a:bodyPr/>
          <a:lstStyle/>
          <a:p>
            <a:r>
              <a:rPr lang="en-US" dirty="0"/>
              <a:t>Mapping Traditional Roles to Scrum</a:t>
            </a:r>
          </a:p>
        </p:txBody>
      </p:sp>
      <p:sp>
        <p:nvSpPr>
          <p:cNvPr id="2" name="Slide Number Placeholder 1">
            <a:extLst>
              <a:ext uri="{FF2B5EF4-FFF2-40B4-BE49-F238E27FC236}">
                <a16:creationId xmlns:a16="http://schemas.microsoft.com/office/drawing/2014/main" id="{393A1E68-043A-BAA5-042E-9DC7DFE9C084}"/>
              </a:ext>
            </a:extLst>
          </p:cNvPr>
          <p:cNvSpPr>
            <a:spLocks noGrp="1"/>
          </p:cNvSpPr>
          <p:nvPr>
            <p:ph type="sldNum" sz="quarter" idx="12"/>
          </p:nvPr>
        </p:nvSpPr>
        <p:spPr/>
        <p:txBody>
          <a:bodyPr/>
          <a:lstStyle/>
          <a:p>
            <a:pPr>
              <a:defRPr/>
            </a:pPr>
            <a:fld id="{AC73F1D3-B4B8-4AEF-90B2-F6B713CA2A81}" type="slidenum">
              <a:rPr lang="en-US" smtClean="0"/>
              <a:pPr>
                <a:defRPr/>
              </a:pPr>
              <a:t>471</a:t>
            </a:fld>
            <a:endParaRPr lang="en-US" dirty="0"/>
          </a:p>
        </p:txBody>
      </p:sp>
    </p:spTree>
    <p:extLst>
      <p:ext uri="{BB962C8B-B14F-4D97-AF65-F5344CB8AC3E}">
        <p14:creationId xmlns:p14="http://schemas.microsoft.com/office/powerpoint/2010/main" val="532714885"/>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762000" y="1371600"/>
            <a:ext cx="7848600" cy="4876800"/>
          </a:xfrm>
        </p:spPr>
        <p:txBody>
          <a:bodyPr/>
          <a:lstStyle/>
          <a:p>
            <a:pPr marL="0" lvl="0" indent="0">
              <a:buNone/>
            </a:pPr>
            <a:r>
              <a:rPr lang="en-US" sz="1800" dirty="0"/>
              <a:t>Form a working agreement among all stakeholders to promote effective collaboration and participation. </a:t>
            </a:r>
          </a:p>
          <a:p>
            <a:pPr marL="0" lvl="0" indent="0">
              <a:buNone/>
            </a:pPr>
            <a:endParaRPr lang="en-IN" sz="1800" dirty="0"/>
          </a:p>
          <a:p>
            <a:pPr marL="0" lvl="0" indent="0">
              <a:buNone/>
            </a:pPr>
            <a:r>
              <a:rPr lang="en-US" sz="1800" dirty="0"/>
              <a:t>Continually assess the changes in the project that affect the stakeholders to ensure that new stakeholders on the project are appropriately engaged.</a:t>
            </a:r>
            <a:endParaRPr lang="en-IN" sz="1800" dirty="0"/>
          </a:p>
          <a:p>
            <a:pPr marL="0" lvl="0" indent="0">
              <a:buNone/>
            </a:pPr>
            <a:endParaRPr lang="en-US" sz="1800" dirty="0"/>
          </a:p>
          <a:p>
            <a:pPr marL="0" lvl="0" indent="0">
              <a:buNone/>
            </a:pPr>
            <a:r>
              <a:rPr lang="en-US" sz="1800" dirty="0"/>
              <a:t>Communicate team progress and development capabilities in order to help stakeholders make informed decisions about scope, time, and cost.</a:t>
            </a:r>
            <a:endParaRPr lang="en-IN" sz="1800" dirty="0"/>
          </a:p>
          <a:p>
            <a:pPr marL="0" indent="0">
              <a:buNone/>
            </a:pPr>
            <a:endParaRPr lang="en-US" sz="1800" dirty="0"/>
          </a:p>
          <a:p>
            <a:pPr marL="0" indent="0">
              <a:buNone/>
            </a:pPr>
            <a:r>
              <a:rPr lang="en-US" sz="1800" dirty="0"/>
              <a:t>Manage stakeholder expectations around minimal/most likely/optimal project outcomes with accuracy and precision so that stakeholders are assured that those outcomes will help them meet their business objectives.</a:t>
            </a:r>
            <a:endParaRPr lang="en-IN" sz="1800" dirty="0"/>
          </a:p>
        </p:txBody>
      </p:sp>
      <p:sp>
        <p:nvSpPr>
          <p:cNvPr id="5" name="Title 2"/>
          <p:cNvSpPr>
            <a:spLocks noGrp="1"/>
          </p:cNvSpPr>
          <p:nvPr>
            <p:ph type="title"/>
          </p:nvPr>
        </p:nvSpPr>
        <p:spPr>
          <a:xfrm>
            <a:off x="304800" y="304800"/>
            <a:ext cx="9144000" cy="715963"/>
          </a:xfrm>
        </p:spPr>
        <p:txBody>
          <a:bodyPr/>
          <a:lstStyle/>
          <a:p>
            <a:r>
              <a:rPr lang="en-US" dirty="0"/>
              <a:t>Maintaining Stakeholder Involvement</a:t>
            </a:r>
          </a:p>
        </p:txBody>
      </p:sp>
      <p:sp>
        <p:nvSpPr>
          <p:cNvPr id="2" name="Slide Number Placeholder 1">
            <a:extLst>
              <a:ext uri="{FF2B5EF4-FFF2-40B4-BE49-F238E27FC236}">
                <a16:creationId xmlns:a16="http://schemas.microsoft.com/office/drawing/2014/main" id="{EC483880-2CED-2B7F-8E0C-2E3C8E2005FF}"/>
              </a:ext>
            </a:extLst>
          </p:cNvPr>
          <p:cNvSpPr>
            <a:spLocks noGrp="1"/>
          </p:cNvSpPr>
          <p:nvPr>
            <p:ph type="sldNum" sz="quarter" idx="12"/>
          </p:nvPr>
        </p:nvSpPr>
        <p:spPr/>
        <p:txBody>
          <a:bodyPr/>
          <a:lstStyle/>
          <a:p>
            <a:pPr>
              <a:defRPr/>
            </a:pPr>
            <a:fld id="{AC73F1D3-B4B8-4AEF-90B2-F6B713CA2A81}" type="slidenum">
              <a:rPr lang="en-US" smtClean="0"/>
              <a:pPr>
                <a:defRPr/>
              </a:pPr>
              <a:t>472</a:t>
            </a:fld>
            <a:endParaRPr lang="en-US" dirty="0"/>
          </a:p>
        </p:txBody>
      </p:sp>
    </p:spTree>
    <p:extLst>
      <p:ext uri="{BB962C8B-B14F-4D97-AF65-F5344CB8AC3E}">
        <p14:creationId xmlns:p14="http://schemas.microsoft.com/office/powerpoint/2010/main" val="2094820402"/>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5" y="1476375"/>
            <a:ext cx="3905250" cy="3905250"/>
          </a:xfrm>
          <a:prstGeom prst="rect">
            <a:avLst/>
          </a:prstGeom>
        </p:spPr>
      </p:pic>
      <p:sp>
        <p:nvSpPr>
          <p:cNvPr id="4" name="Title 2"/>
          <p:cNvSpPr>
            <a:spLocks noGrp="1"/>
          </p:cNvSpPr>
          <p:nvPr>
            <p:ph type="title"/>
          </p:nvPr>
        </p:nvSpPr>
        <p:spPr>
          <a:xfrm>
            <a:off x="0" y="304800"/>
            <a:ext cx="9144000" cy="715963"/>
          </a:xfrm>
        </p:spPr>
        <p:txBody>
          <a:bodyPr/>
          <a:lstStyle/>
          <a:p>
            <a:r>
              <a:rPr lang="en-US" dirty="0"/>
              <a:t>Importance of Executive Support</a:t>
            </a:r>
          </a:p>
        </p:txBody>
      </p:sp>
      <p:sp>
        <p:nvSpPr>
          <p:cNvPr id="2" name="Slide Number Placeholder 1">
            <a:extLst>
              <a:ext uri="{FF2B5EF4-FFF2-40B4-BE49-F238E27FC236}">
                <a16:creationId xmlns:a16="http://schemas.microsoft.com/office/drawing/2014/main" id="{7AE24E79-1494-25EB-B1A7-BFD877DAFFBA}"/>
              </a:ext>
            </a:extLst>
          </p:cNvPr>
          <p:cNvSpPr>
            <a:spLocks noGrp="1"/>
          </p:cNvSpPr>
          <p:nvPr>
            <p:ph type="sldNum" sz="quarter" idx="12"/>
          </p:nvPr>
        </p:nvSpPr>
        <p:spPr/>
        <p:txBody>
          <a:bodyPr/>
          <a:lstStyle/>
          <a:p>
            <a:pPr>
              <a:defRPr/>
            </a:pPr>
            <a:fld id="{AC73F1D3-B4B8-4AEF-90B2-F6B713CA2A81}" type="slidenum">
              <a:rPr lang="en-US" smtClean="0"/>
              <a:pPr>
                <a:defRPr/>
              </a:pPr>
              <a:t>473</a:t>
            </a:fld>
            <a:endParaRPr lang="en-US" dirty="0"/>
          </a:p>
        </p:txBody>
      </p:sp>
    </p:spTree>
    <p:extLst>
      <p:ext uri="{BB962C8B-B14F-4D97-AF65-F5344CB8AC3E}">
        <p14:creationId xmlns:p14="http://schemas.microsoft.com/office/powerpoint/2010/main" val="2562752582"/>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24000"/>
            <a:ext cx="7848600" cy="3200400"/>
          </a:xfrm>
        </p:spPr>
        <p:txBody>
          <a:bodyPr/>
          <a:lstStyle/>
          <a:p>
            <a:pPr marL="0" lvl="0" indent="0">
              <a:buNone/>
            </a:pPr>
            <a:r>
              <a:rPr lang="en-US" sz="1800" dirty="0"/>
              <a:t>Communicate regularly with executives.</a:t>
            </a:r>
          </a:p>
          <a:p>
            <a:pPr marL="0" lvl="0" indent="0">
              <a:buNone/>
            </a:pPr>
            <a:endParaRPr lang="en-IN" sz="1800" dirty="0"/>
          </a:p>
          <a:p>
            <a:pPr marL="0" lvl="0" indent="0">
              <a:buNone/>
            </a:pPr>
            <a:r>
              <a:rPr lang="en-US" sz="1800" dirty="0"/>
              <a:t>Keep executives aware of the latest progress.</a:t>
            </a:r>
            <a:endParaRPr lang="en-IN" sz="1800" dirty="0"/>
          </a:p>
          <a:p>
            <a:pPr marL="0" indent="0">
              <a:buNone/>
            </a:pPr>
            <a:endParaRPr lang="en-US" sz="1800" dirty="0"/>
          </a:p>
          <a:p>
            <a:pPr marL="0" indent="0">
              <a:buNone/>
            </a:pPr>
            <a:r>
              <a:rPr lang="en-US" sz="1800" dirty="0"/>
              <a:t>Inform executives of any issues and potential lags in project delivery to minimize shock.</a:t>
            </a:r>
            <a:endParaRPr lang="en-IN" sz="1800" dirty="0"/>
          </a:p>
        </p:txBody>
      </p:sp>
      <p:sp>
        <p:nvSpPr>
          <p:cNvPr id="4" name="Title 2"/>
          <p:cNvSpPr>
            <a:spLocks noGrp="1"/>
          </p:cNvSpPr>
          <p:nvPr>
            <p:ph type="title"/>
          </p:nvPr>
        </p:nvSpPr>
        <p:spPr>
          <a:xfrm>
            <a:off x="0" y="304800"/>
            <a:ext cx="9144000" cy="715963"/>
          </a:xfrm>
        </p:spPr>
        <p:txBody>
          <a:bodyPr/>
          <a:lstStyle/>
          <a:p>
            <a:r>
              <a:rPr lang="en-US" dirty="0"/>
              <a:t>Maintaining Executive Support</a:t>
            </a:r>
          </a:p>
        </p:txBody>
      </p:sp>
      <p:sp>
        <p:nvSpPr>
          <p:cNvPr id="3" name="Slide Number Placeholder 2">
            <a:extLst>
              <a:ext uri="{FF2B5EF4-FFF2-40B4-BE49-F238E27FC236}">
                <a16:creationId xmlns:a16="http://schemas.microsoft.com/office/drawing/2014/main" id="{39B57F5F-249D-9C83-400C-62065694DEE0}"/>
              </a:ext>
            </a:extLst>
          </p:cNvPr>
          <p:cNvSpPr>
            <a:spLocks noGrp="1"/>
          </p:cNvSpPr>
          <p:nvPr>
            <p:ph type="sldNum" sz="quarter" idx="12"/>
          </p:nvPr>
        </p:nvSpPr>
        <p:spPr/>
        <p:txBody>
          <a:bodyPr/>
          <a:lstStyle/>
          <a:p>
            <a:pPr>
              <a:defRPr/>
            </a:pPr>
            <a:fld id="{AC73F1D3-B4B8-4AEF-90B2-F6B713CA2A81}" type="slidenum">
              <a:rPr lang="en-US" smtClean="0"/>
              <a:pPr>
                <a:defRPr/>
              </a:pPr>
              <a:t>474</a:t>
            </a:fld>
            <a:endParaRPr lang="en-US" dirty="0"/>
          </a:p>
        </p:txBody>
      </p:sp>
    </p:spTree>
    <p:extLst>
      <p:ext uri="{BB962C8B-B14F-4D97-AF65-F5344CB8AC3E}">
        <p14:creationId xmlns:p14="http://schemas.microsoft.com/office/powerpoint/2010/main" val="2761043727"/>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1800" dirty="0"/>
              <a:t>What is the benefit of implementing the Scrum Framework?</a:t>
            </a:r>
            <a:endParaRPr lang="en-IN" sz="1800" dirty="0"/>
          </a:p>
          <a:p>
            <a:pPr lvl="1"/>
            <a:r>
              <a:rPr lang="en-US" sz="1800" dirty="0"/>
              <a:t>How does this change create benefits and/or prevent losses for the organization?</a:t>
            </a:r>
            <a:endParaRPr lang="en-IN" sz="1800" dirty="0"/>
          </a:p>
          <a:p>
            <a:pPr lvl="1"/>
            <a:r>
              <a:rPr lang="en-US" sz="1800" dirty="0"/>
              <a:t>How is being adaptive essential in the current business climate?</a:t>
            </a:r>
            <a:endParaRPr lang="en-IN" sz="1800" dirty="0"/>
          </a:p>
          <a:p>
            <a:pPr lvl="0"/>
            <a:endParaRPr lang="en-US" sz="1800" dirty="0"/>
          </a:p>
          <a:p>
            <a:pPr lvl="0"/>
            <a:r>
              <a:rPr lang="en-US" sz="1800" dirty="0"/>
              <a:t>What are the deadlines and costs of the transition?</a:t>
            </a:r>
            <a:endParaRPr lang="en-IN" sz="1800" dirty="0"/>
          </a:p>
          <a:p>
            <a:pPr lvl="1"/>
            <a:r>
              <a:rPr lang="en-US" sz="1800" dirty="0"/>
              <a:t>What is the expected completion time and cost for the transition? (best case/optimum/worst case estimates)</a:t>
            </a:r>
            <a:endParaRPr lang="en-IN" sz="1800" dirty="0"/>
          </a:p>
          <a:p>
            <a:pPr lvl="1"/>
            <a:r>
              <a:rPr lang="en-US" sz="1800" dirty="0"/>
              <a:t>What are the potential milestones on the way to completion?</a:t>
            </a:r>
            <a:endParaRPr lang="en-IN" sz="1800" dirty="0"/>
          </a:p>
          <a:p>
            <a:pPr lvl="1"/>
            <a:r>
              <a:rPr lang="en-US" sz="1800" dirty="0"/>
              <a:t>How frequently are executives going to meet regarding project progress?</a:t>
            </a:r>
            <a:endParaRPr lang="en-IN" sz="1800" dirty="0"/>
          </a:p>
          <a:p>
            <a:pPr lvl="0"/>
            <a:endParaRPr lang="en-US" sz="1800" dirty="0"/>
          </a:p>
          <a:p>
            <a:pPr lvl="0"/>
            <a:r>
              <a:rPr lang="en-US" sz="1800" dirty="0"/>
              <a:t>What are the risks involved in the transition?</a:t>
            </a:r>
            <a:endParaRPr lang="en-IN" sz="1800" dirty="0"/>
          </a:p>
          <a:p>
            <a:pPr lvl="1"/>
            <a:r>
              <a:rPr lang="en-US" sz="1800" dirty="0"/>
              <a:t>What are the potential roadblocks or risks in the implementation?</a:t>
            </a:r>
            <a:endParaRPr lang="en-IN" sz="1800" dirty="0"/>
          </a:p>
          <a:p>
            <a:endParaRPr lang="en-US" sz="1800" dirty="0"/>
          </a:p>
          <a:p>
            <a:r>
              <a:rPr lang="en-US" sz="1800" dirty="0"/>
              <a:t>What is the additional cost and time required to mitigate each of these risks?</a:t>
            </a:r>
            <a:endParaRPr lang="en-IN" sz="3600" dirty="0"/>
          </a:p>
        </p:txBody>
      </p:sp>
      <p:sp>
        <p:nvSpPr>
          <p:cNvPr id="4" name="Title 2"/>
          <p:cNvSpPr>
            <a:spLocks noGrp="1"/>
          </p:cNvSpPr>
          <p:nvPr>
            <p:ph type="title"/>
          </p:nvPr>
        </p:nvSpPr>
        <p:spPr>
          <a:xfrm>
            <a:off x="0" y="304800"/>
            <a:ext cx="9144000" cy="715963"/>
          </a:xfrm>
        </p:spPr>
        <p:txBody>
          <a:bodyPr/>
          <a:lstStyle/>
          <a:p>
            <a:r>
              <a:rPr lang="en-US" dirty="0"/>
              <a:t>Executive Needs Clarity</a:t>
            </a:r>
          </a:p>
        </p:txBody>
      </p:sp>
      <p:sp>
        <p:nvSpPr>
          <p:cNvPr id="3" name="Slide Number Placeholder 2">
            <a:extLst>
              <a:ext uri="{FF2B5EF4-FFF2-40B4-BE49-F238E27FC236}">
                <a16:creationId xmlns:a16="http://schemas.microsoft.com/office/drawing/2014/main" id="{1D9988F1-6744-29ED-59B3-8CF513067C92}"/>
              </a:ext>
            </a:extLst>
          </p:cNvPr>
          <p:cNvSpPr>
            <a:spLocks noGrp="1"/>
          </p:cNvSpPr>
          <p:nvPr>
            <p:ph type="sldNum" sz="quarter" idx="12"/>
          </p:nvPr>
        </p:nvSpPr>
        <p:spPr/>
        <p:txBody>
          <a:bodyPr/>
          <a:lstStyle/>
          <a:p>
            <a:pPr>
              <a:defRPr/>
            </a:pPr>
            <a:fld id="{AC73F1D3-B4B8-4AEF-90B2-F6B713CA2A81}" type="slidenum">
              <a:rPr lang="en-US" smtClean="0"/>
              <a:pPr>
                <a:defRPr/>
              </a:pPr>
              <a:t>475</a:t>
            </a:fld>
            <a:endParaRPr lang="en-US" dirty="0"/>
          </a:p>
        </p:txBody>
      </p:sp>
    </p:spTree>
    <p:extLst>
      <p:ext uri="{BB962C8B-B14F-4D97-AF65-F5344CB8AC3E}">
        <p14:creationId xmlns:p14="http://schemas.microsoft.com/office/powerpoint/2010/main" val="3358217642"/>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046" y="3217986"/>
            <a:ext cx="7948246" cy="660889"/>
          </a:xfrm>
        </p:spPr>
        <p:txBody>
          <a:bodyPr/>
          <a:lstStyle/>
          <a:p>
            <a:pPr algn="ctr"/>
            <a:r>
              <a:rPr lang="en-US" sz="7385" b="0" dirty="0">
                <a:solidFill>
                  <a:srgbClr val="0050AD"/>
                </a:solidFill>
              </a:rPr>
              <a:t>Thank you!</a:t>
            </a:r>
            <a:endParaRPr lang="en-IN" sz="7385" b="0" dirty="0">
              <a:solidFill>
                <a:srgbClr val="0050AD"/>
              </a:solidFill>
            </a:endParaRPr>
          </a:p>
        </p:txBody>
      </p:sp>
      <p:sp>
        <p:nvSpPr>
          <p:cNvPr id="4" name="Rectangle 3"/>
          <p:cNvSpPr/>
          <p:nvPr/>
        </p:nvSpPr>
        <p:spPr>
          <a:xfrm>
            <a:off x="211015" y="228600"/>
            <a:ext cx="1055077" cy="773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4892" y="1811216"/>
            <a:ext cx="2672862" cy="883375"/>
          </a:xfrm>
          <a:prstGeom prst="rect">
            <a:avLst/>
          </a:prstGeom>
        </p:spPr>
      </p:pic>
      <p:sp>
        <p:nvSpPr>
          <p:cNvPr id="6" name="Rectangle 5"/>
          <p:cNvSpPr/>
          <p:nvPr/>
        </p:nvSpPr>
        <p:spPr>
          <a:xfrm>
            <a:off x="0" y="5820508"/>
            <a:ext cx="9144000" cy="773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88D7FCD-E97D-1F84-8733-D8914D044A57}"/>
              </a:ext>
            </a:extLst>
          </p:cNvPr>
          <p:cNvSpPr>
            <a:spLocks noGrp="1"/>
          </p:cNvSpPr>
          <p:nvPr>
            <p:ph type="sldNum" sz="quarter" idx="12"/>
          </p:nvPr>
        </p:nvSpPr>
        <p:spPr/>
        <p:txBody>
          <a:bodyPr/>
          <a:lstStyle/>
          <a:p>
            <a:pPr>
              <a:defRPr/>
            </a:pPr>
            <a:fld id="{AC73F1D3-B4B8-4AEF-90B2-F6B713CA2A81}" type="slidenum">
              <a:rPr lang="en-US" smtClean="0"/>
              <a:pPr>
                <a:defRPr/>
              </a:pPr>
              <a:t>476</a:t>
            </a:fld>
            <a:endParaRPr lang="en-US" dirty="0"/>
          </a:p>
        </p:txBody>
      </p:sp>
    </p:spTree>
    <p:extLst>
      <p:ext uri="{BB962C8B-B14F-4D97-AF65-F5344CB8AC3E}">
        <p14:creationId xmlns:p14="http://schemas.microsoft.com/office/powerpoint/2010/main" val="264590910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89237"/>
            <a:ext cx="9144000" cy="715963"/>
          </a:xfrm>
        </p:spPr>
        <p:txBody>
          <a:bodyPr/>
          <a:lstStyle/>
          <a:p>
            <a:r>
              <a:rPr lang="en-US" dirty="0"/>
              <a:t>Course Video Links</a:t>
            </a:r>
          </a:p>
        </p:txBody>
      </p:sp>
      <p:sp>
        <p:nvSpPr>
          <p:cNvPr id="2" name="Slide Number Placeholder 1">
            <a:extLst>
              <a:ext uri="{FF2B5EF4-FFF2-40B4-BE49-F238E27FC236}">
                <a16:creationId xmlns:a16="http://schemas.microsoft.com/office/drawing/2014/main" id="{D56C168B-599A-5289-185D-205347CFBC2A}"/>
              </a:ext>
            </a:extLst>
          </p:cNvPr>
          <p:cNvSpPr>
            <a:spLocks noGrp="1"/>
          </p:cNvSpPr>
          <p:nvPr>
            <p:ph type="sldNum" sz="quarter" idx="12"/>
          </p:nvPr>
        </p:nvSpPr>
        <p:spPr/>
        <p:txBody>
          <a:bodyPr/>
          <a:lstStyle/>
          <a:p>
            <a:pPr>
              <a:defRPr/>
            </a:pPr>
            <a:fld id="{AC73F1D3-B4B8-4AEF-90B2-F6B713CA2A81}" type="slidenum">
              <a:rPr lang="en-US" smtClean="0"/>
              <a:pPr>
                <a:defRPr/>
              </a:pPr>
              <a:t>477</a:t>
            </a:fld>
            <a:endParaRPr lang="en-US" dirty="0"/>
          </a:p>
        </p:txBody>
      </p:sp>
    </p:spTree>
    <p:extLst>
      <p:ext uri="{BB962C8B-B14F-4D97-AF65-F5344CB8AC3E}">
        <p14:creationId xmlns:p14="http://schemas.microsoft.com/office/powerpoint/2010/main" val="861630518"/>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solidFill>
                  <a:srgbClr val="FFFFFF"/>
                </a:solidFill>
              </a:rPr>
              <a:pPr/>
              <a:t>478</a:t>
            </a:fld>
            <a:endParaRPr lang="en-US" dirty="0">
              <a:solidFill>
                <a:srgbClr val="FFFFFF"/>
              </a:solidFill>
            </a:endParaRPr>
          </a:p>
        </p:txBody>
      </p:sp>
      <p:sp>
        <p:nvSpPr>
          <p:cNvPr id="3" name="Title 2"/>
          <p:cNvSpPr>
            <a:spLocks noGrp="1"/>
          </p:cNvSpPr>
          <p:nvPr>
            <p:ph type="title"/>
          </p:nvPr>
        </p:nvSpPr>
        <p:spPr/>
        <p:txBody>
          <a:bodyPr/>
          <a:lstStyle/>
          <a:p>
            <a:r>
              <a:rPr lang="en-US" dirty="0"/>
              <a:t>Agile Overview - Video</a:t>
            </a:r>
          </a:p>
        </p:txBody>
      </p:sp>
      <p:sp>
        <p:nvSpPr>
          <p:cNvPr id="4" name="Rectangle 3"/>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https://www.scrumstudy.com/video/semiar-Agile-Manifesto</a:t>
            </a:r>
            <a:endParaRPr lang="en-IN" dirty="0">
              <a:solidFill>
                <a:srgbClr val="FF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8EBB16B6-C218-0102-4802-DD0AD9DF788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3336026"/>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Scrum? - Video</a:t>
            </a:r>
          </a:p>
        </p:txBody>
      </p:sp>
      <p:sp>
        <p:nvSpPr>
          <p:cNvPr id="3" name="Content Placeholder 2"/>
          <p:cNvSpPr>
            <a:spLocks noGrp="1"/>
          </p:cNvSpPr>
          <p:nvPr>
            <p:ph idx="1"/>
          </p:nvPr>
        </p:nvSpPr>
        <p:spPr/>
        <p:txBody>
          <a:bodyPr/>
          <a:lstStyle/>
          <a:p>
            <a:r>
              <a:rPr lang="en-IN" dirty="0"/>
              <a:t>Here is a video to review the concept:</a:t>
            </a:r>
          </a:p>
          <a:p>
            <a:endParaRPr lang="en-IN" dirty="0"/>
          </a:p>
          <a:p>
            <a:pPr marL="400050" lvl="1" indent="0">
              <a:buNone/>
            </a:pPr>
            <a:r>
              <a:rPr lang="en-US" sz="2000" dirty="0">
                <a:hlinkClick r:id="rId2"/>
              </a:rPr>
              <a:t>https://www.scrumstudy.com/video/seminar-en-why-use-scrum</a:t>
            </a:r>
            <a:endParaRPr lang="en-US" sz="2000" dirty="0"/>
          </a:p>
          <a:p>
            <a:pPr marL="400050" lvl="1" indent="0">
              <a:buNone/>
            </a:pPr>
            <a:endParaRPr lang="en-US" dirty="0"/>
          </a:p>
          <a:p>
            <a:r>
              <a:rPr lang="en-US" dirty="0"/>
              <a:t>For more videos on this concept, please login to your online account.</a:t>
            </a:r>
          </a:p>
          <a:p>
            <a:endParaRPr lang="en-US" dirty="0"/>
          </a:p>
          <a:p>
            <a:r>
              <a:rPr lang="en-IN" dirty="0"/>
              <a:t>If you are unable to watch the video here, you can use the link to play the video directly in your browser.</a:t>
            </a:r>
            <a:endParaRPr lang="en-US" dirty="0"/>
          </a:p>
        </p:txBody>
      </p:sp>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479</a:t>
            </a:fld>
            <a:endParaRPr lang="en-US" dirty="0">
              <a:solidFill>
                <a:srgbClr val="FFFFFF"/>
              </a:solidFill>
            </a:endParaRPr>
          </a:p>
        </p:txBody>
      </p:sp>
      <p:sp>
        <p:nvSpPr>
          <p:cNvPr id="5" name="Footer Placeholder 4">
            <a:extLst>
              <a:ext uri="{FF2B5EF4-FFF2-40B4-BE49-F238E27FC236}">
                <a16:creationId xmlns:a16="http://schemas.microsoft.com/office/drawing/2014/main" id="{4E082C03-94B1-9FFC-F299-7E51654207E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4412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187" y="2329641"/>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Early Delivery of High Value</a:t>
            </a:r>
          </a:p>
        </p:txBody>
      </p:sp>
      <p:sp>
        <p:nvSpPr>
          <p:cNvPr id="4" name="TextBox 3"/>
          <p:cNvSpPr txBox="1"/>
          <p:nvPr/>
        </p:nvSpPr>
        <p:spPr>
          <a:xfrm>
            <a:off x="454087" y="3050700"/>
            <a:ext cx="8598089" cy="1003288"/>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The Create Prioritized Product Backlog process ensures that the highest value requirements of the customer are satisfied first.</a:t>
            </a:r>
            <a:endParaRPr lang="en-US" sz="2000" dirty="0">
              <a:latin typeface="Calibri" panose="020F0502020204030204" pitchFamily="34" charset="0"/>
              <a:cs typeface="Calibri" panose="020F0502020204030204" pitchFamily="34" charset="0"/>
            </a:endParaRPr>
          </a:p>
        </p:txBody>
      </p:sp>
      <p:grpSp>
        <p:nvGrpSpPr>
          <p:cNvPr id="12" name="Group 11"/>
          <p:cNvGrpSpPr/>
          <p:nvPr/>
        </p:nvGrpSpPr>
        <p:grpSpPr>
          <a:xfrm>
            <a:off x="7318772" y="2097009"/>
            <a:ext cx="932260" cy="953691"/>
            <a:chOff x="9801225" y="1653012"/>
            <a:chExt cx="1243013" cy="1271588"/>
          </a:xfrm>
        </p:grpSpPr>
        <p:sp>
          <p:nvSpPr>
            <p:cNvPr id="3" name="Donut 2"/>
            <p:cNvSpPr/>
            <p:nvPr/>
          </p:nvSpPr>
          <p:spPr>
            <a:xfrm rot="19763688">
              <a:off x="9801225" y="1653012"/>
              <a:ext cx="1243013" cy="1271588"/>
            </a:xfrm>
            <a:prstGeom prst="donut">
              <a:avLst>
                <a:gd name="adj" fmla="val 8908"/>
              </a:avLst>
            </a:prstGeom>
            <a:solidFill>
              <a:srgbClr val="C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rgbClr val="FF0000"/>
                  </a:solidFill>
                  <a:latin typeface="Calibri" panose="020F0502020204030204" pitchFamily="34" charset="0"/>
                </a:rPr>
                <a:t>value</a:t>
              </a:r>
            </a:p>
          </p:txBody>
        </p:sp>
        <p:cxnSp>
          <p:nvCxnSpPr>
            <p:cNvPr id="8" name="Straight Connector 7"/>
            <p:cNvCxnSpPr/>
            <p:nvPr/>
          </p:nvCxnSpPr>
          <p:spPr>
            <a:xfrm flipV="1">
              <a:off x="9886950" y="1798459"/>
              <a:ext cx="871538" cy="5186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128180" y="2211705"/>
              <a:ext cx="871538" cy="5186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48</a:t>
            </a:fld>
            <a:endParaRPr lang="en-US" dirty="0"/>
          </a:p>
        </p:txBody>
      </p:sp>
      <p:sp>
        <p:nvSpPr>
          <p:cNvPr id="6" name="Footer Placeholder 5">
            <a:extLst>
              <a:ext uri="{FF2B5EF4-FFF2-40B4-BE49-F238E27FC236}">
                <a16:creationId xmlns:a16="http://schemas.microsoft.com/office/drawing/2014/main" id="{F7260A44-E2EC-DE2A-9129-4745933A829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9237306"/>
      </p:ext>
    </p:extLst>
  </p:cSld>
  <p:clrMapOvr>
    <a:masterClrMapping/>
  </p:clrMapOvr>
  <p:transition spd="med">
    <p:pull/>
  </p:transition>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1800" dirty="0"/>
              <a:t>Here is a video to review the concept:</a:t>
            </a:r>
          </a:p>
          <a:p>
            <a:endParaRPr lang="en-IN" sz="1800" dirty="0"/>
          </a:p>
          <a:p>
            <a:pPr marL="261938" lvl="1" indent="0">
              <a:buNone/>
            </a:pPr>
            <a:r>
              <a:rPr lang="en-US" sz="1800" dirty="0">
                <a:hlinkClick r:id="rId2"/>
              </a:rPr>
              <a:t>https://www.scrumstudy.com/video/seminar-en-Framework-of-the-SBOK-Guide</a:t>
            </a:r>
            <a:endParaRPr lang="en-US" sz="1800" dirty="0"/>
          </a:p>
          <a:p>
            <a:endParaRPr lang="en-US" sz="1800" dirty="0"/>
          </a:p>
          <a:p>
            <a:r>
              <a:rPr lang="en-IN" sz="1800" dirty="0"/>
              <a:t>For more videos on this concept, please login to your online account.</a:t>
            </a:r>
          </a:p>
          <a:p>
            <a:endParaRPr lang="en-IN" sz="1800" dirty="0"/>
          </a:p>
          <a:p>
            <a:r>
              <a:rPr lang="en-IN" sz="1800" dirty="0"/>
              <a:t>If you are unable to watch the video here, you can use the link to play the video directly in your browser.</a:t>
            </a:r>
          </a:p>
        </p:txBody>
      </p:sp>
      <p:sp>
        <p:nvSpPr>
          <p:cNvPr id="3" name="Title 2"/>
          <p:cNvSpPr>
            <a:spLocks noGrp="1"/>
          </p:cNvSpPr>
          <p:nvPr>
            <p:ph type="title"/>
          </p:nvPr>
        </p:nvSpPr>
        <p:spPr/>
        <p:txBody>
          <a:bodyPr/>
          <a:lstStyle/>
          <a:p>
            <a:r>
              <a:rPr lang="en-US" dirty="0"/>
              <a:t>Framework of the SBOK® Guide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480</a:t>
            </a:fld>
            <a:endParaRPr lang="en-US" dirty="0">
              <a:solidFill>
                <a:srgbClr val="FFFFFF"/>
              </a:solidFill>
            </a:endParaRPr>
          </a:p>
        </p:txBody>
      </p:sp>
    </p:spTree>
    <p:extLst>
      <p:ext uri="{BB962C8B-B14F-4D97-AF65-F5344CB8AC3E}">
        <p14:creationId xmlns:p14="http://schemas.microsoft.com/office/powerpoint/2010/main" val="618503946"/>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solidFill>
                  <a:srgbClr val="FFFFFF"/>
                </a:solidFill>
              </a:rPr>
              <a:pPr/>
              <a:t>481</a:t>
            </a:fld>
            <a:endParaRPr lang="en-US" dirty="0">
              <a:solidFill>
                <a:srgbClr val="FFFFFF"/>
              </a:solidFill>
            </a:endParaRPr>
          </a:p>
        </p:txBody>
      </p:sp>
      <p:sp>
        <p:nvSpPr>
          <p:cNvPr id="3" name="Title 2"/>
          <p:cNvSpPr>
            <a:spLocks noGrp="1"/>
          </p:cNvSpPr>
          <p:nvPr>
            <p:ph type="title"/>
          </p:nvPr>
        </p:nvSpPr>
        <p:spPr>
          <a:xfrm>
            <a:off x="0" y="381000"/>
            <a:ext cx="9144000" cy="533400"/>
          </a:xfrm>
        </p:spPr>
        <p:txBody>
          <a:bodyPr/>
          <a:lstStyle/>
          <a:p>
            <a:r>
              <a:rPr lang="en-US" dirty="0"/>
              <a:t>Empirical Process Control - Video</a:t>
            </a:r>
          </a:p>
        </p:txBody>
      </p:sp>
      <p:sp>
        <p:nvSpPr>
          <p:cNvPr id="4" name="Rectangle 3"/>
          <p:cNvSpPr/>
          <p:nvPr/>
        </p:nvSpPr>
        <p:spPr>
          <a:xfrm>
            <a:off x="304800" y="1524000"/>
            <a:ext cx="8610600" cy="2862322"/>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hlinkClick r:id="rId2"/>
              </a:rPr>
              <a:t>https://www.scrumstudy.com/video/seminar-en-Roles-Guide-and-Empirical-Process-Control</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1070456C-1B88-9C3F-ABF1-2D117454BF7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60521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Self-organization - Video</a:t>
            </a:r>
          </a:p>
        </p:txBody>
      </p:sp>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482</a:t>
            </a:fld>
            <a:endParaRPr lang="en-US" dirty="0">
              <a:solidFill>
                <a:srgbClr val="FFFFFF"/>
              </a:solidFill>
            </a:endParaRPr>
          </a:p>
        </p:txBody>
      </p:sp>
      <p:sp>
        <p:nvSpPr>
          <p:cNvPr id="5" name="Rectangle 4"/>
          <p:cNvSpPr/>
          <p:nvPr/>
        </p:nvSpPr>
        <p:spPr>
          <a:xfrm>
            <a:off x="304800" y="1524000"/>
            <a:ext cx="8610600" cy="1754326"/>
          </a:xfrm>
          <a:prstGeom prst="rect">
            <a:avLst/>
          </a:prstGeom>
        </p:spPr>
        <p:txBody>
          <a:bodyPr wrap="square">
            <a:spAutoFit/>
          </a:bodyPr>
          <a:lstStyle/>
          <a:p>
            <a:pPr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rPr>
              <a:t>Here is a video to review the concept. If you are unable to watch the video properly, you can use the link to play the video directly in the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hlinkClick r:id="rId2"/>
              </a:rPr>
              <a:t>https://www.scrumstudy.com/video/seminar-en-Self-organization</a:t>
            </a:r>
            <a:endParaRPr lang="en-IN" dirty="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endParaRPr lang="en-IN"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3C81975E-456A-9C08-2E67-A80E9DDCC20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2261946"/>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lstStyle/>
          <a:p>
            <a:r>
              <a:rPr lang="en-US" dirty="0"/>
              <a:t>Collaboration - Video</a:t>
            </a:r>
          </a:p>
        </p:txBody>
      </p:sp>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483</a:t>
            </a:fld>
            <a:endParaRPr lang="en-US" dirty="0">
              <a:solidFill>
                <a:srgbClr val="FFFFFF"/>
              </a:solidFill>
            </a:endParaRPr>
          </a:p>
        </p:txBody>
      </p:sp>
      <p:sp>
        <p:nvSpPr>
          <p:cNvPr id="5" name="Rectangle 4"/>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https://www.scrumstudy.com/video/seminar-en-Collaboration</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0AF2CAEF-B605-A75C-6794-E5C03BBDDA3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0096510"/>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Value-based Prioritization - Video</a:t>
            </a:r>
          </a:p>
        </p:txBody>
      </p:sp>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484</a:t>
            </a:fld>
            <a:endParaRPr lang="en-US" dirty="0">
              <a:solidFill>
                <a:srgbClr val="FFFFFF"/>
              </a:solidFill>
            </a:endParaRPr>
          </a:p>
        </p:txBody>
      </p:sp>
      <p:sp>
        <p:nvSpPr>
          <p:cNvPr id="5" name="Rectangle 4"/>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hlinkClick r:id="rId2"/>
              </a:rPr>
              <a:t>https://www.scrumstudy.com/video/seminar-en-Value-based-Prioritization</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688358BC-693A-8EC1-3B97-85849049948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5455200"/>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solidFill>
                  <a:srgbClr val="FFFFFF"/>
                </a:solidFill>
              </a:rPr>
              <a:pPr/>
              <a:t>485</a:t>
            </a:fld>
            <a:endParaRPr lang="en-US" dirty="0">
              <a:solidFill>
                <a:srgbClr val="FFFFFF"/>
              </a:solidFill>
            </a:endParaRPr>
          </a:p>
        </p:txBody>
      </p:sp>
      <p:sp>
        <p:nvSpPr>
          <p:cNvPr id="3" name="Title 2"/>
          <p:cNvSpPr>
            <a:spLocks noGrp="1"/>
          </p:cNvSpPr>
          <p:nvPr>
            <p:ph type="title"/>
          </p:nvPr>
        </p:nvSpPr>
        <p:spPr/>
        <p:txBody>
          <a:bodyPr/>
          <a:lstStyle/>
          <a:p>
            <a:r>
              <a:rPr lang="en-US" dirty="0"/>
              <a:t>Time-boxing - Video</a:t>
            </a:r>
          </a:p>
        </p:txBody>
      </p:sp>
      <p:sp>
        <p:nvSpPr>
          <p:cNvPr id="4" name="Rectangle 3"/>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hlinkClick r:id="rId2"/>
              </a:rPr>
              <a:t>https://www.scrumstudy.com/video/seminar-en-Time-boxing</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94CEEDE-EE68-8490-7C75-1FC16D6BFB42}"/>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185136"/>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solidFill>
                  <a:srgbClr val="FFFFFF"/>
                </a:solidFill>
              </a:rPr>
              <a:pPr/>
              <a:t>486</a:t>
            </a:fld>
            <a:endParaRPr lang="en-US" dirty="0">
              <a:solidFill>
                <a:srgbClr val="FFFFFF"/>
              </a:solidFill>
            </a:endParaRPr>
          </a:p>
        </p:txBody>
      </p:sp>
      <p:sp>
        <p:nvSpPr>
          <p:cNvPr id="3" name="Title 2"/>
          <p:cNvSpPr>
            <a:spLocks noGrp="1"/>
          </p:cNvSpPr>
          <p:nvPr>
            <p:ph type="title"/>
          </p:nvPr>
        </p:nvSpPr>
        <p:spPr/>
        <p:txBody>
          <a:bodyPr/>
          <a:lstStyle/>
          <a:p>
            <a:r>
              <a:rPr lang="en-US" dirty="0"/>
              <a:t>Iterative Development - Video</a:t>
            </a:r>
          </a:p>
        </p:txBody>
      </p:sp>
      <p:sp>
        <p:nvSpPr>
          <p:cNvPr id="4" name="Rectangle 3"/>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https://www.scrumstudy.com/video/seminar-en-Iterative-Development</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BB937387-D631-00AA-C6E9-0877DC26300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4036923"/>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2000" dirty="0"/>
              <a:t>Here is a video to review the concept:</a:t>
            </a:r>
          </a:p>
          <a:p>
            <a:endParaRPr lang="en-US" sz="2000" dirty="0"/>
          </a:p>
          <a:p>
            <a:pPr marL="261938" lvl="1" indent="0">
              <a:buNone/>
            </a:pPr>
            <a:r>
              <a:rPr lang="en-US" sz="2000" dirty="0">
                <a:hlinkClick r:id="rId2"/>
              </a:rPr>
              <a:t>https://www.scrumstudy.com/video/seminar-en-Scrum-project-roles</a:t>
            </a:r>
            <a:endParaRPr lang="en-US" sz="2000" dirty="0"/>
          </a:p>
          <a:p>
            <a:pPr marL="261938" lvl="1" indent="0">
              <a:buNone/>
            </a:pPr>
            <a:endParaRPr lang="en-US" sz="2000" dirty="0"/>
          </a:p>
          <a:p>
            <a:r>
              <a:rPr lang="en-IN" sz="2000" dirty="0"/>
              <a:t>For more videos on this concept, please login to your online account.</a:t>
            </a:r>
          </a:p>
          <a:p>
            <a:endParaRPr lang="en-IN" sz="2000" dirty="0"/>
          </a:p>
          <a:p>
            <a:r>
              <a:rPr lang="en-IN" sz="2000" dirty="0"/>
              <a:t>If you are unable to watch the video here, you can use the link to play the video directly in your browser.</a:t>
            </a:r>
          </a:p>
        </p:txBody>
      </p:sp>
      <p:sp>
        <p:nvSpPr>
          <p:cNvPr id="3" name="Title 2"/>
          <p:cNvSpPr>
            <a:spLocks noGrp="1"/>
          </p:cNvSpPr>
          <p:nvPr>
            <p:ph type="title"/>
          </p:nvPr>
        </p:nvSpPr>
        <p:spPr/>
        <p:txBody>
          <a:bodyPr/>
          <a:lstStyle/>
          <a:p>
            <a:r>
              <a:rPr lang="en-US" dirty="0"/>
              <a:t>Scrum Project Roles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487</a:t>
            </a:fld>
            <a:endParaRPr lang="en-US" dirty="0">
              <a:solidFill>
                <a:srgbClr val="FFFFFF"/>
              </a:solidFill>
            </a:endParaRPr>
          </a:p>
        </p:txBody>
      </p:sp>
    </p:spTree>
    <p:extLst>
      <p:ext uri="{BB962C8B-B14F-4D97-AF65-F5344CB8AC3E}">
        <p14:creationId xmlns:p14="http://schemas.microsoft.com/office/powerpoint/2010/main" val="3021958846"/>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1800" dirty="0"/>
              <a:t>Here is a video to review the concept:</a:t>
            </a:r>
          </a:p>
          <a:p>
            <a:endParaRPr lang="en-US" sz="1800" dirty="0"/>
          </a:p>
          <a:p>
            <a:pPr marL="261938" lvl="1" indent="0">
              <a:buNone/>
            </a:pPr>
            <a:r>
              <a:rPr lang="en-US" sz="1800" dirty="0">
                <a:hlinkClick r:id="rId2"/>
              </a:rPr>
              <a:t>https://www.scrumstudy.com/video/seminar-en-introduction-to-business-justification</a:t>
            </a:r>
            <a:endParaRPr lang="en-US" sz="1800" dirty="0"/>
          </a:p>
          <a:p>
            <a:pPr marL="261938" lvl="1" indent="0">
              <a:buNone/>
            </a:pPr>
            <a:endParaRPr lang="en-US" sz="1800" dirty="0"/>
          </a:p>
          <a:p>
            <a:r>
              <a:rPr lang="en-US" sz="1800" dirty="0"/>
              <a:t>For more videos on this concept, please login to your online account.</a:t>
            </a:r>
          </a:p>
          <a:p>
            <a:endParaRPr lang="en-US" sz="1800" dirty="0"/>
          </a:p>
          <a:p>
            <a:r>
              <a:rPr lang="en-IN" sz="1800" dirty="0"/>
              <a:t>If you are unable to watch the video here, you can use the link to play the video directly in your browser.</a:t>
            </a:r>
          </a:p>
          <a:p>
            <a:endParaRPr lang="en-US" sz="1800" dirty="0"/>
          </a:p>
        </p:txBody>
      </p:sp>
      <p:sp>
        <p:nvSpPr>
          <p:cNvPr id="3" name="Title 2"/>
          <p:cNvSpPr>
            <a:spLocks noGrp="1"/>
          </p:cNvSpPr>
          <p:nvPr>
            <p:ph type="title"/>
          </p:nvPr>
        </p:nvSpPr>
        <p:spPr/>
        <p:txBody>
          <a:bodyPr/>
          <a:lstStyle/>
          <a:p>
            <a:r>
              <a:rPr lang="en-US" dirty="0"/>
              <a:t>Business Justification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488</a:t>
            </a:fld>
            <a:endParaRPr lang="en-US" dirty="0">
              <a:solidFill>
                <a:srgbClr val="FFFFFF"/>
              </a:solidFill>
            </a:endParaRPr>
          </a:p>
        </p:txBody>
      </p:sp>
    </p:spTree>
    <p:extLst>
      <p:ext uri="{BB962C8B-B14F-4D97-AF65-F5344CB8AC3E}">
        <p14:creationId xmlns:p14="http://schemas.microsoft.com/office/powerpoint/2010/main" val="368516420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solidFill>
                  <a:srgbClr val="FFFFFF"/>
                </a:solidFill>
              </a:rPr>
              <a:pPr/>
              <a:t>489</a:t>
            </a:fld>
            <a:endParaRPr lang="en-US" dirty="0">
              <a:solidFill>
                <a:srgbClr val="FFFFFF"/>
              </a:solidFill>
            </a:endParaRPr>
          </a:p>
        </p:txBody>
      </p:sp>
      <p:sp>
        <p:nvSpPr>
          <p:cNvPr id="3" name="Title 2"/>
          <p:cNvSpPr>
            <a:spLocks noGrp="1"/>
          </p:cNvSpPr>
          <p:nvPr>
            <p:ph type="title"/>
          </p:nvPr>
        </p:nvSpPr>
        <p:spPr/>
        <p:txBody>
          <a:bodyPr/>
          <a:lstStyle/>
          <a:p>
            <a:r>
              <a:rPr lang="en-US" dirty="0" err="1"/>
              <a:t>VMfoods</a:t>
            </a:r>
            <a:r>
              <a:rPr lang="en-US" dirty="0"/>
              <a:t> Case Study Scenario - Video</a:t>
            </a:r>
          </a:p>
        </p:txBody>
      </p:sp>
      <p:sp>
        <p:nvSpPr>
          <p:cNvPr id="4" name="Rectangle 3"/>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scenario for the case study </a:t>
            </a:r>
            <a:r>
              <a:rPr lang="en-IN" dirty="0" err="1">
                <a:solidFill>
                  <a:srgbClr val="000000"/>
                </a:solidFill>
                <a:latin typeface="Calibri" panose="020F0502020204030204" pitchFamily="34" charset="0"/>
                <a:cs typeface="Calibri" panose="020F0502020204030204" pitchFamily="34" charset="0"/>
              </a:rPr>
              <a:t>VMfoods</a:t>
            </a:r>
            <a:r>
              <a:rPr lang="en-IN" dirty="0">
                <a:solidFill>
                  <a:srgbClr val="000000"/>
                </a:solidFill>
                <a:latin typeface="Calibri" panose="020F0502020204030204" pitchFamily="34" charset="0"/>
                <a:cs typeface="Calibri" panose="020F0502020204030204" pitchFamily="34" charset="0"/>
              </a:rPr>
              <a: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https://www.scrumstudy.com/video/semiar-Virtual-Class-VMFoods-Case-Study</a:t>
            </a:r>
            <a:endParaRPr lang="en-IN" dirty="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53C9A35E-AE7F-4518-0404-2DFC63E42C9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5891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40356"/>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Efficient Development Process</a:t>
            </a:r>
          </a:p>
        </p:txBody>
      </p:sp>
      <p:sp>
        <p:nvSpPr>
          <p:cNvPr id="4" name="TextBox 3"/>
          <p:cNvSpPr txBox="1"/>
          <p:nvPr/>
        </p:nvSpPr>
        <p:spPr>
          <a:xfrm>
            <a:off x="454087" y="3025281"/>
            <a:ext cx="8598089" cy="506292"/>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Time-boxing and minimizing non-essential work leads to higher efficiency levels.</a:t>
            </a:r>
            <a:endParaRPr lang="en-US" sz="2000" dirty="0">
              <a:latin typeface="Calibri" panose="020F0502020204030204" pitchFamily="34" charset="0"/>
              <a:cs typeface="Calibri" panose="020F0502020204030204" pitchFamily="34" charset="0"/>
            </a:endParaRPr>
          </a:p>
        </p:txBody>
      </p:sp>
      <p:sp>
        <p:nvSpPr>
          <p:cNvPr id="2" name="L-Shape 1"/>
          <p:cNvSpPr/>
          <p:nvPr/>
        </p:nvSpPr>
        <p:spPr>
          <a:xfrm rot="18801288">
            <a:off x="7463174" y="2261799"/>
            <a:ext cx="1117022" cy="423808"/>
          </a:xfrm>
          <a:prstGeom prst="corner">
            <a:avLst>
              <a:gd name="adj1" fmla="val 33289"/>
              <a:gd name="adj2" fmla="val 38753"/>
            </a:avLst>
          </a:prstGeom>
          <a:solidFill>
            <a:srgbClr val="C00000">
              <a:alpha val="6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7" name="TextBox 6"/>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49</a:t>
            </a:fld>
            <a:endParaRPr lang="en-US" dirty="0"/>
          </a:p>
        </p:txBody>
      </p:sp>
      <p:sp>
        <p:nvSpPr>
          <p:cNvPr id="6" name="Footer Placeholder 5">
            <a:extLst>
              <a:ext uri="{FF2B5EF4-FFF2-40B4-BE49-F238E27FC236}">
                <a16:creationId xmlns:a16="http://schemas.microsoft.com/office/drawing/2014/main" id="{2B938FAC-B5D1-386E-D143-62CB933E425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0053955"/>
      </p:ext>
    </p:extLst>
  </p:cSld>
  <p:clrMapOvr>
    <a:masterClrMapping/>
  </p:clrMapOvr>
  <p:transition spd="med">
    <p:pull/>
  </p:transition>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490</a:t>
            </a:fld>
            <a:endParaRPr lang="en-US" dirty="0">
              <a:solidFill>
                <a:srgbClr val="FFFFFF"/>
              </a:solidFill>
            </a:endParaRPr>
          </a:p>
        </p:txBody>
      </p:sp>
      <p:sp>
        <p:nvSpPr>
          <p:cNvPr id="5" name="Title 2"/>
          <p:cNvSpPr txBox="1">
            <a:spLocks/>
          </p:cNvSpPr>
          <p:nvPr/>
        </p:nvSpPr>
        <p:spPr bwMode="auto">
          <a:xfrm>
            <a:off x="152400" y="304801"/>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5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Initiate Phase - Video</a:t>
            </a:r>
          </a:p>
        </p:txBody>
      </p:sp>
      <p:sp>
        <p:nvSpPr>
          <p:cNvPr id="6" name="Rectangle 5"/>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rPr>
              <a:t>	</a:t>
            </a:r>
            <a:r>
              <a:rPr lang="en-IN" dirty="0">
                <a:solidFill>
                  <a:srgbClr val="000000"/>
                </a:solidFill>
                <a:latin typeface="Calibri" panose="020F0502020204030204" pitchFamily="34" charset="0"/>
                <a:cs typeface="Calibri" panose="020F0502020204030204" pitchFamily="34" charset="0"/>
                <a:hlinkClick r:id="rId2"/>
              </a:rPr>
              <a:t>https://www.scrumstudy.com/video/seminar-en-Initiate-Introduction</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6C95E5AB-423D-B6A4-868F-6E806310021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628071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solidFill>
                  <a:srgbClr val="FFFFFF"/>
                </a:solidFill>
              </a:rPr>
              <a:pPr/>
              <a:t>491</a:t>
            </a:fld>
            <a:endParaRPr lang="en-US" dirty="0">
              <a:solidFill>
                <a:srgbClr val="FFFFFF"/>
              </a:solidFill>
            </a:endParaRPr>
          </a:p>
        </p:txBody>
      </p:sp>
      <p:sp>
        <p:nvSpPr>
          <p:cNvPr id="3" name="Title 2"/>
          <p:cNvSpPr>
            <a:spLocks noGrp="1"/>
          </p:cNvSpPr>
          <p:nvPr>
            <p:ph type="title"/>
          </p:nvPr>
        </p:nvSpPr>
        <p:spPr/>
        <p:txBody>
          <a:bodyPr/>
          <a:lstStyle/>
          <a:p>
            <a:r>
              <a:rPr lang="en-US" dirty="0"/>
              <a:t>Estimate User Stories - Video</a:t>
            </a:r>
          </a:p>
        </p:txBody>
      </p:sp>
      <p:sp>
        <p:nvSpPr>
          <p:cNvPr id="4" name="Rectangle 3"/>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rPr>
              <a:t>	</a:t>
            </a: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https://www.scrumstudy.com/video/seminar-en-scrum-video-estimation-exercise</a:t>
            </a:r>
            <a:endParaRPr lang="en-IN" dirty="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E68596F-7F8E-3BF6-F643-FDA21C2E227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2526024"/>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492</a:t>
            </a:fld>
            <a:endParaRPr lang="en-US" dirty="0">
              <a:solidFill>
                <a:srgbClr val="FFFFFF"/>
              </a:solidFill>
            </a:endParaRPr>
          </a:p>
        </p:txBody>
      </p:sp>
      <p:sp>
        <p:nvSpPr>
          <p:cNvPr id="5" name="Title 2"/>
          <p:cNvSpPr txBox="1">
            <a:spLocks/>
          </p:cNvSpPr>
          <p:nvPr/>
        </p:nvSpPr>
        <p:spPr bwMode="auto">
          <a:xfrm>
            <a:off x="228600" y="228600"/>
            <a:ext cx="86868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5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Plan and Estimate Phase - Video</a:t>
            </a:r>
          </a:p>
        </p:txBody>
      </p:sp>
      <p:sp>
        <p:nvSpPr>
          <p:cNvPr id="6" name="Rectangle 5"/>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https://www.scrumstudy.com/video/seminar-en-Plan-and-Estimate-Introduction</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1616DCB8-E779-95D0-299B-D8B55180CCB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9583567"/>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BCC52C-CE0E-4A77-AE88-E639344518EB}" type="slidenum">
              <a:rPr lang="en-US" smtClean="0">
                <a:solidFill>
                  <a:srgbClr val="FFFFFF"/>
                </a:solidFill>
              </a:rPr>
              <a:pPr/>
              <a:t>493</a:t>
            </a:fld>
            <a:endParaRPr lang="en-US" dirty="0">
              <a:solidFill>
                <a:srgbClr val="FFFFFF"/>
              </a:solidFill>
            </a:endParaRPr>
          </a:p>
        </p:txBody>
      </p:sp>
      <p:sp>
        <p:nvSpPr>
          <p:cNvPr id="3" name="Title 2"/>
          <p:cNvSpPr>
            <a:spLocks noGrp="1"/>
          </p:cNvSpPr>
          <p:nvPr>
            <p:ph type="title"/>
          </p:nvPr>
        </p:nvSpPr>
        <p:spPr/>
        <p:txBody>
          <a:bodyPr/>
          <a:lstStyle/>
          <a:p>
            <a:r>
              <a:rPr lang="en-US" dirty="0"/>
              <a:t>Conduct Daily Standup - Video</a:t>
            </a:r>
          </a:p>
        </p:txBody>
      </p:sp>
      <p:sp>
        <p:nvSpPr>
          <p:cNvPr id="4" name="Rectangle 3"/>
          <p:cNvSpPr/>
          <p:nvPr/>
        </p:nvSpPr>
        <p:spPr>
          <a:xfrm>
            <a:off x="304800" y="1524000"/>
            <a:ext cx="8610600" cy="4524315"/>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pPr>
            <a:r>
              <a:rPr lang="en-IN" b="1" dirty="0">
                <a:solidFill>
                  <a:srgbClr val="000000"/>
                </a:solidFill>
                <a:latin typeface="Calibri" panose="020F0502020204030204" pitchFamily="34" charset="0"/>
                <a:cs typeface="Calibri" panose="020F0502020204030204" pitchFamily="34" charset="0"/>
              </a:rPr>
              <a:t>Day 1</a:t>
            </a:r>
            <a:endParaRPr lang="en-IN" b="1" dirty="0">
              <a:solidFill>
                <a:srgbClr val="000000"/>
              </a:solidFill>
              <a:latin typeface="Calibri" panose="020F0502020204030204" pitchFamily="34" charset="0"/>
              <a:cs typeface="Calibri" panose="020F0502020204030204" pitchFamily="34" charset="0"/>
              <a:hlinkClick r:id="rId2"/>
            </a:endParaRPr>
          </a:p>
          <a:p>
            <a:pPr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www.scrumstudy.com/video/seminar-Virtual-Class-Standup-Meeting-Day1</a:t>
            </a:r>
            <a:br>
              <a:rPr lang="en-IN" dirty="0">
                <a:solidFill>
                  <a:srgbClr val="000000"/>
                </a:solidFill>
                <a:latin typeface="Calibri" panose="020F0502020204030204" pitchFamily="34" charset="0"/>
                <a:cs typeface="Calibri" panose="020F0502020204030204" pitchFamily="34" charset="0"/>
              </a:rPr>
            </a:br>
            <a:endParaRPr lang="en-IN" dirty="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pPr>
            <a:r>
              <a:rPr lang="en-IN" b="1" dirty="0">
                <a:solidFill>
                  <a:srgbClr val="000000"/>
                </a:solidFill>
                <a:latin typeface="Calibri" panose="020F0502020204030204" pitchFamily="34" charset="0"/>
                <a:cs typeface="Calibri" panose="020F0502020204030204" pitchFamily="34" charset="0"/>
              </a:rPr>
              <a:t>Day 7</a:t>
            </a:r>
          </a:p>
          <a:p>
            <a:pPr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3"/>
              </a:rPr>
              <a:t>www.scrumstudy.com/video/seminar-Virtual-Class-Standup-Meeting-Day7</a:t>
            </a: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endParaRPr lang="en-IN" dirty="0">
              <a:solidFill>
                <a:srgbClr val="FF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81F035DA-107B-7249-6790-66D5046117A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6864591"/>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494</a:t>
            </a:fld>
            <a:endParaRPr lang="en-US" dirty="0">
              <a:solidFill>
                <a:srgbClr val="FFFFFF"/>
              </a:solidFill>
            </a:endParaRPr>
          </a:p>
        </p:txBody>
      </p:sp>
      <p:sp>
        <p:nvSpPr>
          <p:cNvPr id="5" name="Title 2"/>
          <p:cNvSpPr txBox="1">
            <a:spLocks/>
          </p:cNvSpPr>
          <p:nvPr/>
        </p:nvSpPr>
        <p:spPr bwMode="auto">
          <a:xfrm>
            <a:off x="304800" y="350837"/>
            <a:ext cx="8610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5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Refining - Video</a:t>
            </a:r>
          </a:p>
        </p:txBody>
      </p:sp>
      <p:sp>
        <p:nvSpPr>
          <p:cNvPr id="6" name="Rectangle 5"/>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www.scrumstudy.com/video/seminar-Virtual-Class-Prioritization</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AC0A751E-DDF4-CAF7-0856-C578587328D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736871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495</a:t>
            </a:fld>
            <a:endParaRPr lang="en-US" dirty="0">
              <a:solidFill>
                <a:srgbClr val="FFFFFF"/>
              </a:solidFill>
            </a:endParaRPr>
          </a:p>
        </p:txBody>
      </p:sp>
      <p:sp>
        <p:nvSpPr>
          <p:cNvPr id="5" name="Title 2"/>
          <p:cNvSpPr txBox="1">
            <a:spLocks/>
          </p:cNvSpPr>
          <p:nvPr/>
        </p:nvSpPr>
        <p:spPr bwMode="auto">
          <a:xfrm>
            <a:off x="304800" y="350837"/>
            <a:ext cx="8610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5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Implement Phase - Video</a:t>
            </a:r>
          </a:p>
        </p:txBody>
      </p:sp>
      <p:sp>
        <p:nvSpPr>
          <p:cNvPr id="6" name="Rectangle 5"/>
          <p:cNvSpPr/>
          <p:nvPr/>
        </p:nvSpPr>
        <p:spPr>
          <a:xfrm>
            <a:off x="304800" y="1524000"/>
            <a:ext cx="8610600" cy="2862322"/>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https://www.scrumstudy.com/video/seminar-en-Implement-Introduction-and-Create-Deliverables</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FEF7F455-C88C-F180-6362-94E31B6FBA3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3871188"/>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496</a:t>
            </a:fld>
            <a:endParaRPr lang="en-US" dirty="0">
              <a:solidFill>
                <a:srgbClr val="FFFFFF"/>
              </a:solidFill>
            </a:endParaRPr>
          </a:p>
        </p:txBody>
      </p:sp>
      <p:sp>
        <p:nvSpPr>
          <p:cNvPr id="5" name="Title 2"/>
          <p:cNvSpPr txBox="1">
            <a:spLocks/>
          </p:cNvSpPr>
          <p:nvPr/>
        </p:nvSpPr>
        <p:spPr bwMode="auto">
          <a:xfrm>
            <a:off x="304800" y="304800"/>
            <a:ext cx="861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5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Review and Retrospect Phase - Video</a:t>
            </a:r>
          </a:p>
        </p:txBody>
      </p:sp>
      <p:sp>
        <p:nvSpPr>
          <p:cNvPr id="6" name="Rectangle 5"/>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https://www.scrumstudy.com/video/seminar-en-Review-and-Retrospect-Introduction</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2A6DA42A-5127-032D-081C-F6E62A5E4CA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084984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BCC52C-CE0E-4A77-AE88-E639344518EB}" type="slidenum">
              <a:rPr lang="en-US" smtClean="0">
                <a:solidFill>
                  <a:srgbClr val="FFFFFF"/>
                </a:solidFill>
              </a:rPr>
              <a:pPr/>
              <a:t>497</a:t>
            </a:fld>
            <a:endParaRPr lang="en-US" dirty="0">
              <a:solidFill>
                <a:srgbClr val="FFFFFF"/>
              </a:solidFill>
            </a:endParaRPr>
          </a:p>
        </p:txBody>
      </p:sp>
      <p:sp>
        <p:nvSpPr>
          <p:cNvPr id="5" name="Title 2"/>
          <p:cNvSpPr txBox="1">
            <a:spLocks/>
          </p:cNvSpPr>
          <p:nvPr/>
        </p:nvSpPr>
        <p:spPr bwMode="auto">
          <a:xfrm>
            <a:off x="304800" y="381000"/>
            <a:ext cx="861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5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Release Phase - Video</a:t>
            </a:r>
          </a:p>
        </p:txBody>
      </p:sp>
      <p:sp>
        <p:nvSpPr>
          <p:cNvPr id="6" name="Rectangle 5"/>
          <p:cNvSpPr/>
          <p:nvPr/>
        </p:nvSpPr>
        <p:spPr>
          <a:xfrm>
            <a:off x="304800" y="1524000"/>
            <a:ext cx="8610600" cy="2585323"/>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Here is a video to review the concept:</a:t>
            </a: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lvl="1" fontAlgn="base">
              <a:spcBef>
                <a:spcPct val="0"/>
              </a:spcBef>
              <a:spcAft>
                <a:spcPct val="0"/>
              </a:spcAft>
            </a:pPr>
            <a:r>
              <a:rPr lang="en-IN" dirty="0">
                <a:solidFill>
                  <a:srgbClr val="000000"/>
                </a:solidFill>
                <a:latin typeface="Calibri" panose="020F0502020204030204" pitchFamily="34" charset="0"/>
                <a:cs typeface="Calibri" panose="020F0502020204030204" pitchFamily="34" charset="0"/>
                <a:hlinkClick r:id="rId2"/>
              </a:rPr>
              <a:t>https://www.scrumstudy.com/video/seminar-en-Release-Introduction</a:t>
            </a: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endParaRPr lang="en-IN"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more videos on this concept, please login to your online account.</a:t>
            </a:r>
          </a:p>
          <a:p>
            <a:pPr marL="285750" indent="-285750" fontAlgn="base">
              <a:spcBef>
                <a:spcPct val="0"/>
              </a:spcBef>
              <a:spcAft>
                <a:spcPct val="0"/>
              </a:spcAft>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IN" dirty="0">
                <a:solidFill>
                  <a:srgbClr val="000000"/>
                </a:solidFill>
                <a:latin typeface="Calibri" panose="020F0502020204030204" pitchFamily="34" charset="0"/>
                <a:cs typeface="Calibri" panose="020F0502020204030204" pitchFamily="34" charset="0"/>
              </a:rPr>
              <a:t>If you are unable to watch the video here, you can use the link to play the video directly in your browser.</a:t>
            </a:r>
          </a:p>
          <a:p>
            <a:pPr fontAlgn="base">
              <a:spcBef>
                <a:spcPct val="0"/>
              </a:spcBef>
              <a:spcAft>
                <a:spcPct val="0"/>
              </a:spcAft>
            </a:pPr>
            <a:endParaRPr lang="en-IN" dirty="0">
              <a:solidFill>
                <a:srgbClr val="000000"/>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1616BB04-C96F-B755-6815-2BC1DA9A56B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478610"/>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1800" dirty="0"/>
              <a:t>Here is a video to review the concept:</a:t>
            </a:r>
          </a:p>
          <a:p>
            <a:endParaRPr lang="en-US" sz="1800" dirty="0"/>
          </a:p>
          <a:p>
            <a:pPr marL="261938" lvl="1" indent="0">
              <a:buNone/>
            </a:pPr>
            <a:r>
              <a:rPr lang="en-US" sz="1800" dirty="0">
                <a:hlinkClick r:id="rId2"/>
              </a:rPr>
              <a:t>https://www.scrumstudy.com/video/seminar-en-Introduction-to-Quality</a:t>
            </a:r>
            <a:endParaRPr lang="en-US" sz="1800" dirty="0"/>
          </a:p>
          <a:p>
            <a:endParaRPr lang="en-US" sz="1800" dirty="0"/>
          </a:p>
          <a:p>
            <a:r>
              <a:rPr lang="en-US" sz="1800" dirty="0"/>
              <a:t>For more videos on this concept, please login to your online account.</a:t>
            </a:r>
          </a:p>
          <a:p>
            <a:endParaRPr lang="en-US" sz="1800" dirty="0"/>
          </a:p>
          <a:p>
            <a:r>
              <a:rPr lang="en-IN" sz="1800" dirty="0"/>
              <a:t>If you are unable to watch the video here, you can use the link to play the video directly in your browser.</a:t>
            </a:r>
          </a:p>
          <a:p>
            <a:endParaRPr lang="en-US" sz="1800" dirty="0"/>
          </a:p>
        </p:txBody>
      </p:sp>
      <p:sp>
        <p:nvSpPr>
          <p:cNvPr id="3" name="Title 2"/>
          <p:cNvSpPr>
            <a:spLocks noGrp="1"/>
          </p:cNvSpPr>
          <p:nvPr>
            <p:ph type="title"/>
          </p:nvPr>
        </p:nvSpPr>
        <p:spPr/>
        <p:txBody>
          <a:bodyPr/>
          <a:lstStyle/>
          <a:p>
            <a:r>
              <a:rPr lang="en-US" dirty="0"/>
              <a:t>Quality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498</a:t>
            </a:fld>
            <a:endParaRPr lang="en-US" dirty="0">
              <a:solidFill>
                <a:srgbClr val="FFFFFF"/>
              </a:solidFill>
            </a:endParaRPr>
          </a:p>
        </p:txBody>
      </p:sp>
    </p:spTree>
    <p:extLst>
      <p:ext uri="{BB962C8B-B14F-4D97-AF65-F5344CB8AC3E}">
        <p14:creationId xmlns:p14="http://schemas.microsoft.com/office/powerpoint/2010/main" val="1577915569"/>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1800" dirty="0"/>
              <a:t>Here is a video to review the concept:</a:t>
            </a:r>
          </a:p>
          <a:p>
            <a:endParaRPr lang="en-US" sz="1800" dirty="0"/>
          </a:p>
          <a:p>
            <a:pPr marL="261938" lvl="1" indent="0">
              <a:buNone/>
            </a:pPr>
            <a:r>
              <a:rPr lang="en-US" sz="1800" dirty="0">
                <a:hlinkClick r:id="rId2"/>
              </a:rPr>
              <a:t>https://www.scrumstudy.com/video/seminar-en-Integrating-Change</a:t>
            </a:r>
            <a:endParaRPr lang="en-US" sz="1800" dirty="0"/>
          </a:p>
          <a:p>
            <a:endParaRPr lang="en-US" sz="1800" dirty="0"/>
          </a:p>
          <a:p>
            <a:r>
              <a:rPr lang="en-US" sz="1800" dirty="0"/>
              <a:t>For more videos on this concept, please login to your online account.</a:t>
            </a:r>
          </a:p>
          <a:p>
            <a:endParaRPr lang="en-US" sz="1800" dirty="0"/>
          </a:p>
          <a:p>
            <a:r>
              <a:rPr lang="en-IN" sz="1800" dirty="0"/>
              <a:t>If you are unable to watch the video here, you can use the link to play the video directly in your browser.</a:t>
            </a:r>
          </a:p>
          <a:p>
            <a:endParaRPr lang="en-US" sz="1800" dirty="0"/>
          </a:p>
        </p:txBody>
      </p:sp>
      <p:sp>
        <p:nvSpPr>
          <p:cNvPr id="3" name="Title 2"/>
          <p:cNvSpPr>
            <a:spLocks noGrp="1"/>
          </p:cNvSpPr>
          <p:nvPr>
            <p:ph type="title"/>
          </p:nvPr>
        </p:nvSpPr>
        <p:spPr/>
        <p:txBody>
          <a:bodyPr/>
          <a:lstStyle/>
          <a:p>
            <a:r>
              <a:rPr lang="en-US" dirty="0"/>
              <a:t>Change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499</a:t>
            </a:fld>
            <a:endParaRPr lang="en-US" dirty="0">
              <a:solidFill>
                <a:srgbClr val="FFFFFF"/>
              </a:solidFill>
            </a:endParaRPr>
          </a:p>
        </p:txBody>
      </p:sp>
    </p:spTree>
    <p:extLst>
      <p:ext uri="{BB962C8B-B14F-4D97-AF65-F5344CB8AC3E}">
        <p14:creationId xmlns:p14="http://schemas.microsoft.com/office/powerpoint/2010/main" val="152993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1692" y="391180"/>
            <a:ext cx="8510954"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Agenda</a:t>
            </a:r>
          </a:p>
        </p:txBody>
      </p:sp>
      <p:sp>
        <p:nvSpPr>
          <p:cNvPr id="9" name="TextBox 8"/>
          <p:cNvSpPr txBox="1"/>
          <p:nvPr/>
        </p:nvSpPr>
        <p:spPr>
          <a:xfrm>
            <a:off x="990600" y="914400"/>
            <a:ext cx="8229600" cy="6686446"/>
          </a:xfrm>
          <a:prstGeom prst="rect">
            <a:avLst/>
          </a:prstGeom>
          <a:noFill/>
        </p:spPr>
        <p:txBody>
          <a:bodyPr wrap="square" rtlCol="0">
            <a:spAutoFit/>
          </a:bodyPr>
          <a:lstStyle/>
          <a:p>
            <a:pPr marL="422041" indent="-265242">
              <a:spcAft>
                <a:spcPts val="277"/>
              </a:spcAft>
              <a:buFont typeface="+mj-lt"/>
              <a:buAutoNum type="arabicPeriod"/>
            </a:pPr>
            <a:r>
              <a:rPr lang="en-IN" b="1" dirty="0">
                <a:latin typeface="Calibri" panose="020F0502020204030204" pitchFamily="34" charset="0"/>
                <a:cs typeface="Calibri" panose="020F0502020204030204" pitchFamily="34" charset="0"/>
              </a:rPr>
              <a:t>Introduction</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Course Objectives</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Course Methodology</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Certification Schema</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Exam Format</a:t>
            </a:r>
          </a:p>
          <a:p>
            <a:pPr marL="422041" indent="-265242">
              <a:spcAft>
                <a:spcPts val="277"/>
              </a:spcAft>
              <a:buFont typeface="+mj-lt"/>
              <a:buAutoNum type="arabicPeriod"/>
            </a:pPr>
            <a:endParaRPr lang="en-IN" sz="1600" b="1" dirty="0">
              <a:latin typeface="Calibri" panose="020F0502020204030204" pitchFamily="34" charset="0"/>
              <a:cs typeface="Calibri" panose="020F0502020204030204" pitchFamily="34" charset="0"/>
            </a:endParaRPr>
          </a:p>
          <a:p>
            <a:pPr marL="499699" indent="-342900">
              <a:spcAft>
                <a:spcPts val="277"/>
              </a:spcAft>
              <a:buFont typeface="+mj-lt"/>
              <a:buAutoNum type="arabicPeriod"/>
            </a:pPr>
            <a:r>
              <a:rPr lang="en-IN" b="1" dirty="0">
                <a:latin typeface="Calibri" panose="020F0502020204030204" pitchFamily="34" charset="0"/>
                <a:cs typeface="Calibri" panose="020F0502020204030204" pitchFamily="34" charset="0"/>
              </a:rPr>
              <a:t>Overview of Agile</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Agile Manifesto</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Agile Principles</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What has Changed</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Agile Methods</a:t>
            </a:r>
          </a:p>
          <a:p>
            <a:pPr marL="499699" indent="-342900">
              <a:spcAft>
                <a:spcPts val="277"/>
              </a:spcAft>
              <a:buFont typeface="+mj-lt"/>
              <a:buAutoNum type="arabicPeriod"/>
            </a:pPr>
            <a:endParaRPr lang="en-IN" b="1" dirty="0">
              <a:latin typeface="Calibri" panose="020F0502020204030204" pitchFamily="34" charset="0"/>
              <a:cs typeface="Calibri" panose="020F0502020204030204" pitchFamily="34" charset="0"/>
            </a:endParaRPr>
          </a:p>
          <a:p>
            <a:pPr marL="499699" indent="-342900">
              <a:spcAft>
                <a:spcPts val="277"/>
              </a:spcAft>
              <a:buFont typeface="+mj-lt"/>
              <a:buAutoNum type="arabicPeriod"/>
            </a:pPr>
            <a:r>
              <a:rPr lang="en-IN" b="1" dirty="0">
                <a:latin typeface="Calibri" panose="020F0502020204030204" pitchFamily="34" charset="0"/>
                <a:cs typeface="Calibri" panose="020F0502020204030204" pitchFamily="34" charset="0"/>
              </a:rPr>
              <a:t>Overview of Scrum</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Definition and brief history of Scrum</a:t>
            </a:r>
          </a:p>
          <a:p>
            <a:pPr marL="899749" lvl="1" indent="-285750">
              <a:spcAft>
                <a:spcPts val="277"/>
              </a:spcAft>
              <a:buFont typeface="Courier New" panose="02070309020205020404" pitchFamily="49" charset="0"/>
              <a:buChar char="o"/>
            </a:pPr>
            <a:r>
              <a:rPr lang="en-IN" sz="1600" dirty="0">
                <a:latin typeface="Calibri" panose="020F0502020204030204" pitchFamily="34" charset="0"/>
                <a:cs typeface="Calibri" panose="020F0502020204030204" pitchFamily="34" charset="0"/>
              </a:rPr>
              <a:t>Why Scrum</a:t>
            </a:r>
          </a:p>
          <a:p>
            <a:pPr marL="1242649" lvl="2" indent="-171450">
              <a:spcAft>
                <a:spcPts val="277"/>
              </a:spcAft>
              <a:buFont typeface="Arial" panose="020B0604020202020204" pitchFamily="34" charset="0"/>
              <a:buChar char="•"/>
            </a:pPr>
            <a:r>
              <a:rPr lang="en-IN" sz="1600" dirty="0">
                <a:latin typeface="Calibri" panose="020F0502020204030204" pitchFamily="34" charset="0"/>
                <a:cs typeface="Calibri" panose="020F0502020204030204" pitchFamily="34" charset="0"/>
              </a:rPr>
              <a:t>Scrum vs. Traditional Project Management</a:t>
            </a:r>
          </a:p>
          <a:p>
            <a:pPr marL="1242649" lvl="2" indent="-171450">
              <a:spcAft>
                <a:spcPts val="277"/>
              </a:spcAft>
              <a:buFont typeface="Arial" panose="020B0604020202020204" pitchFamily="34" charset="0"/>
              <a:buChar char="•"/>
            </a:pPr>
            <a:r>
              <a:rPr lang="en-IN" sz="1600" dirty="0">
                <a:latin typeface="Calibri" panose="020F0502020204030204" pitchFamily="34" charset="0"/>
                <a:cs typeface="Calibri" panose="020F0502020204030204" pitchFamily="34" charset="0"/>
              </a:rPr>
              <a:t>Benefits of Scrum</a:t>
            </a:r>
          </a:p>
          <a:p>
            <a:pPr marL="899749" lvl="1" indent="-285750">
              <a:spcAft>
                <a:spcPts val="277"/>
              </a:spcAft>
              <a:buFont typeface="Courier New" panose="02070309020205020404" pitchFamily="49" charset="0"/>
              <a:buChar char="o"/>
            </a:pPr>
            <a:endParaRPr lang="en-IN" sz="1600" dirty="0">
              <a:latin typeface="Calibri" panose="020F0502020204030204" pitchFamily="34" charset="0"/>
              <a:cs typeface="Calibri" panose="020F0502020204030204" pitchFamily="34" charset="0"/>
            </a:endParaRPr>
          </a:p>
          <a:p>
            <a:pPr marL="328249" indent="-171450">
              <a:spcAft>
                <a:spcPts val="277"/>
              </a:spcAft>
              <a:buFont typeface="Arial" panose="020B0604020202020204" pitchFamily="34" charset="0"/>
              <a:buChar char="•"/>
            </a:pPr>
            <a:endParaRPr lang="en-IN" sz="1600" dirty="0">
              <a:latin typeface="Calibri" panose="020F0502020204030204" pitchFamily="34" charset="0"/>
              <a:cs typeface="Calibri" panose="020F0502020204030204" pitchFamily="34" charset="0"/>
            </a:endParaRPr>
          </a:p>
          <a:p>
            <a:pPr marL="442549" indent="-285750">
              <a:spcAft>
                <a:spcPts val="277"/>
              </a:spcAft>
              <a:buFont typeface="Arial" panose="020B0604020202020204" pitchFamily="34" charset="0"/>
              <a:buChar char="•"/>
            </a:pPr>
            <a:endParaRPr lang="en-IN" sz="1600" dirty="0">
              <a:latin typeface="Calibri" panose="020F0502020204030204" pitchFamily="34" charset="0"/>
              <a:cs typeface="Calibri" panose="020F0502020204030204" pitchFamily="34" charset="0"/>
            </a:endParaRPr>
          </a:p>
          <a:p>
            <a:pPr marL="328249" indent="-171450">
              <a:spcAft>
                <a:spcPts val="277"/>
              </a:spcAft>
              <a:buFont typeface="Arial" panose="020B0604020202020204" pitchFamily="34" charset="0"/>
              <a:buChar char="•"/>
            </a:pPr>
            <a:endParaRPr lang="en-IN" sz="1600" dirty="0">
              <a:latin typeface="Calibri" panose="020F0502020204030204" pitchFamily="34" charset="0"/>
              <a:cs typeface="Calibri" panose="020F0502020204030204" pitchFamily="34" charset="0"/>
            </a:endParaRPr>
          </a:p>
          <a:p>
            <a:pPr marL="688748" lvl="2" indent="-262311">
              <a:spcAft>
                <a:spcPts val="0"/>
              </a:spcAft>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426437" lvl="2">
              <a:spcAft>
                <a:spcPts val="0"/>
              </a:spcAft>
            </a:pPr>
            <a:endParaRPr lang="en-US" sz="16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5</a:t>
            </a:fld>
            <a:endParaRPr lang="en-US" dirty="0"/>
          </a:p>
        </p:txBody>
      </p:sp>
    </p:spTree>
    <p:extLst>
      <p:ext uri="{BB962C8B-B14F-4D97-AF65-F5344CB8AC3E}">
        <p14:creationId xmlns:p14="http://schemas.microsoft.com/office/powerpoint/2010/main" val="220644702"/>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61787"/>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Motivation</a:t>
            </a:r>
          </a:p>
        </p:txBody>
      </p:sp>
      <p:sp>
        <p:nvSpPr>
          <p:cNvPr id="4" name="TextBox 3"/>
          <p:cNvSpPr txBox="1"/>
          <p:nvPr/>
        </p:nvSpPr>
        <p:spPr>
          <a:xfrm>
            <a:off x="454087" y="3039984"/>
            <a:ext cx="8598089" cy="1003288"/>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The Conduct Daily Standup and Retrospect Sprint processes lead to greater levels of motivation among employees.</a:t>
            </a:r>
          </a:p>
        </p:txBody>
      </p:sp>
      <p:pic>
        <p:nvPicPr>
          <p:cNvPr id="2" name="Picture 1"/>
          <p:cNvPicPr>
            <a:picLocks noChangeAspect="1"/>
          </p:cNvPicPr>
          <p:nvPr/>
        </p:nvPicPr>
        <p:blipFill>
          <a:blip r:embed="rId2"/>
          <a:stretch>
            <a:fillRect/>
          </a:stretch>
        </p:blipFill>
        <p:spPr>
          <a:xfrm>
            <a:off x="6122994" y="1419951"/>
            <a:ext cx="1893094" cy="1207294"/>
          </a:xfrm>
          <a:prstGeom prst="rect">
            <a:avLst/>
          </a:prstGeom>
        </p:spPr>
      </p:pic>
      <p:sp>
        <p:nvSpPr>
          <p:cNvPr id="7" name="TextBox 6"/>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50</a:t>
            </a:fld>
            <a:endParaRPr lang="en-US" dirty="0"/>
          </a:p>
        </p:txBody>
      </p:sp>
      <p:sp>
        <p:nvSpPr>
          <p:cNvPr id="6" name="Footer Placeholder 5">
            <a:extLst>
              <a:ext uri="{FF2B5EF4-FFF2-40B4-BE49-F238E27FC236}">
                <a16:creationId xmlns:a16="http://schemas.microsoft.com/office/drawing/2014/main" id="{C12A8C95-54A9-A001-D674-D7F5749B7F2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8055830"/>
      </p:ext>
    </p:extLst>
  </p:cSld>
  <p:clrMapOvr>
    <a:masterClrMapping/>
  </p:clrMapOvr>
  <p:transition spd="med">
    <p:pull/>
  </p:transition>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1800" dirty="0"/>
              <a:t>Here is a video to review the concept:</a:t>
            </a:r>
          </a:p>
          <a:p>
            <a:endParaRPr lang="en-US" sz="1800" dirty="0"/>
          </a:p>
          <a:p>
            <a:pPr marL="261938" lvl="1" indent="0">
              <a:buNone/>
            </a:pPr>
            <a:r>
              <a:rPr lang="en-US" sz="1800" dirty="0">
                <a:hlinkClick r:id="rId2"/>
              </a:rPr>
              <a:t>https://www.scrumstudy.com/video/seminar-en-Minimizing-Risks-through-Scrum</a:t>
            </a:r>
            <a:endParaRPr lang="en-US" sz="1800" dirty="0"/>
          </a:p>
          <a:p>
            <a:endParaRPr lang="en-US" sz="1800" dirty="0"/>
          </a:p>
          <a:p>
            <a:r>
              <a:rPr lang="en-US" sz="1800" dirty="0"/>
              <a:t>For more videos on this concept, please login to your online account.</a:t>
            </a:r>
          </a:p>
          <a:p>
            <a:endParaRPr lang="en-US" sz="1800" dirty="0"/>
          </a:p>
          <a:p>
            <a:r>
              <a:rPr lang="en-IN" sz="1800" dirty="0"/>
              <a:t>If you are unable to watch the video here, you can use the link to play the video directly in your browser.</a:t>
            </a:r>
          </a:p>
          <a:p>
            <a:endParaRPr lang="en-US" sz="1800" dirty="0"/>
          </a:p>
        </p:txBody>
      </p:sp>
      <p:sp>
        <p:nvSpPr>
          <p:cNvPr id="3" name="Title 2"/>
          <p:cNvSpPr>
            <a:spLocks noGrp="1"/>
          </p:cNvSpPr>
          <p:nvPr>
            <p:ph type="title"/>
          </p:nvPr>
        </p:nvSpPr>
        <p:spPr/>
        <p:txBody>
          <a:bodyPr/>
          <a:lstStyle/>
          <a:p>
            <a:r>
              <a:rPr lang="en-US" dirty="0"/>
              <a:t>Risk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500</a:t>
            </a:fld>
            <a:endParaRPr lang="en-US" dirty="0">
              <a:solidFill>
                <a:srgbClr val="FFFFFF"/>
              </a:solidFill>
            </a:endParaRPr>
          </a:p>
        </p:txBody>
      </p:sp>
    </p:spTree>
    <p:extLst>
      <p:ext uri="{BB962C8B-B14F-4D97-AF65-F5344CB8AC3E}">
        <p14:creationId xmlns:p14="http://schemas.microsoft.com/office/powerpoint/2010/main" val="308041681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sz="1800" dirty="0"/>
              <a:t>Here is a video to review the concept:</a:t>
            </a:r>
          </a:p>
          <a:p>
            <a:endParaRPr lang="en-US" sz="1800" dirty="0"/>
          </a:p>
          <a:p>
            <a:pPr marL="261938" lvl="1" indent="0">
              <a:buNone/>
            </a:pPr>
            <a:r>
              <a:rPr lang="en-US" sz="1800" dirty="0">
                <a:hlinkClick r:id="rId2"/>
              </a:rPr>
              <a:t>www.scrumstudy.com/video/seminar-Virtual-Class-Product-Owner</a:t>
            </a:r>
            <a:endParaRPr lang="en-US" sz="1800" dirty="0"/>
          </a:p>
          <a:p>
            <a:pPr marL="261938" lvl="1" indent="0">
              <a:buNone/>
            </a:pPr>
            <a:endParaRPr lang="en-US" sz="1800" dirty="0"/>
          </a:p>
          <a:p>
            <a:r>
              <a:rPr lang="en-US" sz="1800" dirty="0"/>
              <a:t>For more videos on this concept, please login to your online account.</a:t>
            </a:r>
          </a:p>
          <a:p>
            <a:endParaRPr lang="en-US" sz="1800" dirty="0"/>
          </a:p>
          <a:p>
            <a:r>
              <a:rPr lang="en-IN" sz="1800" dirty="0"/>
              <a:t>If you are unable to watch the video here, you can use the link to play the video directly in your browser.</a:t>
            </a:r>
          </a:p>
          <a:p>
            <a:endParaRPr lang="en-US" sz="1800" dirty="0"/>
          </a:p>
        </p:txBody>
      </p:sp>
      <p:sp>
        <p:nvSpPr>
          <p:cNvPr id="3" name="Title 2"/>
          <p:cNvSpPr>
            <a:spLocks noGrp="1"/>
          </p:cNvSpPr>
          <p:nvPr>
            <p:ph type="title"/>
          </p:nvPr>
        </p:nvSpPr>
        <p:spPr/>
        <p:txBody>
          <a:bodyPr/>
          <a:lstStyle/>
          <a:p>
            <a:r>
              <a:rPr lang="en-US" dirty="0"/>
              <a:t>Product Owner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501</a:t>
            </a:fld>
            <a:endParaRPr lang="en-US" dirty="0">
              <a:solidFill>
                <a:srgbClr val="FFFFFF"/>
              </a:solidFill>
            </a:endParaRPr>
          </a:p>
        </p:txBody>
      </p:sp>
    </p:spTree>
    <p:extLst>
      <p:ext uri="{BB962C8B-B14F-4D97-AF65-F5344CB8AC3E}">
        <p14:creationId xmlns:p14="http://schemas.microsoft.com/office/powerpoint/2010/main" val="226089248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dirty="0"/>
              <a:t>Here is a video to review the concept:</a:t>
            </a:r>
          </a:p>
          <a:p>
            <a:endParaRPr lang="en-US" dirty="0"/>
          </a:p>
          <a:p>
            <a:pPr marL="261938" lvl="1" indent="0">
              <a:buNone/>
            </a:pPr>
            <a:r>
              <a:rPr lang="en-US" dirty="0">
                <a:hlinkClick r:id="rId2"/>
              </a:rPr>
              <a:t>www.scrumstudy.com/video/seminar-Virtual-Class-Scrum-Master</a:t>
            </a:r>
            <a:endParaRPr lang="en-US" dirty="0"/>
          </a:p>
          <a:p>
            <a:endParaRPr lang="en-US" dirty="0"/>
          </a:p>
          <a:p>
            <a:r>
              <a:rPr lang="en-US" dirty="0"/>
              <a:t>For more videos on this concept, please login to your online account.</a:t>
            </a:r>
          </a:p>
          <a:p>
            <a:endParaRPr lang="en-US" dirty="0"/>
          </a:p>
          <a:p>
            <a:r>
              <a:rPr lang="en-IN" dirty="0"/>
              <a:t>If you are unable to watch the video here, you can use the link to play the video directly in your browser.</a:t>
            </a:r>
          </a:p>
          <a:p>
            <a:endParaRPr lang="en-US" dirty="0"/>
          </a:p>
        </p:txBody>
      </p:sp>
      <p:sp>
        <p:nvSpPr>
          <p:cNvPr id="3" name="Title 2"/>
          <p:cNvSpPr>
            <a:spLocks noGrp="1"/>
          </p:cNvSpPr>
          <p:nvPr>
            <p:ph type="title"/>
          </p:nvPr>
        </p:nvSpPr>
        <p:spPr/>
        <p:txBody>
          <a:bodyPr/>
          <a:lstStyle/>
          <a:p>
            <a:r>
              <a:rPr lang="en-US" dirty="0"/>
              <a:t>Scrum Master - Video</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solidFill>
                  <a:srgbClr val="FFFFFF"/>
                </a:solidFill>
              </a:rPr>
              <a:pPr>
                <a:defRPr/>
              </a:pPr>
              <a:t>502</a:t>
            </a:fld>
            <a:endParaRPr lang="en-US" dirty="0">
              <a:solidFill>
                <a:srgbClr val="FFFFFF"/>
              </a:solidFill>
            </a:endParaRPr>
          </a:p>
        </p:txBody>
      </p:sp>
    </p:spTree>
    <p:extLst>
      <p:ext uri="{BB962C8B-B14F-4D97-AF65-F5344CB8AC3E}">
        <p14:creationId xmlns:p14="http://schemas.microsoft.com/office/powerpoint/2010/main" val="2662540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61787"/>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Faster Problem Resolution</a:t>
            </a:r>
          </a:p>
        </p:txBody>
      </p:sp>
      <p:sp>
        <p:nvSpPr>
          <p:cNvPr id="4" name="TextBox 3"/>
          <p:cNvSpPr txBox="1"/>
          <p:nvPr/>
        </p:nvSpPr>
        <p:spPr>
          <a:xfrm>
            <a:off x="454087" y="3029269"/>
            <a:ext cx="8598089" cy="967957"/>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Collaboration and colocation of cross-functional teams lead to faster problem solving.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2087"/>
          <a:stretch/>
        </p:blipFill>
        <p:spPr>
          <a:xfrm>
            <a:off x="6925216" y="1647331"/>
            <a:ext cx="976838" cy="1245371"/>
          </a:xfrm>
          <a:prstGeom prst="rect">
            <a:avLst/>
          </a:prstGeom>
        </p:spPr>
      </p:pic>
      <p:sp>
        <p:nvSpPr>
          <p:cNvPr id="7" name="TextBox 6"/>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51</a:t>
            </a:fld>
            <a:endParaRPr lang="en-US" dirty="0"/>
          </a:p>
        </p:txBody>
      </p:sp>
      <p:sp>
        <p:nvSpPr>
          <p:cNvPr id="6" name="Footer Placeholder 5">
            <a:extLst>
              <a:ext uri="{FF2B5EF4-FFF2-40B4-BE49-F238E27FC236}">
                <a16:creationId xmlns:a16="http://schemas.microsoft.com/office/drawing/2014/main" id="{28E1F381-C569-9CA3-EC50-EAEBF1DD9F0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160418"/>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8381" y="2329641"/>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Effective Deliverables</a:t>
            </a:r>
          </a:p>
        </p:txBody>
      </p:sp>
      <p:sp>
        <p:nvSpPr>
          <p:cNvPr id="4" name="TextBox 3"/>
          <p:cNvSpPr txBox="1"/>
          <p:nvPr/>
        </p:nvSpPr>
        <p:spPr>
          <a:xfrm>
            <a:off x="332281" y="3029270"/>
            <a:ext cx="8598089" cy="967957"/>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The Create Prioritized Product Backlog process and regular reviews after creating deliverables ensures effective deliverables to the customer.</a:t>
            </a:r>
          </a:p>
        </p:txBody>
      </p:sp>
      <p:pic>
        <p:nvPicPr>
          <p:cNvPr id="3" name="Picture 2"/>
          <p:cNvPicPr>
            <a:picLocks noChangeAspect="1"/>
          </p:cNvPicPr>
          <p:nvPr/>
        </p:nvPicPr>
        <p:blipFill>
          <a:blip r:embed="rId2"/>
          <a:stretch>
            <a:fillRect/>
          </a:stretch>
        </p:blipFill>
        <p:spPr>
          <a:xfrm rot="19718812">
            <a:off x="6724935" y="1526763"/>
            <a:ext cx="1761254" cy="1230667"/>
          </a:xfrm>
          <a:prstGeom prst="rect">
            <a:avLst/>
          </a:prstGeom>
        </p:spPr>
      </p:pic>
      <p:sp>
        <p:nvSpPr>
          <p:cNvPr id="7" name="TextBox 6"/>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52</a:t>
            </a:fld>
            <a:endParaRPr lang="en-US" dirty="0"/>
          </a:p>
        </p:txBody>
      </p:sp>
      <p:sp>
        <p:nvSpPr>
          <p:cNvPr id="6" name="Footer Placeholder 5">
            <a:extLst>
              <a:ext uri="{FF2B5EF4-FFF2-40B4-BE49-F238E27FC236}">
                <a16:creationId xmlns:a16="http://schemas.microsoft.com/office/drawing/2014/main" id="{EFE28C19-1FB0-70AC-5971-7E8AE6766B1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2056089"/>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61787"/>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Customer Centric</a:t>
            </a:r>
          </a:p>
        </p:txBody>
      </p:sp>
      <p:sp>
        <p:nvSpPr>
          <p:cNvPr id="4" name="TextBox 3"/>
          <p:cNvSpPr txBox="1"/>
          <p:nvPr/>
        </p:nvSpPr>
        <p:spPr>
          <a:xfrm>
            <a:off x="454087" y="3007838"/>
            <a:ext cx="8598089" cy="959943"/>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Emphasis on business value and having a collaborative approach to business stakeholders ensures a customer-oriented framework.</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2435" y="1922056"/>
            <a:ext cx="343475" cy="108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9523" y="1922056"/>
            <a:ext cx="343475" cy="108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53</a:t>
            </a:fld>
            <a:endParaRPr lang="en-US" dirty="0"/>
          </a:p>
        </p:txBody>
      </p:sp>
      <p:sp>
        <p:nvSpPr>
          <p:cNvPr id="3" name="Footer Placeholder 2">
            <a:extLst>
              <a:ext uri="{FF2B5EF4-FFF2-40B4-BE49-F238E27FC236}">
                <a16:creationId xmlns:a16="http://schemas.microsoft.com/office/drawing/2014/main" id="{462F7EDA-3626-1CF9-040F-72899342CCA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844807"/>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20363"/>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High Trust Environment</a:t>
            </a:r>
          </a:p>
        </p:txBody>
      </p:sp>
      <p:sp>
        <p:nvSpPr>
          <p:cNvPr id="4" name="TextBox 3"/>
          <p:cNvSpPr txBox="1"/>
          <p:nvPr/>
        </p:nvSpPr>
        <p:spPr>
          <a:xfrm>
            <a:off x="304800" y="3018554"/>
            <a:ext cx="8598089" cy="1477328"/>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Conduct Daily Standup and Retrospect Sprint processes promote transparency and collaboration, leading to a high trust work environment ensuring low friction among employees.</a:t>
            </a:r>
          </a:p>
        </p:txBody>
      </p:sp>
      <p:pic>
        <p:nvPicPr>
          <p:cNvPr id="3" name="Picture 2"/>
          <p:cNvPicPr>
            <a:picLocks noChangeAspect="1"/>
          </p:cNvPicPr>
          <p:nvPr/>
        </p:nvPicPr>
        <p:blipFill>
          <a:blip r:embed="rId2"/>
          <a:stretch>
            <a:fillRect/>
          </a:stretch>
        </p:blipFill>
        <p:spPr>
          <a:xfrm>
            <a:off x="6820895" y="1772428"/>
            <a:ext cx="2114550" cy="1157288"/>
          </a:xfrm>
          <a:prstGeom prst="rect">
            <a:avLst/>
          </a:prstGeom>
        </p:spPr>
      </p:pic>
      <p:sp>
        <p:nvSpPr>
          <p:cNvPr id="7" name="TextBox 6"/>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54</a:t>
            </a:fld>
            <a:endParaRPr lang="en-US" dirty="0"/>
          </a:p>
        </p:txBody>
      </p:sp>
      <p:sp>
        <p:nvSpPr>
          <p:cNvPr id="6" name="Footer Placeholder 5">
            <a:extLst>
              <a:ext uri="{FF2B5EF4-FFF2-40B4-BE49-F238E27FC236}">
                <a16:creationId xmlns:a16="http://schemas.microsoft.com/office/drawing/2014/main" id="{82D9C14E-A7B4-0AB5-E1C8-F8072E33B76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708505"/>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61787"/>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Collective Ownership</a:t>
            </a:r>
          </a:p>
        </p:txBody>
      </p:sp>
      <p:sp>
        <p:nvSpPr>
          <p:cNvPr id="4" name="TextBox 3"/>
          <p:cNvSpPr txBox="1"/>
          <p:nvPr/>
        </p:nvSpPr>
        <p:spPr>
          <a:xfrm>
            <a:off x="454087" y="3029269"/>
            <a:ext cx="8598089" cy="967957"/>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The Commit User Stories process allows team members to take ownership of the project and their work leading to better quality.</a:t>
            </a:r>
          </a:p>
        </p:txBody>
      </p:sp>
      <p:pic>
        <p:nvPicPr>
          <p:cNvPr id="6" name="Picture 2" descr="C:\Users\EdusysV3.10.4\Desktop\self.png"/>
          <p:cNvPicPr>
            <a:picLocks noChangeAspect="1" noChangeArrowheads="1"/>
          </p:cNvPicPr>
          <p:nvPr/>
        </p:nvPicPr>
        <p:blipFill>
          <a:blip r:embed="rId2" cstate="print">
            <a:duotone>
              <a:prstClr val="black"/>
              <a:schemeClr val="tx1">
                <a:lumMod val="50000"/>
                <a:lumOff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6987779" y="1630776"/>
            <a:ext cx="1209675" cy="1462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55</a:t>
            </a:fld>
            <a:endParaRPr lang="en-US" dirty="0"/>
          </a:p>
        </p:txBody>
      </p:sp>
      <p:sp>
        <p:nvSpPr>
          <p:cNvPr id="3" name="Footer Placeholder 2">
            <a:extLst>
              <a:ext uri="{FF2B5EF4-FFF2-40B4-BE49-F238E27FC236}">
                <a16:creationId xmlns:a16="http://schemas.microsoft.com/office/drawing/2014/main" id="{1C774F03-00C3-D9DB-071F-32FC4AD084B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8342442"/>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7" y="2361787"/>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High Velocity</a:t>
            </a:r>
          </a:p>
        </p:txBody>
      </p:sp>
      <p:sp>
        <p:nvSpPr>
          <p:cNvPr id="4" name="TextBox 3"/>
          <p:cNvSpPr txBox="1"/>
          <p:nvPr/>
        </p:nvSpPr>
        <p:spPr>
          <a:xfrm>
            <a:off x="454087" y="3018554"/>
            <a:ext cx="8598089" cy="959943"/>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A collaborative framework enables highly skilled cross-functional teams to achieve their full potential and high velocity.</a:t>
            </a:r>
          </a:p>
        </p:txBody>
      </p:sp>
      <p:pic>
        <p:nvPicPr>
          <p:cNvPr id="3" name="Picture 2"/>
          <p:cNvPicPr>
            <a:picLocks noChangeAspect="1"/>
          </p:cNvPicPr>
          <p:nvPr/>
        </p:nvPicPr>
        <p:blipFill>
          <a:blip r:embed="rId2"/>
          <a:stretch>
            <a:fillRect/>
          </a:stretch>
        </p:blipFill>
        <p:spPr>
          <a:xfrm>
            <a:off x="6234575" y="1408260"/>
            <a:ext cx="2243138" cy="1092994"/>
          </a:xfrm>
          <a:prstGeom prst="rect">
            <a:avLst/>
          </a:prstGeom>
        </p:spPr>
      </p:pic>
      <p:sp>
        <p:nvSpPr>
          <p:cNvPr id="7" name="TextBox 6"/>
          <p:cNvSpPr txBox="1"/>
          <p:nvPr/>
        </p:nvSpPr>
        <p:spPr>
          <a:xfrm>
            <a:off x="0" y="387396"/>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56</a:t>
            </a:fld>
            <a:endParaRPr lang="en-US" dirty="0"/>
          </a:p>
        </p:txBody>
      </p:sp>
      <p:sp>
        <p:nvSpPr>
          <p:cNvPr id="6" name="Footer Placeholder 5">
            <a:extLst>
              <a:ext uri="{FF2B5EF4-FFF2-40B4-BE49-F238E27FC236}">
                <a16:creationId xmlns:a16="http://schemas.microsoft.com/office/drawing/2014/main" id="{B119D9B0-DC00-8FAC-2820-5E30F94A9937}"/>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471122"/>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86" y="2340356"/>
            <a:ext cx="8225889" cy="553998"/>
          </a:xfrm>
          <a:prstGeom prst="rect">
            <a:avLst/>
          </a:prstGeom>
        </p:spPr>
        <p:txBody>
          <a:bodyPr wrap="square">
            <a:spAutoFit/>
          </a:bodyPr>
          <a:lstStyle/>
          <a:p>
            <a:pPr algn="ctr"/>
            <a:r>
              <a:rPr lang="en-US" sz="3000" dirty="0">
                <a:solidFill>
                  <a:srgbClr val="CBB76B"/>
                </a:solidFill>
                <a:latin typeface="Calibri" panose="020F0502020204030204" pitchFamily="34" charset="0"/>
                <a:cs typeface="Calibri" panose="020F0502020204030204" pitchFamily="34" charset="0"/>
              </a:rPr>
              <a:t>Innovative Environment</a:t>
            </a:r>
          </a:p>
        </p:txBody>
      </p:sp>
      <p:sp>
        <p:nvSpPr>
          <p:cNvPr id="4" name="TextBox 3"/>
          <p:cNvSpPr txBox="1"/>
          <p:nvPr/>
        </p:nvSpPr>
        <p:spPr>
          <a:xfrm>
            <a:off x="267987" y="3041424"/>
            <a:ext cx="8598089" cy="1429622"/>
          </a:xfrm>
          <a:prstGeom prst="rect">
            <a:avLst/>
          </a:prstGeom>
          <a:noFill/>
        </p:spPr>
        <p:txBody>
          <a:bodyPr wrap="square" rtlCol="0">
            <a:spAutoFit/>
          </a:bodyPr>
          <a:lstStyle/>
          <a:p>
            <a:pPr algn="ctr">
              <a:lnSpc>
                <a:spcPct val="150000"/>
              </a:lnSpc>
            </a:pPr>
            <a:r>
              <a:rPr lang="en-IN" sz="2000" dirty="0">
                <a:latin typeface="Calibri" panose="020F0502020204030204" pitchFamily="34" charset="0"/>
                <a:cs typeface="Calibri" panose="020F0502020204030204" pitchFamily="34" charset="0"/>
              </a:rPr>
              <a:t>The Retrospect Sprint and Retrospect Release processes create an environment of introspection, learning, and adaptability leading to an innovative and creative work environment.</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8148" y="1955642"/>
            <a:ext cx="343475" cy="108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7560215" y="1119823"/>
            <a:ext cx="1007269" cy="835819"/>
          </a:xfrm>
          <a:prstGeom prst="cloudCallout">
            <a:avLst>
              <a:gd name="adj1" fmla="val -75154"/>
              <a:gd name="adj2" fmla="val 40132"/>
            </a:avLst>
          </a:prstGeom>
          <a:solidFill>
            <a:srgbClr val="B57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latin typeface="Calibri" panose="020F0502020204030204" pitchFamily="34" charset="0"/>
              </a:rPr>
              <a:t>Idea!</a:t>
            </a:r>
          </a:p>
        </p:txBody>
      </p:sp>
      <p:sp>
        <p:nvSpPr>
          <p:cNvPr id="8" name="TextBox 7"/>
          <p:cNvSpPr txBox="1"/>
          <p:nvPr/>
        </p:nvSpPr>
        <p:spPr>
          <a:xfrm>
            <a:off x="0" y="394949"/>
            <a:ext cx="9143999" cy="671851"/>
          </a:xfrm>
          <a:prstGeom prst="rect">
            <a:avLst/>
          </a:prstGeom>
          <a:noFill/>
        </p:spPr>
        <p:txBody>
          <a:bodyPr wrap="square" rtlCol="0">
            <a:spAutoFit/>
          </a:bodyPr>
          <a:lstStyle/>
          <a:p>
            <a:pPr algn="ctr">
              <a:lnSpc>
                <a:spcPct val="150000"/>
              </a:lnSpc>
            </a:pPr>
            <a:r>
              <a:rPr lang="en-GB" sz="2800" b="1" dirty="0">
                <a:solidFill>
                  <a:srgbClr val="0050AD"/>
                </a:solidFill>
                <a:latin typeface="Calibri" panose="020F0502020204030204" pitchFamily="34" charset="0"/>
                <a:cs typeface="Calibri" panose="020F0502020204030204" pitchFamily="34" charset="0"/>
              </a:rPr>
              <a:t>Benefits of Scrum</a:t>
            </a:r>
            <a:endParaRPr lang="en-IN" sz="2800" b="1" dirty="0">
              <a:solidFill>
                <a:srgbClr val="0050AD"/>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57</a:t>
            </a:fld>
            <a:endParaRPr lang="en-US" dirty="0"/>
          </a:p>
        </p:txBody>
      </p:sp>
      <p:sp>
        <p:nvSpPr>
          <p:cNvPr id="7" name="Footer Placeholder 6">
            <a:extLst>
              <a:ext uri="{FF2B5EF4-FFF2-40B4-BE49-F238E27FC236}">
                <a16:creationId xmlns:a16="http://schemas.microsoft.com/office/drawing/2014/main" id="{2115A5FA-C21A-2B2A-0A32-BE93E43D02D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8408284"/>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marL="0" lvl="0" indent="0" algn="just">
              <a:buNone/>
            </a:pPr>
            <a:r>
              <a:rPr lang="en-IN" sz="1800" dirty="0">
                <a:latin typeface="Calibri" panose="020F0502020204030204" pitchFamily="34" charset="0"/>
              </a:rPr>
              <a:t>Which of the following is a benefit of using Scrum?</a:t>
            </a:r>
          </a:p>
          <a:p>
            <a:pPr lvl="0" algn="just"/>
            <a:endParaRPr lang="en-IN" sz="1800" dirty="0">
              <a:latin typeface="Calibri" panose="020F0502020204030204" pitchFamily="34" charset="0"/>
            </a:endParaRPr>
          </a:p>
          <a:p>
            <a:pPr lvl="0" algn="just">
              <a:buFont typeface="+mj-lt"/>
              <a:buAutoNum type="alphaUcPeriod"/>
            </a:pPr>
            <a:r>
              <a:rPr lang="en-IN" sz="1800" dirty="0">
                <a:latin typeface="Calibri" panose="020F0502020204030204" pitchFamily="34" charset="0"/>
              </a:rPr>
              <a:t>It enables detailed planning at the beginning of the project hence ensures that all the risks are identified and mitigated.</a:t>
            </a:r>
          </a:p>
          <a:p>
            <a:pPr lvl="0" algn="just">
              <a:buFont typeface="+mj-lt"/>
              <a:buAutoNum type="alphaUcPeriod"/>
            </a:pPr>
            <a:r>
              <a:rPr lang="en-IN" sz="1800" dirty="0">
                <a:latin typeface="Calibri" panose="020F0502020204030204" pitchFamily="34" charset="0"/>
              </a:rPr>
              <a:t>It provides complete control over the project to the Product Owner as he is responsible for all the product development activities in a Sprint.</a:t>
            </a:r>
          </a:p>
          <a:p>
            <a:pPr lvl="0" algn="just">
              <a:buFont typeface="+mj-lt"/>
              <a:buAutoNum type="alphaUcPeriod"/>
            </a:pPr>
            <a:r>
              <a:rPr lang="en-IN" sz="1800" dirty="0">
                <a:latin typeface="Calibri" panose="020F0502020204030204" pitchFamily="34" charset="0"/>
              </a:rPr>
              <a:t>It is based on the principle of value-based prioritization thus ensuring that highest value is provided in the shortest period possible.</a:t>
            </a:r>
          </a:p>
          <a:p>
            <a:pPr lvl="0" algn="just">
              <a:buFont typeface="+mj-lt"/>
              <a:buAutoNum type="alphaUcPeriod"/>
            </a:pPr>
            <a:r>
              <a:rPr lang="en-IN" sz="1800" dirty="0">
                <a:latin typeface="Calibri" panose="020F0502020204030204" pitchFamily="34" charset="0"/>
              </a:rPr>
              <a:t>It is based on the principle of managing by stages thus ensures that all the expected benefits are realized at the end of the project.</a:t>
            </a:r>
          </a:p>
          <a:p>
            <a:pPr lvl="0" algn="just">
              <a:buFont typeface="+mj-lt"/>
              <a:buAutoNum type="alphaUcPeriod"/>
            </a:pPr>
            <a:endParaRPr lang="en-IN" sz="1800" dirty="0">
              <a:latin typeface="Calibri" panose="020F0502020204030204" pitchFamily="34" charset="0"/>
            </a:endParaRPr>
          </a:p>
        </p:txBody>
      </p:sp>
      <p:sp>
        <p:nvSpPr>
          <p:cNvPr id="8" name="TextBox 7"/>
          <p:cNvSpPr txBox="1"/>
          <p:nvPr/>
        </p:nvSpPr>
        <p:spPr>
          <a:xfrm>
            <a:off x="914400" y="838200"/>
            <a:ext cx="7162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58</a:t>
            </a:fld>
            <a:endParaRPr lang="en-US" dirty="0"/>
          </a:p>
        </p:txBody>
      </p:sp>
      <p:sp>
        <p:nvSpPr>
          <p:cNvPr id="4" name="Footer Placeholder 3">
            <a:extLst>
              <a:ext uri="{FF2B5EF4-FFF2-40B4-BE49-F238E27FC236}">
                <a16:creationId xmlns:a16="http://schemas.microsoft.com/office/drawing/2014/main" id="{E3835EB2-B11E-5437-0BBA-E6574C5C029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6971491"/>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59</a:t>
            </a:fld>
            <a:endParaRPr lang="en-US" dirty="0"/>
          </a:p>
        </p:txBody>
      </p:sp>
      <p:sp>
        <p:nvSpPr>
          <p:cNvPr id="2" name="Footer Placeholder 1">
            <a:extLst>
              <a:ext uri="{FF2B5EF4-FFF2-40B4-BE49-F238E27FC236}">
                <a16:creationId xmlns:a16="http://schemas.microsoft.com/office/drawing/2014/main" id="{F8F76496-8A1F-E81F-ED01-7D494241D4D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986422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990600"/>
            <a:ext cx="7848600" cy="4876800"/>
          </a:xfrm>
        </p:spPr>
        <p:txBody>
          <a:bodyPr/>
          <a:lstStyle/>
          <a:p>
            <a:pPr marL="499699" indent="-342900" algn="just">
              <a:spcAft>
                <a:spcPts val="277"/>
              </a:spcAft>
              <a:buFont typeface="+mj-lt"/>
              <a:buAutoNum type="arabicPeriod" startAt="4"/>
            </a:pPr>
            <a:r>
              <a:rPr lang="en-IN" sz="1800" b="1" dirty="0"/>
              <a:t>Overview of A Guide to the Scrum Body of Knowledge (SBOK® Guide)</a:t>
            </a:r>
          </a:p>
          <a:p>
            <a:pPr marL="899749" lvl="1" indent="-285750" algn="just">
              <a:spcAft>
                <a:spcPts val="277"/>
              </a:spcAft>
              <a:buFont typeface="Courier New" panose="02070309020205020404" pitchFamily="49" charset="0"/>
              <a:buChar char="o"/>
            </a:pPr>
            <a:r>
              <a:rPr lang="en-IN" dirty="0"/>
              <a:t>Framework of the SBOK® Guide</a:t>
            </a:r>
          </a:p>
          <a:p>
            <a:pPr marL="899749" lvl="1" indent="-285750" algn="just">
              <a:spcAft>
                <a:spcPts val="277"/>
              </a:spcAft>
              <a:buFont typeface="Courier New" panose="02070309020205020404" pitchFamily="49" charset="0"/>
              <a:buChar char="o"/>
            </a:pPr>
            <a:r>
              <a:rPr lang="en-IN" dirty="0"/>
              <a:t>Who uses the SBOK® Guide</a:t>
            </a:r>
          </a:p>
          <a:p>
            <a:pPr marL="899749" lvl="1" indent="-285750" algn="just">
              <a:spcAft>
                <a:spcPts val="277"/>
              </a:spcAft>
              <a:buFont typeface="Courier New" panose="02070309020205020404" pitchFamily="49" charset="0"/>
              <a:buChar char="o"/>
            </a:pPr>
            <a:r>
              <a:rPr lang="en-IN" dirty="0"/>
              <a:t>How to use the SBOK® Guide</a:t>
            </a:r>
          </a:p>
          <a:p>
            <a:pPr marL="899749" lvl="1" indent="-285750" algn="just">
              <a:spcAft>
                <a:spcPts val="277"/>
              </a:spcAft>
              <a:buFont typeface="Courier New" panose="02070309020205020404" pitchFamily="49" charset="0"/>
              <a:buChar char="o"/>
            </a:pPr>
            <a:r>
              <a:rPr lang="en-IN" dirty="0"/>
              <a:t>Scrum Flow</a:t>
            </a:r>
          </a:p>
          <a:p>
            <a:pPr marL="371475" lvl="1" indent="0" algn="just">
              <a:spcAft>
                <a:spcPts val="277"/>
              </a:spcAft>
              <a:buNone/>
            </a:pPr>
            <a:endParaRPr lang="en-IN" sz="1800" b="1" dirty="0"/>
          </a:p>
          <a:p>
            <a:pPr marL="452437" indent="-342900" algn="just">
              <a:spcAft>
                <a:spcPts val="277"/>
              </a:spcAft>
              <a:buFont typeface="+mj-lt"/>
              <a:buAutoNum type="arabicPeriod" startAt="5"/>
            </a:pPr>
            <a:r>
              <a:rPr lang="en-IN" sz="1800" b="1" dirty="0"/>
              <a:t>Principles</a:t>
            </a:r>
            <a:endParaRPr lang="en-IN" b="1" dirty="0"/>
          </a:p>
          <a:p>
            <a:pPr marL="930275" lvl="2" indent="-285750" algn="just">
              <a:spcAft>
                <a:spcPts val="277"/>
              </a:spcAft>
              <a:buFont typeface="Courier New" panose="02070309020205020404" pitchFamily="49" charset="0"/>
              <a:buChar char="o"/>
            </a:pPr>
            <a:r>
              <a:rPr lang="en-IN" dirty="0"/>
              <a:t>Empirical Process Control</a:t>
            </a:r>
          </a:p>
          <a:p>
            <a:pPr marL="930275" lvl="2" indent="-285750" algn="just">
              <a:spcAft>
                <a:spcPts val="277"/>
              </a:spcAft>
              <a:buFont typeface="Courier New" panose="02070309020205020404" pitchFamily="49" charset="0"/>
              <a:buChar char="o"/>
            </a:pPr>
            <a:r>
              <a:rPr lang="en-IN" dirty="0"/>
              <a:t>Self-organization</a:t>
            </a:r>
          </a:p>
          <a:p>
            <a:pPr marL="930275" lvl="2" indent="-285750" algn="just">
              <a:spcAft>
                <a:spcPts val="277"/>
              </a:spcAft>
              <a:buFont typeface="Courier New" panose="02070309020205020404" pitchFamily="49" charset="0"/>
              <a:buChar char="o"/>
            </a:pPr>
            <a:r>
              <a:rPr lang="en-IN" dirty="0"/>
              <a:t>Collaboration</a:t>
            </a:r>
          </a:p>
          <a:p>
            <a:pPr marL="930275" lvl="2" indent="-285750" algn="just">
              <a:spcAft>
                <a:spcPts val="277"/>
              </a:spcAft>
              <a:buFont typeface="Courier New" panose="02070309020205020404" pitchFamily="49" charset="0"/>
              <a:buChar char="o"/>
            </a:pPr>
            <a:r>
              <a:rPr lang="en-IN" dirty="0"/>
              <a:t>Value-based Prioritization</a:t>
            </a:r>
          </a:p>
          <a:p>
            <a:pPr marL="930275" lvl="2" indent="-285750" algn="just">
              <a:spcAft>
                <a:spcPts val="277"/>
              </a:spcAft>
              <a:buFont typeface="Courier New" panose="02070309020205020404" pitchFamily="49" charset="0"/>
              <a:buChar char="o"/>
            </a:pPr>
            <a:r>
              <a:rPr lang="en-IN" dirty="0"/>
              <a:t>Time-boxing</a:t>
            </a:r>
          </a:p>
          <a:p>
            <a:pPr marL="930275" lvl="2" indent="-285750" algn="just">
              <a:spcAft>
                <a:spcPts val="277"/>
              </a:spcAft>
              <a:buFont typeface="Courier New" panose="02070309020205020404" pitchFamily="49" charset="0"/>
              <a:buChar char="o"/>
            </a:pPr>
            <a:r>
              <a:rPr lang="en-IN" dirty="0"/>
              <a:t>Iterative Development</a:t>
            </a:r>
          </a:p>
          <a:p>
            <a:pPr marL="626700" lvl="1" indent="-285750" algn="just">
              <a:spcAft>
                <a:spcPts val="277"/>
              </a:spcAft>
              <a:buFont typeface="Arial" panose="020B0604020202020204" pitchFamily="34" charset="0"/>
              <a:buChar char="•"/>
            </a:pPr>
            <a:endParaRPr lang="en-IN" sz="1600" b="1" dirty="0"/>
          </a:p>
        </p:txBody>
      </p:sp>
      <p:sp>
        <p:nvSpPr>
          <p:cNvPr id="3" name="Title 2"/>
          <p:cNvSpPr>
            <a:spLocks noGrp="1"/>
          </p:cNvSpPr>
          <p:nvPr>
            <p:ph type="title"/>
          </p:nvPr>
        </p:nvSpPr>
        <p:spPr/>
        <p:txBody>
          <a:bodyPr/>
          <a:lstStyle/>
          <a:p>
            <a:r>
              <a:rPr lang="en-US" dirty="0">
                <a:solidFill>
                  <a:srgbClr val="0050AD"/>
                </a:solidFill>
              </a:rPr>
              <a:t>Agenda</a:t>
            </a:r>
            <a:br>
              <a:rPr lang="en-US" dirty="0">
                <a:solidFill>
                  <a:srgbClr val="0050AD"/>
                </a:solidFill>
              </a:rPr>
            </a:br>
            <a:endParaRPr lang="en-US" dirty="0"/>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6</a:t>
            </a:fld>
            <a:endParaRPr lang="en-US" dirty="0"/>
          </a:p>
        </p:txBody>
      </p:sp>
    </p:spTree>
    <p:extLst>
      <p:ext uri="{BB962C8B-B14F-4D97-AF65-F5344CB8AC3E}">
        <p14:creationId xmlns:p14="http://schemas.microsoft.com/office/powerpoint/2010/main" val="4193760081"/>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marL="0" lvl="0" indent="0">
              <a:buNone/>
            </a:pPr>
            <a:r>
              <a:rPr lang="en-IN" sz="1800" dirty="0"/>
              <a:t>Which among the following is not a key strength of Scrum?</a:t>
            </a:r>
          </a:p>
          <a:p>
            <a:pPr marL="0" lvl="0" indent="0">
              <a:buNone/>
            </a:pPr>
            <a:endParaRPr lang="en-IN" sz="1800" dirty="0">
              <a:latin typeface="Calibri" panose="020F0502020204030204" pitchFamily="34" charset="0"/>
            </a:endParaRPr>
          </a:p>
          <a:p>
            <a:pPr lvl="0">
              <a:buFont typeface="+mj-lt"/>
              <a:buAutoNum type="alphaUcPeriod"/>
            </a:pPr>
            <a:r>
              <a:rPr lang="en-IN" sz="1800" dirty="0"/>
              <a:t>Cross-functional teams</a:t>
            </a:r>
          </a:p>
          <a:p>
            <a:pPr lvl="0">
              <a:buFont typeface="+mj-lt"/>
              <a:buAutoNum type="alphaUcPeriod"/>
            </a:pPr>
            <a:r>
              <a:rPr lang="en-IN" sz="1800" dirty="0"/>
              <a:t>Self-organized teams</a:t>
            </a:r>
          </a:p>
          <a:p>
            <a:pPr lvl="0">
              <a:buFont typeface="+mj-lt"/>
              <a:buAutoNum type="alphaUcPeriod"/>
            </a:pPr>
            <a:r>
              <a:rPr lang="en-IN" sz="1800" dirty="0"/>
              <a:t>Empowered teams</a:t>
            </a:r>
          </a:p>
          <a:p>
            <a:pPr lvl="0">
              <a:buFont typeface="+mj-lt"/>
              <a:buAutoNum type="alphaUcPeriod"/>
            </a:pPr>
            <a:r>
              <a:rPr lang="en-IN" sz="1800" dirty="0"/>
              <a:t>Multi-tasking teams</a:t>
            </a:r>
          </a:p>
          <a:p>
            <a:pPr lvl="0">
              <a:buFont typeface="+mj-lt"/>
              <a:buAutoNum type="alphaUcPeriod"/>
            </a:pPr>
            <a:endParaRPr lang="en-IN" sz="1800" dirty="0">
              <a:latin typeface="Calibri" panose="020F0502020204030204" pitchFamily="34" charset="0"/>
            </a:endParaRPr>
          </a:p>
          <a:p>
            <a:pPr lvl="0">
              <a:buFont typeface="+mj-lt"/>
              <a:buAutoNum type="alphaUcPeriod"/>
            </a:pPr>
            <a:endParaRPr lang="en-IN" sz="1800" dirty="0">
              <a:latin typeface="Calibri" panose="020F0502020204030204" pitchFamily="34" charset="0"/>
            </a:endParaRPr>
          </a:p>
        </p:txBody>
      </p:sp>
      <p:sp>
        <p:nvSpPr>
          <p:cNvPr id="8" name="TextBox 7"/>
          <p:cNvSpPr txBox="1"/>
          <p:nvPr/>
        </p:nvSpPr>
        <p:spPr>
          <a:xfrm>
            <a:off x="914400" y="838200"/>
            <a:ext cx="7162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60</a:t>
            </a:fld>
            <a:endParaRPr lang="en-US" dirty="0"/>
          </a:p>
        </p:txBody>
      </p:sp>
      <p:sp>
        <p:nvSpPr>
          <p:cNvPr id="4" name="Footer Placeholder 3">
            <a:extLst>
              <a:ext uri="{FF2B5EF4-FFF2-40B4-BE49-F238E27FC236}">
                <a16:creationId xmlns:a16="http://schemas.microsoft.com/office/drawing/2014/main" id="{2F394ED8-493A-C743-9CD5-CE8C06D0731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3752179"/>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61</a:t>
            </a:fld>
            <a:endParaRPr lang="en-US" dirty="0"/>
          </a:p>
        </p:txBody>
      </p:sp>
      <p:sp>
        <p:nvSpPr>
          <p:cNvPr id="2" name="Footer Placeholder 1">
            <a:extLst>
              <a:ext uri="{FF2B5EF4-FFF2-40B4-BE49-F238E27FC236}">
                <a16:creationId xmlns:a16="http://schemas.microsoft.com/office/drawing/2014/main" id="{FD0E512F-9F2F-B381-68ED-6DB5CA2EA99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508515"/>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62</a:t>
            </a:fld>
            <a:endParaRPr lang="en-US" dirty="0"/>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endParaRPr lang="en-IN" sz="2000" b="0" kern="0" dirty="0">
              <a:solidFill>
                <a:srgbClr val="0050AD"/>
              </a:solidFill>
            </a:endParaRPr>
          </a:p>
          <a:p>
            <a:pPr algn="l"/>
            <a:r>
              <a:rPr lang="en-IN" sz="2000" b="0" kern="0" dirty="0">
                <a:solidFill>
                  <a:srgbClr val="0050AD"/>
                </a:solidFill>
              </a:rPr>
              <a:t>How do you measure performance of projects in your organization? Please type your answer in the Question window.</a:t>
            </a:r>
          </a:p>
        </p:txBody>
      </p:sp>
      <p:sp>
        <p:nvSpPr>
          <p:cNvPr id="6" name="TextBox 5"/>
          <p:cNvSpPr txBox="1"/>
          <p:nvPr/>
        </p:nvSpPr>
        <p:spPr>
          <a:xfrm>
            <a:off x="914400" y="838200"/>
            <a:ext cx="7162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3719799291"/>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3276600" y="990600"/>
            <a:ext cx="5791200" cy="5181600"/>
          </a:xfrm>
        </p:spPr>
        <p:txBody>
          <a:bodyPr/>
          <a:lstStyle/>
          <a:p>
            <a:pPr>
              <a:buFont typeface="Arial" pitchFamily="34" charset="0"/>
              <a:buChar char="•"/>
            </a:pPr>
            <a:endParaRPr lang="en-IN" sz="1800" dirty="0"/>
          </a:p>
          <a:p>
            <a:pPr marL="0" indent="0">
              <a:lnSpc>
                <a:spcPct val="110000"/>
              </a:lnSpc>
              <a:spcAft>
                <a:spcPts val="600"/>
              </a:spcAft>
              <a:buNone/>
            </a:pPr>
            <a:r>
              <a:rPr lang="en-IN" sz="1800" b="1" dirty="0"/>
              <a:t>A Guide to the Scrum Body of Knowledge </a:t>
            </a:r>
            <a:r>
              <a:rPr lang="en-IN" sz="1800" dirty="0"/>
              <a:t>(</a:t>
            </a:r>
            <a:r>
              <a:rPr lang="en-IN" sz="1800" b="1" dirty="0"/>
              <a:t>SBOK® Guide</a:t>
            </a:r>
            <a:r>
              <a:rPr lang="en-IN" sz="1800" dirty="0"/>
              <a:t>) provides guidelines for the successful implementation of Scrum—the most popular Agile product development and project delivery framework. Scrum, as defined in the SBOK® Guide, is applicable to the following:</a:t>
            </a:r>
          </a:p>
          <a:p>
            <a:pPr marL="457200" lvl="2" indent="-228600">
              <a:lnSpc>
                <a:spcPct val="110000"/>
              </a:lnSpc>
              <a:buFont typeface="Wingdings" panose="05000000000000000000" pitchFamily="2" charset="2"/>
              <a:buChar char="ü"/>
            </a:pPr>
            <a:r>
              <a:rPr lang="en-IN" sz="1800" dirty="0"/>
              <a:t>Portfolios, programs, and/or projects in any industry</a:t>
            </a:r>
          </a:p>
          <a:p>
            <a:pPr marL="457200" lvl="2" indent="-228600">
              <a:lnSpc>
                <a:spcPct val="110000"/>
              </a:lnSpc>
              <a:buFont typeface="Wingdings" panose="05000000000000000000" pitchFamily="2" charset="2"/>
              <a:buChar char="ü"/>
            </a:pPr>
            <a:r>
              <a:rPr lang="en-IN" sz="1800" dirty="0"/>
              <a:t>Products, services, or any other results to be delivered to business stakeholders</a:t>
            </a:r>
          </a:p>
          <a:p>
            <a:pPr marL="457200" lvl="2" indent="-228600">
              <a:lnSpc>
                <a:spcPct val="110000"/>
              </a:lnSpc>
              <a:buFont typeface="Wingdings" panose="05000000000000000000" pitchFamily="2" charset="2"/>
              <a:buChar char="ü"/>
            </a:pPr>
            <a:r>
              <a:rPr lang="en-IN" sz="1800" dirty="0"/>
              <a:t>Projects of any size or complexity</a:t>
            </a:r>
          </a:p>
          <a:p>
            <a:pPr marL="534988" lvl="2" indent="0">
              <a:lnSpc>
                <a:spcPct val="110000"/>
              </a:lnSpc>
              <a:spcBef>
                <a:spcPts val="0"/>
              </a:spcBef>
              <a:buNone/>
            </a:pPr>
            <a:endParaRPr lang="en-IN" sz="1800" dirty="0"/>
          </a:p>
          <a:p>
            <a:pPr marL="0" indent="0">
              <a:lnSpc>
                <a:spcPct val="110000"/>
              </a:lnSpc>
              <a:spcBef>
                <a:spcPts val="0"/>
              </a:spcBef>
              <a:buNone/>
            </a:pPr>
            <a:r>
              <a:rPr lang="en-IN" sz="1800" dirty="0"/>
              <a:t>The </a:t>
            </a:r>
            <a:r>
              <a:rPr lang="en-IN" sz="1800" b="1" dirty="0"/>
              <a:t>SBOK® Guide </a:t>
            </a:r>
            <a:r>
              <a:rPr lang="en-IN" sz="1800" dirty="0"/>
              <a:t>can be used as a reference and knowledge guide by both experienced Scrum and other product and service development practitioners, as well as by individuals with no prior experience or knowledge of Scrum or other project delivery methodology.</a:t>
            </a:r>
          </a:p>
          <a:p>
            <a:pPr marL="285750" lvl="2" indent="-285750">
              <a:buFont typeface="Arial" pitchFamily="34" charset="0"/>
              <a:buChar char="•"/>
            </a:pPr>
            <a:endParaRPr lang="en-IN" sz="1800" dirty="0"/>
          </a:p>
        </p:txBody>
      </p:sp>
      <p:sp>
        <p:nvSpPr>
          <p:cNvPr id="3" name="Title 2"/>
          <p:cNvSpPr>
            <a:spLocks noGrp="1"/>
          </p:cNvSpPr>
          <p:nvPr>
            <p:ph type="title"/>
          </p:nvPr>
        </p:nvSpPr>
        <p:spPr>
          <a:xfrm>
            <a:off x="914400" y="304801"/>
            <a:ext cx="8001000" cy="715963"/>
          </a:xfrm>
        </p:spPr>
        <p:txBody>
          <a:bodyPr/>
          <a:lstStyle/>
          <a:p>
            <a:r>
              <a:rPr lang="en-IN" dirty="0">
                <a:solidFill>
                  <a:srgbClr val="0050AD"/>
                </a:solidFill>
              </a:rPr>
              <a:t>Overview of the SBOK® Guide</a:t>
            </a:r>
          </a:p>
        </p:txBody>
      </p:sp>
      <p:pic>
        <p:nvPicPr>
          <p:cNvPr id="8" name="Picture 7" descr="A picture containing background pattern&#10;&#10;Description automatically generated">
            <a:extLst>
              <a:ext uri="{FF2B5EF4-FFF2-40B4-BE49-F238E27FC236}">
                <a16:creationId xmlns:a16="http://schemas.microsoft.com/office/drawing/2014/main" id="{0AFFE5BA-A205-0A09-73D1-408B14FD2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91" y="1696377"/>
            <a:ext cx="2820309" cy="3637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a:extLst>
              <a:ext uri="{FF2B5EF4-FFF2-40B4-BE49-F238E27FC236}">
                <a16:creationId xmlns:a16="http://schemas.microsoft.com/office/drawing/2014/main" id="{6D5B1C71-0CEB-8F6B-D1DB-41FD54C53797}"/>
              </a:ext>
            </a:extLst>
          </p:cNvPr>
          <p:cNvSpPr>
            <a:spLocks noGrp="1"/>
          </p:cNvSpPr>
          <p:nvPr>
            <p:ph type="sldNum" sz="quarter" idx="12"/>
          </p:nvPr>
        </p:nvSpPr>
        <p:spPr/>
        <p:txBody>
          <a:bodyPr/>
          <a:lstStyle/>
          <a:p>
            <a:pPr>
              <a:defRPr/>
            </a:pPr>
            <a:fld id="{AC73F1D3-B4B8-4AEF-90B2-F6B713CA2A81}" type="slidenum">
              <a:rPr lang="en-US" smtClean="0"/>
              <a:pPr>
                <a:defRPr/>
              </a:pPr>
              <a:t>63</a:t>
            </a:fld>
            <a:endParaRPr lang="en-US" dirty="0"/>
          </a:p>
        </p:txBody>
      </p:sp>
    </p:spTree>
    <p:extLst>
      <p:ext uri="{BB962C8B-B14F-4D97-AF65-F5344CB8AC3E}">
        <p14:creationId xmlns:p14="http://schemas.microsoft.com/office/powerpoint/2010/main" val="728198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Framework of the SBOK® Guide</a:t>
            </a:r>
          </a:p>
        </p:txBody>
      </p:sp>
      <p:sp>
        <p:nvSpPr>
          <p:cNvPr id="4" name="Rectangle 3"/>
          <p:cNvSpPr/>
          <p:nvPr/>
        </p:nvSpPr>
        <p:spPr>
          <a:xfrm>
            <a:off x="1783547" y="5791200"/>
            <a:ext cx="4922053" cy="307777"/>
          </a:xfrm>
          <a:prstGeom prst="rect">
            <a:avLst/>
          </a:prstGeom>
        </p:spPr>
        <p:txBody>
          <a:bodyPr wrap="none">
            <a:spAutoFit/>
          </a:bodyPr>
          <a:lstStyle/>
          <a:p>
            <a:pPr marL="457200" marR="0" algn="ctr">
              <a:spcBef>
                <a:spcPts val="0"/>
              </a:spcBef>
              <a:spcAft>
                <a:spcPts val="0"/>
              </a:spcAft>
            </a:pPr>
            <a:r>
              <a:rPr lang="en-US" sz="1400" dirty="0">
                <a:latin typeface="Calibri" panose="020F0502020204030204" pitchFamily="34" charset="0"/>
                <a:ea typeface="Times New Roman" panose="02020603050405020304" pitchFamily="18" charset="0"/>
                <a:cs typeface="Calibri" panose="020F0502020204030204" pitchFamily="34" charset="0"/>
              </a:rPr>
              <a:t>Figure 1-2: SBOK® Guide Framework; Page 7 SBOK® Guide</a:t>
            </a:r>
          </a:p>
        </p:txBody>
      </p:sp>
      <p:sp>
        <p:nvSpPr>
          <p:cNvPr id="5" name="Rectangle 4"/>
          <p:cNvSpPr/>
          <p:nvPr/>
        </p:nvSpPr>
        <p:spPr>
          <a:xfrm>
            <a:off x="380999" y="1066800"/>
            <a:ext cx="8382001" cy="646331"/>
          </a:xfrm>
          <a:prstGeom prst="rect">
            <a:avLst/>
          </a:prstGeom>
        </p:spPr>
        <p:txBody>
          <a:bodyPr wrap="square">
            <a:spAutoFit/>
          </a:bodyPr>
          <a:lstStyle/>
          <a:p>
            <a:pPr algn="ctr">
              <a:spcAft>
                <a:spcPts val="600"/>
              </a:spcAft>
            </a:pPr>
            <a:r>
              <a:rPr lang="en-IN" dirty="0">
                <a:latin typeface="Calibri" panose="020F0502020204030204" pitchFamily="34" charset="0"/>
                <a:cs typeface="Calibri" panose="020F0502020204030204" pitchFamily="34" charset="0"/>
              </a:rPr>
              <a:t>The SBOK® Guide is broadly divided into three areas</a:t>
            </a:r>
            <a:r>
              <a:rPr lang="en-US" dirty="0">
                <a:latin typeface="Calibri" panose="020F0502020204030204" pitchFamily="34" charset="0"/>
                <a:cs typeface="Calibri" panose="020F0502020204030204" pitchFamily="34" charset="0"/>
              </a:rPr>
              <a:t> of Principles, Processes and Aspects.</a:t>
            </a:r>
          </a:p>
        </p:txBody>
      </p:sp>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64</a:t>
            </a:fld>
            <a:endParaRPr lang="en-US" dirty="0"/>
          </a:p>
        </p:txBody>
      </p:sp>
      <p:pic>
        <p:nvPicPr>
          <p:cNvPr id="7" name="Picture 6">
            <a:extLst>
              <a:ext uri="{FF2B5EF4-FFF2-40B4-BE49-F238E27FC236}">
                <a16:creationId xmlns:a16="http://schemas.microsoft.com/office/drawing/2014/main" id="{42E464D7-9006-6A3E-1762-131D43AB83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362200" y="1834180"/>
            <a:ext cx="4267200" cy="3877823"/>
          </a:xfrm>
          <a:prstGeom prst="rect">
            <a:avLst/>
          </a:prstGeom>
          <a:noFill/>
          <a:ln w="3175">
            <a:solidFill>
              <a:schemeClr val="tx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92349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Title 2"/>
          <p:cNvSpPr>
            <a:spLocks noGrp="1"/>
          </p:cNvSpPr>
          <p:nvPr>
            <p:ph type="title"/>
          </p:nvPr>
        </p:nvSpPr>
        <p:spPr>
          <a:xfrm>
            <a:off x="990600" y="304801"/>
            <a:ext cx="7924800" cy="715963"/>
          </a:xfrm>
        </p:spPr>
        <p:txBody>
          <a:bodyPr/>
          <a:lstStyle/>
          <a:p>
            <a:r>
              <a:rPr lang="en-US" dirty="0">
                <a:solidFill>
                  <a:srgbClr val="0050AC"/>
                </a:solidFill>
              </a:rPr>
              <a:t>Scrum Principles</a:t>
            </a:r>
          </a:p>
        </p:txBody>
      </p:sp>
      <p:sp>
        <p:nvSpPr>
          <p:cNvPr id="5" name="Rectangle 4"/>
          <p:cNvSpPr/>
          <p:nvPr/>
        </p:nvSpPr>
        <p:spPr>
          <a:xfrm>
            <a:off x="2438400" y="5344180"/>
            <a:ext cx="4245754" cy="307777"/>
          </a:xfrm>
          <a:prstGeom prst="rect">
            <a:avLst/>
          </a:prstGeom>
        </p:spPr>
        <p:txBody>
          <a:bodyPr wrap="square">
            <a:spAutoFit/>
          </a:bodyPr>
          <a:lstStyle/>
          <a:p>
            <a:pPr marL="0" marR="0" algn="ctr">
              <a:spcBef>
                <a:spcPts val="0"/>
              </a:spcBef>
              <a:spcAft>
                <a:spcPts val="0"/>
              </a:spcAft>
            </a:pPr>
            <a:r>
              <a:rPr lang="en-US" sz="1400" dirty="0">
                <a:latin typeface="Calibri" panose="020F0502020204030204" pitchFamily="34" charset="0"/>
                <a:ea typeface="Times New Roman" panose="02020603050405020304" pitchFamily="18" charset="0"/>
                <a:cs typeface="Calibri" panose="020F0502020204030204" pitchFamily="34" charset="0"/>
              </a:rPr>
              <a:t>Figure 1‑3: Scrum Principles; Page 9 </a:t>
            </a:r>
            <a:r>
              <a:rPr lang="en-US" sz="1400" dirty="0">
                <a:effectLst/>
                <a:latin typeface="Calibri" panose="020F0502020204030204" pitchFamily="34" charset="0"/>
                <a:ea typeface="Times New Roman" panose="02020603050405020304" pitchFamily="18" charset="0"/>
                <a:cs typeface="Calibri" panose="020F0502020204030204" pitchFamily="34" charset="0"/>
              </a:rPr>
              <a:t>SBOK® Guide</a:t>
            </a:r>
          </a:p>
        </p:txBody>
      </p:sp>
      <p:sp>
        <p:nvSpPr>
          <p:cNvPr id="4" name="TextBox 3"/>
          <p:cNvSpPr txBox="1"/>
          <p:nvPr/>
        </p:nvSpPr>
        <p:spPr>
          <a:xfrm>
            <a:off x="152400" y="6397823"/>
            <a:ext cx="84582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This topic will be discussed in detail later.</a:t>
            </a:r>
          </a:p>
        </p:txBody>
      </p:sp>
      <p:sp>
        <p:nvSpPr>
          <p:cNvPr id="9" name="TextBox 8"/>
          <p:cNvSpPr txBox="1"/>
          <p:nvPr/>
        </p:nvSpPr>
        <p:spPr>
          <a:xfrm>
            <a:off x="152400" y="5791200"/>
            <a:ext cx="8991600" cy="646331"/>
          </a:xfrm>
          <a:prstGeom prst="rect">
            <a:avLst/>
          </a:prstGeom>
          <a:noFill/>
        </p:spPr>
        <p:txBody>
          <a:bodyPr wrap="square" rtlCol="0">
            <a:spAutoFit/>
          </a:bodyPr>
          <a:lstStyle/>
          <a:p>
            <a:pPr algn="ctr"/>
            <a:r>
              <a:rPr lang="en-IN" dirty="0">
                <a:latin typeface="Calibri" panose="020F0502020204030204" pitchFamily="34" charset="0"/>
                <a:cs typeface="Calibri" panose="020F0502020204030204" pitchFamily="34" charset="0"/>
              </a:rPr>
              <a:t>Scrum principles are the core guidelines for applying the Scrum framework and should mandatorily be used in all Scrum projects.</a:t>
            </a:r>
            <a:endParaRPr lang="en-US"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603" t="-3879" r="-3880" b="-4095"/>
          <a:stretch/>
        </p:blipFill>
        <p:spPr bwMode="auto">
          <a:xfrm>
            <a:off x="2459847" y="1085851"/>
            <a:ext cx="4224307" cy="4166084"/>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Slide Number Placeholder 5"/>
          <p:cNvSpPr>
            <a:spLocks noGrp="1"/>
          </p:cNvSpPr>
          <p:nvPr>
            <p:ph type="sldNum" sz="quarter" idx="12"/>
          </p:nvPr>
        </p:nvSpPr>
        <p:spPr/>
        <p:txBody>
          <a:bodyPr/>
          <a:lstStyle/>
          <a:p>
            <a:pPr>
              <a:defRPr/>
            </a:pPr>
            <a:fld id="{AC73F1D3-B4B8-4AEF-90B2-F6B713CA2A81}" type="slidenum">
              <a:rPr lang="en-US" smtClean="0"/>
              <a:pPr>
                <a:defRPr/>
              </a:pPr>
              <a:t>65</a:t>
            </a:fld>
            <a:endParaRPr lang="en-US" dirty="0"/>
          </a:p>
        </p:txBody>
      </p:sp>
    </p:spTree>
    <p:extLst>
      <p:ext uri="{BB962C8B-B14F-4D97-AF65-F5344CB8AC3E}">
        <p14:creationId xmlns:p14="http://schemas.microsoft.com/office/powerpoint/2010/main" val="3456989388"/>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Title 2"/>
          <p:cNvSpPr>
            <a:spLocks noGrp="1"/>
          </p:cNvSpPr>
          <p:nvPr>
            <p:ph type="title"/>
          </p:nvPr>
        </p:nvSpPr>
        <p:spPr>
          <a:xfrm>
            <a:off x="152400" y="304801"/>
            <a:ext cx="8763000" cy="715963"/>
          </a:xfrm>
        </p:spPr>
        <p:txBody>
          <a:bodyPr/>
          <a:lstStyle/>
          <a:p>
            <a:r>
              <a:rPr lang="en-US" dirty="0">
                <a:solidFill>
                  <a:srgbClr val="0050AC"/>
                </a:solidFill>
              </a:rPr>
              <a:t>Scrum Aspects</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708654039"/>
              </p:ext>
            </p:extLst>
          </p:nvPr>
        </p:nvGraphicFramePr>
        <p:xfrm>
          <a:off x="914400" y="1143000"/>
          <a:ext cx="71628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4800" y="6336268"/>
            <a:ext cx="84582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This topic will be discussed in detail later</a:t>
            </a:r>
          </a:p>
        </p:txBody>
      </p:sp>
      <p:sp>
        <p:nvSpPr>
          <p:cNvPr id="9" name="TextBox 8"/>
          <p:cNvSpPr txBox="1"/>
          <p:nvPr/>
        </p:nvSpPr>
        <p:spPr>
          <a:xfrm>
            <a:off x="152400" y="5257800"/>
            <a:ext cx="8991600" cy="369332"/>
          </a:xfrm>
          <a:prstGeom prst="rect">
            <a:avLst/>
          </a:prstGeom>
          <a:noFill/>
        </p:spPr>
        <p:txBody>
          <a:bodyPr wrap="square" rtlCol="0">
            <a:spAutoFit/>
          </a:bodyPr>
          <a:lstStyle/>
          <a:p>
            <a:pPr algn="ctr"/>
            <a:r>
              <a:rPr lang="en-IN" dirty="0">
                <a:latin typeface="Calibri" panose="020F0502020204030204" pitchFamily="34" charset="0"/>
                <a:cs typeface="Calibri" panose="020F0502020204030204" pitchFamily="34" charset="0"/>
              </a:rPr>
              <a:t>The Scrum aspects must be addressed and managed throughout a Scrum project.</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66</a:t>
            </a:fld>
            <a:endParaRPr lang="en-US" dirty="0"/>
          </a:p>
        </p:txBody>
      </p:sp>
    </p:spTree>
    <p:extLst>
      <p:ext uri="{BB962C8B-B14F-4D97-AF65-F5344CB8AC3E}">
        <p14:creationId xmlns:p14="http://schemas.microsoft.com/office/powerpoint/2010/main" val="162430724"/>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Title 2"/>
          <p:cNvSpPr>
            <a:spLocks noGrp="1"/>
          </p:cNvSpPr>
          <p:nvPr>
            <p:ph type="title"/>
          </p:nvPr>
        </p:nvSpPr>
        <p:spPr>
          <a:xfrm>
            <a:off x="990600" y="304801"/>
            <a:ext cx="7924800" cy="715963"/>
          </a:xfrm>
        </p:spPr>
        <p:txBody>
          <a:bodyPr/>
          <a:lstStyle/>
          <a:p>
            <a:r>
              <a:rPr lang="en-US" dirty="0">
                <a:solidFill>
                  <a:srgbClr val="0050AC"/>
                </a:solidFill>
              </a:rPr>
              <a:t>Scrum Phases and Processes</a:t>
            </a:r>
          </a:p>
        </p:txBody>
      </p:sp>
      <p:sp>
        <p:nvSpPr>
          <p:cNvPr id="12" name="TextBox 11"/>
          <p:cNvSpPr txBox="1"/>
          <p:nvPr/>
        </p:nvSpPr>
        <p:spPr>
          <a:xfrm>
            <a:off x="152400" y="6167735"/>
            <a:ext cx="8991600" cy="461665"/>
          </a:xfrm>
          <a:prstGeom prst="rect">
            <a:avLst/>
          </a:prstGeom>
          <a:noFill/>
        </p:spPr>
        <p:txBody>
          <a:bodyPr wrap="square" rtlCol="0">
            <a:spAutoFit/>
          </a:bodyPr>
          <a:lstStyle/>
          <a:p>
            <a:r>
              <a:rPr lang="en-IN" sz="1200" dirty="0">
                <a:latin typeface="Calibri" panose="020F0502020204030204" pitchFamily="34" charset="0"/>
                <a:cs typeface="Calibri" panose="020F0502020204030204" pitchFamily="34" charset="0"/>
              </a:rPr>
              <a:t>Scrum processes address the specific activities and flow of a Scrum project. In total there are nineteen fundamental Scrum processes that apply to all projects. These processes are grouped into five phases</a:t>
            </a:r>
            <a:endParaRPr lang="en-US" sz="1200" dirty="0">
              <a:latin typeface="Calibri" panose="020F0502020204030204" pitchFamily="34" charset="0"/>
              <a:cs typeface="Calibri" panose="020F0502020204030204" pitchFamily="34" charset="0"/>
            </a:endParaRPr>
          </a:p>
        </p:txBody>
      </p:sp>
      <p:sp>
        <p:nvSpPr>
          <p:cNvPr id="15" name="TextBox 14"/>
          <p:cNvSpPr txBox="1"/>
          <p:nvPr/>
        </p:nvSpPr>
        <p:spPr>
          <a:xfrm>
            <a:off x="152400" y="2133600"/>
            <a:ext cx="369332" cy="3119370"/>
          </a:xfrm>
          <a:prstGeom prst="rect">
            <a:avLst/>
          </a:prstGeom>
          <a:noFill/>
        </p:spPr>
        <p:txBody>
          <a:bodyPr vert="vert270" wrap="square" rtlCol="0">
            <a:spAutoFit/>
          </a:bodyPr>
          <a:lstStyle/>
          <a:p>
            <a:r>
              <a:rPr lang="en-IN" sz="1200" dirty="0">
                <a:latin typeface="Calibri" panose="020F0502020204030204" pitchFamily="34" charset="0"/>
                <a:cs typeface="Calibri" panose="020F0502020204030204" pitchFamily="34" charset="0"/>
              </a:rPr>
              <a:t>This topic will be discussed in detail later.</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67</a:t>
            </a:fld>
            <a:endParaRPr lang="en-US" dirty="0"/>
          </a:p>
        </p:txBody>
      </p:sp>
      <p:graphicFrame>
        <p:nvGraphicFramePr>
          <p:cNvPr id="10" name="Table 9">
            <a:extLst>
              <a:ext uri="{FF2B5EF4-FFF2-40B4-BE49-F238E27FC236}">
                <a16:creationId xmlns:a16="http://schemas.microsoft.com/office/drawing/2014/main" id="{26F0323A-11B0-A04D-0BF5-AD4C71A04FA8}"/>
              </a:ext>
            </a:extLst>
          </p:cNvPr>
          <p:cNvGraphicFramePr>
            <a:graphicFrameLocks noGrp="1"/>
          </p:cNvGraphicFramePr>
          <p:nvPr>
            <p:extLst>
              <p:ext uri="{D42A27DB-BD31-4B8C-83A1-F6EECF244321}">
                <p14:modId xmlns:p14="http://schemas.microsoft.com/office/powerpoint/2010/main" val="2370807120"/>
              </p:ext>
            </p:extLst>
          </p:nvPr>
        </p:nvGraphicFramePr>
        <p:xfrm>
          <a:off x="762000" y="1066800"/>
          <a:ext cx="7848600" cy="4888898"/>
        </p:xfrm>
        <a:graphic>
          <a:graphicData uri="http://schemas.openxmlformats.org/drawingml/2006/table">
            <a:tbl>
              <a:tblPr firstRow="1" firstCol="1" bandRow="1"/>
              <a:tblGrid>
                <a:gridCol w="878738">
                  <a:extLst>
                    <a:ext uri="{9D8B030D-6E8A-4147-A177-3AD203B41FA5}">
                      <a16:colId xmlns:a16="http://schemas.microsoft.com/office/drawing/2014/main" val="20000"/>
                    </a:ext>
                  </a:extLst>
                </a:gridCol>
                <a:gridCol w="2130455">
                  <a:extLst>
                    <a:ext uri="{9D8B030D-6E8A-4147-A177-3AD203B41FA5}">
                      <a16:colId xmlns:a16="http://schemas.microsoft.com/office/drawing/2014/main" val="20001"/>
                    </a:ext>
                  </a:extLst>
                </a:gridCol>
                <a:gridCol w="4839407">
                  <a:extLst>
                    <a:ext uri="{9D8B030D-6E8A-4147-A177-3AD203B41FA5}">
                      <a16:colId xmlns:a16="http://schemas.microsoft.com/office/drawing/2014/main" val="20002"/>
                    </a:ext>
                  </a:extLst>
                </a:gridCol>
              </a:tblGrid>
              <a:tr h="310241">
                <a:tc>
                  <a:txBody>
                    <a:bodyPr/>
                    <a:lstStyle/>
                    <a:p>
                      <a:pPr algn="ctr">
                        <a:lnSpc>
                          <a:spcPct val="115000"/>
                        </a:lnSpc>
                        <a:spcAft>
                          <a:spcPts val="0"/>
                        </a:spcAft>
                      </a:pPr>
                      <a:r>
                        <a:rPr lang="en-US" sz="1200" b="1" dirty="0">
                          <a:effectLst/>
                          <a:latin typeface="Arial Narrow" panose="020B0606020202030204" pitchFamily="34" charset="0"/>
                          <a:ea typeface="Times New Roman" panose="02020603050405020304" pitchFamily="18" charset="0"/>
                          <a:cs typeface="Calibri" panose="020F0502020204030204" pitchFamily="34" charset="0"/>
                        </a:rPr>
                        <a:t>Chapter </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200" b="1" dirty="0">
                          <a:effectLst/>
                          <a:latin typeface="Arial Narrow" panose="020B0606020202030204" pitchFamily="34" charset="0"/>
                          <a:ea typeface="Times New Roman" panose="02020603050405020304" pitchFamily="18" charset="0"/>
                          <a:cs typeface="Calibri" panose="020F0502020204030204" pitchFamily="34" charset="0"/>
                        </a:rPr>
                        <a:t>Phase</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200" b="1" dirty="0">
                          <a:effectLst/>
                          <a:latin typeface="Arial Narrow" panose="020B0606020202030204" pitchFamily="34" charset="0"/>
                          <a:ea typeface="Times New Roman" panose="02020603050405020304" pitchFamily="18" charset="0"/>
                          <a:cs typeface="Calibri" panose="020F0502020204030204" pitchFamily="34" charset="0"/>
                        </a:rPr>
                        <a:t>Fundamental Scrum Processes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199488">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8</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Initiate</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Project Vision</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Identify Scrum Master and Business Stakeholder(s)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Form Scrum Team</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Develop Epic(s)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Prioritized Product Backlog </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Conduct Release Planning</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9488">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9</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Plan and Estimate</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User Stories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Estimate User Stories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Commit User Stories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Identify Tasks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Estimate Tasks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Update Sprint Backlog</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940">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10</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Implement</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Create Deliverables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Conduct Daily Standup</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Refine Prioritized Product Backlog </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0">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11</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Review and Retrospect</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Demonstrate and Validate Sprint</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Retrospect Sprint</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0">
                <a:tc>
                  <a:txBody>
                    <a:bodyPr/>
                    <a:lstStyle/>
                    <a:p>
                      <a:pPr algn="ctr">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12</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Release</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Ship Deliverables</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0"/>
                        </a:spcAft>
                        <a:buFont typeface="+mj-lt"/>
                        <a:buAutoNum type="arabicPeriod"/>
                      </a:pPr>
                      <a:r>
                        <a:rPr lang="en-US" sz="1200" dirty="0">
                          <a:effectLst/>
                          <a:latin typeface="Arial Narrow" panose="020B0606020202030204" pitchFamily="34" charset="0"/>
                          <a:ea typeface="Times New Roman" panose="02020603050405020304" pitchFamily="18" charset="0"/>
                          <a:cs typeface="Calibri" panose="020F0502020204030204" pitchFamily="34" charset="0"/>
                        </a:rPr>
                        <a:t>Retrospect Release</a:t>
                      </a:r>
                      <a:endParaRPr lang="en-IN" sz="1200" dirty="0">
                        <a:effectLst/>
                        <a:latin typeface="Arial Narrow" panose="020B0606020202030204" pitchFamily="34" charset="0"/>
                        <a:ea typeface="Times New Roman" panose="02020603050405020304" pitchFamily="18" charset="0"/>
                        <a:cs typeface="Calibri" panose="020F0502020204030204" pitchFamily="34" charset="0"/>
                      </a:endParaRPr>
                    </a:p>
                  </a:txBody>
                  <a:tcPr marL="63267" marR="63267" marT="66196" marB="661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TextBox 10">
            <a:extLst>
              <a:ext uri="{FF2B5EF4-FFF2-40B4-BE49-F238E27FC236}">
                <a16:creationId xmlns:a16="http://schemas.microsoft.com/office/drawing/2014/main" id="{6A2F6FCE-E749-9760-6C20-932134E019EE}"/>
              </a:ext>
            </a:extLst>
          </p:cNvPr>
          <p:cNvSpPr txBox="1"/>
          <p:nvPr/>
        </p:nvSpPr>
        <p:spPr>
          <a:xfrm>
            <a:off x="8763000" y="-76200"/>
            <a:ext cx="369332" cy="6014970"/>
          </a:xfrm>
          <a:prstGeom prst="rect">
            <a:avLst/>
          </a:prstGeom>
          <a:noFill/>
        </p:spPr>
        <p:txBody>
          <a:bodyPr vert="vert270" wrap="square" rtlCol="0">
            <a:spAutoFit/>
          </a:bodyPr>
          <a:lstStyle/>
          <a:p>
            <a:r>
              <a:rPr lang="en-IN" sz="1200" dirty="0">
                <a:latin typeface="Calibri" panose="020F0502020204030204" pitchFamily="34" charset="0"/>
                <a:cs typeface="Calibri" panose="020F0502020204030204" pitchFamily="34" charset="0"/>
              </a:rPr>
              <a:t>Table 1‑1: Summary of Fundamental Scrum Processes; Page 15 SBOK® Guide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4727789"/>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722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Title 2"/>
          <p:cNvSpPr>
            <a:spLocks noGrp="1"/>
          </p:cNvSpPr>
          <p:nvPr>
            <p:ph type="title"/>
          </p:nvPr>
        </p:nvSpPr>
        <p:spPr>
          <a:xfrm>
            <a:off x="990600" y="304801"/>
            <a:ext cx="7924800" cy="715963"/>
          </a:xfrm>
        </p:spPr>
        <p:txBody>
          <a:bodyPr/>
          <a:lstStyle/>
          <a:p>
            <a:r>
              <a:rPr lang="en-US" dirty="0"/>
              <a:t>Scrum Phases and Processes</a:t>
            </a:r>
          </a:p>
        </p:txBody>
      </p:sp>
      <p:sp>
        <p:nvSpPr>
          <p:cNvPr id="15" name="TextBox 14"/>
          <p:cNvSpPr txBox="1"/>
          <p:nvPr/>
        </p:nvSpPr>
        <p:spPr>
          <a:xfrm rot="5400000">
            <a:off x="4427849" y="2141849"/>
            <a:ext cx="369332" cy="8605770"/>
          </a:xfrm>
          <a:prstGeom prst="rect">
            <a:avLst/>
          </a:prstGeom>
          <a:noFill/>
        </p:spPr>
        <p:txBody>
          <a:bodyPr vert="vert270" wrap="square" rtlCol="0">
            <a:spAutoFit/>
          </a:bodyPr>
          <a:lstStyle/>
          <a:p>
            <a:pPr algn="ctr"/>
            <a:r>
              <a:rPr lang="en-IN" sz="1200" dirty="0">
                <a:latin typeface="Calibri" panose="020F0502020204030204" pitchFamily="34" charset="0"/>
                <a:cs typeface="Calibri" panose="020F0502020204030204" pitchFamily="34" charset="0"/>
              </a:rPr>
              <a:t>This topic will be discussed in detail later.</a:t>
            </a:r>
            <a:endParaRPr lang="en-US" sz="1200" dirty="0">
              <a:latin typeface="Calibri" panose="020F0502020204030204" pitchFamily="34" charset="0"/>
              <a:cs typeface="Calibri" panose="020F0502020204030204" pitchFamily="34" charset="0"/>
            </a:endParaRPr>
          </a:p>
        </p:txBody>
      </p:sp>
      <p:sp>
        <p:nvSpPr>
          <p:cNvPr id="10" name="TextBox 9"/>
          <p:cNvSpPr txBox="1"/>
          <p:nvPr/>
        </p:nvSpPr>
        <p:spPr>
          <a:xfrm rot="5400000">
            <a:off x="4150851" y="-802150"/>
            <a:ext cx="923330" cy="8300970"/>
          </a:xfrm>
          <a:prstGeom prst="rect">
            <a:avLst/>
          </a:prstGeom>
          <a:noFill/>
        </p:spPr>
        <p:txBody>
          <a:bodyPr vert="vert270" wrap="square" rtlCol="0">
            <a:spAutoFit/>
          </a:bodyPr>
          <a:lstStyle/>
          <a:p>
            <a:pPr algn="ctr"/>
            <a:r>
              <a:rPr lang="en-US" sz="1600" dirty="0">
                <a:latin typeface="Calibri" panose="020F0502020204030204" pitchFamily="34" charset="0"/>
                <a:cs typeface="Calibri" panose="020F0502020204030204" pitchFamily="34" charset="0"/>
              </a:rPr>
              <a:t>Chapter 13 covers the additional inputs, tools, and outputs needed for scaling Scrum for large projects, whereas chapter 14 covers the additional processes needed for scaling Scrum for the enterprise.</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68</a:t>
            </a:fld>
            <a:endParaRPr lang="en-US" dirty="0"/>
          </a:p>
        </p:txBody>
      </p:sp>
    </p:spTree>
    <p:extLst>
      <p:ext uri="{BB962C8B-B14F-4D97-AF65-F5344CB8AC3E}">
        <p14:creationId xmlns:p14="http://schemas.microsoft.com/office/powerpoint/2010/main" val="3954255430"/>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0" y="3136613"/>
            <a:ext cx="91440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Who uses the SBOK® Guide?</a:t>
            </a:r>
          </a:p>
        </p:txBody>
      </p:sp>
      <p:sp>
        <p:nvSpPr>
          <p:cNvPr id="2" name="Slide Number Placeholder 1"/>
          <p:cNvSpPr>
            <a:spLocks noGrp="1"/>
          </p:cNvSpPr>
          <p:nvPr>
            <p:ph type="sldNum" sz="quarter" idx="12"/>
          </p:nvPr>
        </p:nvSpPr>
        <p:spPr/>
        <p:txBody>
          <a:bodyPr/>
          <a:lstStyle/>
          <a:p>
            <a:fld id="{7CBCC52C-CE0E-4A77-AE88-E639344518EB}" type="slidenum">
              <a:rPr lang="en-US" smtClean="0"/>
              <a:t>69</a:t>
            </a:fld>
            <a:endParaRPr lang="en-US" dirty="0"/>
          </a:p>
        </p:txBody>
      </p:sp>
      <p:sp>
        <p:nvSpPr>
          <p:cNvPr id="3" name="Footer Placeholder 2">
            <a:extLst>
              <a:ext uri="{FF2B5EF4-FFF2-40B4-BE49-F238E27FC236}">
                <a16:creationId xmlns:a16="http://schemas.microsoft.com/office/drawing/2014/main" id="{D055EB4F-E631-5690-6486-F1F594CF914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489918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838200"/>
            <a:ext cx="7848600" cy="5410200"/>
          </a:xfrm>
        </p:spPr>
        <p:txBody>
          <a:bodyPr/>
          <a:lstStyle/>
          <a:p>
            <a:pPr marL="421912" indent="-342900" algn="just">
              <a:spcAft>
                <a:spcPts val="277"/>
              </a:spcAft>
              <a:buFont typeface="+mj-lt"/>
              <a:buAutoNum type="arabicPeriod" startAt="6"/>
            </a:pPr>
            <a:r>
              <a:rPr lang="en-IN" sz="1800" b="1" dirty="0"/>
              <a:t>Scrum Aspects</a:t>
            </a:r>
          </a:p>
          <a:p>
            <a:pPr marL="1046163" lvl="1" indent="-342900" algn="just">
              <a:spcAft>
                <a:spcPts val="277"/>
              </a:spcAft>
              <a:buFont typeface="+mj-lt"/>
              <a:buAutoNum type="arabicPeriod" startAt="6"/>
            </a:pPr>
            <a:r>
              <a:rPr lang="en-IN" dirty="0"/>
              <a:t>Organization</a:t>
            </a:r>
          </a:p>
          <a:p>
            <a:pPr marL="1046163" lvl="1" indent="-342900" algn="just">
              <a:spcAft>
                <a:spcPts val="277"/>
              </a:spcAft>
              <a:buFont typeface="+mj-lt"/>
              <a:buAutoNum type="arabicPeriod" startAt="6"/>
            </a:pPr>
            <a:r>
              <a:rPr lang="en-IN" dirty="0"/>
              <a:t>Business Justification</a:t>
            </a:r>
          </a:p>
          <a:p>
            <a:pPr marL="1046163" lvl="1" indent="-342900" algn="just">
              <a:spcAft>
                <a:spcPts val="277"/>
              </a:spcAft>
              <a:buFont typeface="+mj-lt"/>
              <a:buAutoNum type="arabicPeriod" startAt="6"/>
            </a:pPr>
            <a:r>
              <a:rPr lang="en-IN" dirty="0"/>
              <a:t>Quality</a:t>
            </a:r>
          </a:p>
          <a:p>
            <a:pPr marL="1046163" lvl="1" indent="-342900" algn="just">
              <a:spcAft>
                <a:spcPts val="277"/>
              </a:spcAft>
              <a:buFont typeface="+mj-lt"/>
              <a:buAutoNum type="arabicPeriod" startAt="6"/>
            </a:pPr>
            <a:r>
              <a:rPr lang="en-IN" dirty="0"/>
              <a:t>Change</a:t>
            </a:r>
          </a:p>
          <a:p>
            <a:pPr marL="1046163" lvl="1" indent="-342900" algn="just">
              <a:spcAft>
                <a:spcPts val="277"/>
              </a:spcAft>
              <a:buFont typeface="+mj-lt"/>
              <a:buAutoNum type="arabicPeriod" startAt="6"/>
            </a:pPr>
            <a:r>
              <a:rPr lang="en-IN" dirty="0"/>
              <a:t>Risk</a:t>
            </a:r>
          </a:p>
          <a:p>
            <a:pPr marL="683850" lvl="1" indent="-342900" algn="just">
              <a:spcAft>
                <a:spcPts val="277"/>
              </a:spcAft>
              <a:buFont typeface="+mj-lt"/>
              <a:buAutoNum type="arabicPeriod" startAt="6"/>
            </a:pPr>
            <a:endParaRPr lang="en-IN" b="1" dirty="0"/>
          </a:p>
          <a:p>
            <a:pPr marL="421912" indent="-342900" algn="just">
              <a:spcAft>
                <a:spcPts val="277"/>
              </a:spcAft>
              <a:buFont typeface="+mj-lt"/>
              <a:buAutoNum type="arabicPeriod" startAt="7"/>
            </a:pPr>
            <a:r>
              <a:rPr lang="en-IN" sz="1800" b="1" dirty="0"/>
              <a:t>Scrum Phases and Processes</a:t>
            </a:r>
          </a:p>
          <a:p>
            <a:pPr marL="989013" lvl="1" indent="-285750" algn="just">
              <a:spcAft>
                <a:spcPts val="277"/>
              </a:spcAft>
              <a:buFont typeface="Courier New" panose="02070309020205020404" pitchFamily="49" charset="0"/>
              <a:buChar char="o"/>
            </a:pPr>
            <a:r>
              <a:rPr lang="en-IN" dirty="0"/>
              <a:t>Initiate</a:t>
            </a:r>
          </a:p>
          <a:p>
            <a:pPr marL="989013" lvl="1" indent="-285750" algn="just">
              <a:spcAft>
                <a:spcPts val="277"/>
              </a:spcAft>
              <a:buFont typeface="Courier New" panose="02070309020205020404" pitchFamily="49" charset="0"/>
              <a:buChar char="o"/>
            </a:pPr>
            <a:r>
              <a:rPr lang="en-IN" dirty="0"/>
              <a:t>Plan and Estimate</a:t>
            </a:r>
          </a:p>
          <a:p>
            <a:pPr marL="989013" lvl="1" indent="-285750" algn="just">
              <a:spcAft>
                <a:spcPts val="277"/>
              </a:spcAft>
              <a:buFont typeface="Courier New" panose="02070309020205020404" pitchFamily="49" charset="0"/>
              <a:buChar char="o"/>
            </a:pPr>
            <a:r>
              <a:rPr lang="en-IN" dirty="0"/>
              <a:t>Implement</a:t>
            </a:r>
          </a:p>
          <a:p>
            <a:pPr marL="989013" lvl="1" indent="-285750" algn="just">
              <a:spcAft>
                <a:spcPts val="277"/>
              </a:spcAft>
              <a:buFont typeface="Courier New" panose="02070309020205020404" pitchFamily="49" charset="0"/>
              <a:buChar char="o"/>
            </a:pPr>
            <a:r>
              <a:rPr lang="en-IN" dirty="0"/>
              <a:t>Review and Retrospect</a:t>
            </a:r>
          </a:p>
          <a:p>
            <a:pPr marL="989013" lvl="1" indent="-285750" algn="just">
              <a:spcAft>
                <a:spcPts val="277"/>
              </a:spcAft>
              <a:buFont typeface="Courier New" panose="02070309020205020404" pitchFamily="49" charset="0"/>
              <a:buChar char="o"/>
            </a:pPr>
            <a:r>
              <a:rPr lang="en-IN" dirty="0"/>
              <a:t>Release</a:t>
            </a:r>
          </a:p>
          <a:p>
            <a:pPr marL="542925" lvl="1" indent="-171450" algn="just">
              <a:spcAft>
                <a:spcPts val="277"/>
              </a:spcAft>
              <a:buFont typeface="Arial" panose="020B0604020202020204" pitchFamily="34" charset="0"/>
              <a:buChar char="•"/>
            </a:pPr>
            <a:endParaRPr lang="en-IN" sz="1600" b="1" dirty="0"/>
          </a:p>
        </p:txBody>
      </p:sp>
      <p:sp>
        <p:nvSpPr>
          <p:cNvPr id="3" name="Title 2"/>
          <p:cNvSpPr>
            <a:spLocks noGrp="1"/>
          </p:cNvSpPr>
          <p:nvPr>
            <p:ph type="title"/>
          </p:nvPr>
        </p:nvSpPr>
        <p:spPr>
          <a:xfrm>
            <a:off x="0" y="228601"/>
            <a:ext cx="9144000" cy="457200"/>
          </a:xfrm>
        </p:spPr>
        <p:txBody>
          <a:bodyPr/>
          <a:lstStyle/>
          <a:p>
            <a:br>
              <a:rPr lang="en-US" dirty="0">
                <a:solidFill>
                  <a:srgbClr val="0050AD"/>
                </a:solidFill>
              </a:rPr>
            </a:br>
            <a:r>
              <a:rPr lang="en-US" dirty="0">
                <a:solidFill>
                  <a:srgbClr val="0050AD"/>
                </a:solidFill>
              </a:rPr>
              <a:t>Agenda</a:t>
            </a:r>
            <a:br>
              <a:rPr lang="en-US" dirty="0">
                <a:solidFill>
                  <a:srgbClr val="0050AD"/>
                </a:solidFill>
              </a:rPr>
            </a:br>
            <a:endParaRPr lang="en-US" dirty="0">
              <a:solidFill>
                <a:srgbClr val="0050AD"/>
              </a:solidFill>
            </a:endParaRP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7</a:t>
            </a:fld>
            <a:endParaRPr lang="en-US" dirty="0"/>
          </a:p>
        </p:txBody>
      </p:sp>
    </p:spTree>
    <p:extLst>
      <p:ext uri="{BB962C8B-B14F-4D97-AF65-F5344CB8AC3E}">
        <p14:creationId xmlns:p14="http://schemas.microsoft.com/office/powerpoint/2010/main" val="4019424296"/>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990600" y="2797314"/>
            <a:ext cx="71628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Scrum Core Team Members including Product Owner, Scrum Master and the Scrum Team.</a:t>
            </a:r>
          </a:p>
        </p:txBody>
      </p:sp>
      <p:sp>
        <p:nvSpPr>
          <p:cNvPr id="3" name="TextBox 2"/>
          <p:cNvSpPr txBox="1"/>
          <p:nvPr/>
        </p:nvSpPr>
        <p:spPr>
          <a:xfrm>
            <a:off x="381000" y="381000"/>
            <a:ext cx="8229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Who uses the SBOK® Guide?</a:t>
            </a:r>
          </a:p>
        </p:txBody>
      </p:sp>
      <p:sp>
        <p:nvSpPr>
          <p:cNvPr id="2" name="Slide Number Placeholder 1"/>
          <p:cNvSpPr>
            <a:spLocks noGrp="1"/>
          </p:cNvSpPr>
          <p:nvPr>
            <p:ph type="sldNum" sz="quarter" idx="12"/>
          </p:nvPr>
        </p:nvSpPr>
        <p:spPr/>
        <p:txBody>
          <a:bodyPr/>
          <a:lstStyle/>
          <a:p>
            <a:fld id="{7CBCC52C-CE0E-4A77-AE88-E639344518EB}" type="slidenum">
              <a:rPr lang="en-US" smtClean="0"/>
              <a:t>70</a:t>
            </a:fld>
            <a:endParaRPr lang="en-US" dirty="0"/>
          </a:p>
        </p:txBody>
      </p:sp>
      <p:sp>
        <p:nvSpPr>
          <p:cNvPr id="4" name="Footer Placeholder 3">
            <a:extLst>
              <a:ext uri="{FF2B5EF4-FFF2-40B4-BE49-F238E27FC236}">
                <a16:creationId xmlns:a16="http://schemas.microsoft.com/office/drawing/2014/main" id="{31B8B29C-C706-3231-0B35-65BBBBFDC62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4829480"/>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447800"/>
            <a:ext cx="4648200" cy="523220"/>
          </a:xfrm>
          <a:prstGeom prst="rect">
            <a:avLst/>
          </a:prstGeom>
          <a:noFill/>
        </p:spPr>
        <p:txBody>
          <a:bodyPr wrap="square" rtlCol="0">
            <a:spAutoFit/>
          </a:bodyPr>
          <a:lstStyle/>
          <a:p>
            <a:pPr algn="ctr"/>
            <a:r>
              <a:rPr lang="en-IN" sz="2800" b="1" dirty="0">
                <a:latin typeface="Calibri" panose="020F0502020204030204" pitchFamily="34" charset="0"/>
                <a:cs typeface="Calibri" panose="020F0502020204030204" pitchFamily="34" charset="0"/>
              </a:rPr>
              <a:t>Product Owners</a:t>
            </a:r>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62000" y="2120781"/>
            <a:ext cx="1008112" cy="318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0" y="2943761"/>
            <a:ext cx="6629400" cy="1323439"/>
          </a:xfrm>
          <a:prstGeom prst="rect">
            <a:avLst/>
          </a:prstGeom>
          <a:noFill/>
        </p:spPr>
        <p:txBody>
          <a:bodyPr wrap="square" rtlCol="0">
            <a:spAutoFit/>
          </a:bodyPr>
          <a:lstStyle/>
          <a:p>
            <a:pPr algn="just"/>
            <a:r>
              <a:rPr lang="en-IN" sz="2000" dirty="0">
                <a:latin typeface="Calibri" panose="020F0502020204030204" pitchFamily="34" charset="0"/>
                <a:cs typeface="Calibri" panose="020F0502020204030204" pitchFamily="34" charset="0"/>
              </a:rPr>
              <a:t>Who want to fully understand the Scrum framework and particularly the customer or business stakeholder(s)-related concerns involving business justification, quality, change, and risk aspects associated with Scrum projects.</a:t>
            </a:r>
            <a:endParaRPr lang="en-US" sz="2000" dirty="0">
              <a:latin typeface="Calibri" panose="020F0502020204030204" pitchFamily="34" charset="0"/>
              <a:cs typeface="Calibri" panose="020F0502020204030204" pitchFamily="34" charset="0"/>
            </a:endParaRPr>
          </a:p>
        </p:txBody>
      </p:sp>
      <p:sp>
        <p:nvSpPr>
          <p:cNvPr id="5" name="TextBox 4"/>
          <p:cNvSpPr txBox="1"/>
          <p:nvPr/>
        </p:nvSpPr>
        <p:spPr>
          <a:xfrm>
            <a:off x="381000" y="381000"/>
            <a:ext cx="8229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Who uses the SBOK® Guide?</a:t>
            </a:r>
          </a:p>
        </p:txBody>
      </p:sp>
      <p:sp>
        <p:nvSpPr>
          <p:cNvPr id="6" name="Slide Number Placeholder 5"/>
          <p:cNvSpPr>
            <a:spLocks noGrp="1"/>
          </p:cNvSpPr>
          <p:nvPr>
            <p:ph type="sldNum" sz="quarter" idx="12"/>
          </p:nvPr>
        </p:nvSpPr>
        <p:spPr/>
        <p:txBody>
          <a:bodyPr/>
          <a:lstStyle/>
          <a:p>
            <a:fld id="{7CBCC52C-CE0E-4A77-AE88-E639344518EB}" type="slidenum">
              <a:rPr lang="en-US" smtClean="0"/>
              <a:t>71</a:t>
            </a:fld>
            <a:endParaRPr lang="en-US" dirty="0"/>
          </a:p>
        </p:txBody>
      </p:sp>
      <p:sp>
        <p:nvSpPr>
          <p:cNvPr id="7" name="Footer Placeholder 6">
            <a:extLst>
              <a:ext uri="{FF2B5EF4-FFF2-40B4-BE49-F238E27FC236}">
                <a16:creationId xmlns:a16="http://schemas.microsoft.com/office/drawing/2014/main" id="{BF874AAD-93CA-D0C3-858A-D4A26C37C09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3790638"/>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610380"/>
            <a:ext cx="3593869" cy="523220"/>
          </a:xfrm>
          <a:prstGeom prst="rect">
            <a:avLst/>
          </a:prstGeom>
          <a:noFill/>
        </p:spPr>
        <p:txBody>
          <a:bodyPr wrap="square" rtlCol="0">
            <a:spAutoFit/>
          </a:bodyPr>
          <a:lstStyle/>
          <a:p>
            <a:pPr algn="ctr"/>
            <a:r>
              <a:rPr lang="en-IN" sz="2800" b="1" dirty="0">
                <a:latin typeface="Calibri" panose="020F0502020204030204" pitchFamily="34" charset="0"/>
                <a:cs typeface="Calibri" panose="020F0502020204030204" pitchFamily="34" charset="0"/>
              </a:rPr>
              <a:t>Scrum Masters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0"/>
            <a:ext cx="1008112" cy="318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43201" y="3200400"/>
            <a:ext cx="6051505" cy="707886"/>
          </a:xfrm>
          <a:prstGeom prst="rect">
            <a:avLst/>
          </a:prstGeom>
          <a:noFill/>
        </p:spPr>
        <p:txBody>
          <a:bodyPr wrap="square" rtlCol="0">
            <a:spAutoFit/>
          </a:bodyPr>
          <a:lstStyle/>
          <a:p>
            <a:pPr algn="just"/>
            <a:r>
              <a:rPr lang="en-IN" sz="2000" dirty="0">
                <a:latin typeface="Calibri" panose="020F0502020204030204" pitchFamily="34" charset="0"/>
                <a:cs typeface="Calibri" panose="020F0502020204030204" pitchFamily="34" charset="0"/>
              </a:rPr>
              <a:t>Who want to learn their specific role in overseeing the application of Scrum framework to Scrum projects.</a:t>
            </a:r>
            <a:endParaRPr lang="en-US" sz="2000" dirty="0">
              <a:latin typeface="Calibri" panose="020F0502020204030204" pitchFamily="34" charset="0"/>
              <a:cs typeface="Calibri" panose="020F0502020204030204" pitchFamily="34" charset="0"/>
            </a:endParaRPr>
          </a:p>
        </p:txBody>
      </p:sp>
      <p:sp>
        <p:nvSpPr>
          <p:cNvPr id="5" name="TextBox 4"/>
          <p:cNvSpPr txBox="1"/>
          <p:nvPr/>
        </p:nvSpPr>
        <p:spPr>
          <a:xfrm>
            <a:off x="457200" y="381000"/>
            <a:ext cx="8229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Who uses the SBOK® Guide?</a:t>
            </a:r>
          </a:p>
        </p:txBody>
      </p:sp>
      <p:sp>
        <p:nvSpPr>
          <p:cNvPr id="6" name="Slide Number Placeholder 5"/>
          <p:cNvSpPr>
            <a:spLocks noGrp="1"/>
          </p:cNvSpPr>
          <p:nvPr>
            <p:ph type="sldNum" sz="quarter" idx="12"/>
          </p:nvPr>
        </p:nvSpPr>
        <p:spPr/>
        <p:txBody>
          <a:bodyPr/>
          <a:lstStyle/>
          <a:p>
            <a:fld id="{7CBCC52C-CE0E-4A77-AE88-E639344518EB}" type="slidenum">
              <a:rPr lang="en-US" smtClean="0"/>
              <a:t>72</a:t>
            </a:fld>
            <a:endParaRPr lang="en-US" dirty="0"/>
          </a:p>
        </p:txBody>
      </p:sp>
      <p:sp>
        <p:nvSpPr>
          <p:cNvPr id="7" name="Footer Placeholder 6">
            <a:extLst>
              <a:ext uri="{FF2B5EF4-FFF2-40B4-BE49-F238E27FC236}">
                <a16:creationId xmlns:a16="http://schemas.microsoft.com/office/drawing/2014/main" id="{10E22CFD-D8AD-0261-5B96-2C11311E16A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0430991"/>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81780"/>
            <a:ext cx="3581400" cy="523220"/>
          </a:xfrm>
          <a:prstGeom prst="rect">
            <a:avLst/>
          </a:prstGeom>
          <a:noFill/>
        </p:spPr>
        <p:txBody>
          <a:bodyPr wrap="square" rtlCol="0">
            <a:spAutoFit/>
          </a:bodyPr>
          <a:lstStyle/>
          <a:p>
            <a:pPr algn="ctr"/>
            <a:r>
              <a:rPr lang="en-IN" sz="2800" b="1" dirty="0">
                <a:latin typeface="Calibri" panose="020F0502020204030204" pitchFamily="34" charset="0"/>
                <a:cs typeface="Calibri" panose="020F0502020204030204" pitchFamily="34" charset="0"/>
              </a:rPr>
              <a:t>Scrum Team Members</a:t>
            </a:r>
          </a:p>
        </p:txBody>
      </p:sp>
      <p:sp>
        <p:nvSpPr>
          <p:cNvPr id="2" name="TextBox 1"/>
          <p:cNvSpPr txBox="1"/>
          <p:nvPr/>
        </p:nvSpPr>
        <p:spPr>
          <a:xfrm>
            <a:off x="2976562" y="2870537"/>
            <a:ext cx="5862638" cy="1015663"/>
          </a:xfrm>
          <a:prstGeom prst="rect">
            <a:avLst/>
          </a:prstGeom>
          <a:noFill/>
        </p:spPr>
        <p:txBody>
          <a:bodyPr wrap="square" rtlCol="0">
            <a:spAutoFit/>
          </a:bodyPr>
          <a:lstStyle/>
          <a:p>
            <a:pPr algn="just"/>
            <a:r>
              <a:rPr lang="en-IN" sz="2000" dirty="0">
                <a:latin typeface="Calibri" panose="020F0502020204030204" pitchFamily="34" charset="0"/>
                <a:cs typeface="Calibri" panose="020F0502020204030204" pitchFamily="34" charset="0"/>
              </a:rPr>
              <a:t>Who want to better understand Scrum processes and the associated tools that may be used to create the project’s product or service.</a:t>
            </a:r>
            <a:endParaRPr lang="en-US" sz="2000" dirty="0">
              <a:latin typeface="Calibri" panose="020F0502020204030204" pitchFamily="34" charset="0"/>
              <a:cs typeface="Calibri" panose="020F0502020204030204" pitchFamily="34" charset="0"/>
            </a:endParaRPr>
          </a:p>
        </p:txBody>
      </p:sp>
      <p:grpSp>
        <p:nvGrpSpPr>
          <p:cNvPr id="11" name="Group 10"/>
          <p:cNvGrpSpPr/>
          <p:nvPr/>
        </p:nvGrpSpPr>
        <p:grpSpPr>
          <a:xfrm>
            <a:off x="304800" y="1981200"/>
            <a:ext cx="2514600" cy="3352800"/>
            <a:chOff x="829072" y="2266950"/>
            <a:chExt cx="1152128" cy="1609766"/>
          </a:xfrm>
        </p:grpSpPr>
        <p:pic>
          <p:nvPicPr>
            <p:cNvPr id="5" name="Picture 2"/>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05136" y="22669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168" y="24193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104" y="2571750"/>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072" y="2822183"/>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261120" y="2919778"/>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621160" y="2966199"/>
              <a:ext cx="288032" cy="91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457200" y="420469"/>
            <a:ext cx="82296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Who uses the SBOK® Guide?</a:t>
            </a:r>
          </a:p>
        </p:txBody>
      </p:sp>
      <p:sp>
        <p:nvSpPr>
          <p:cNvPr id="4" name="Slide Number Placeholder 3"/>
          <p:cNvSpPr>
            <a:spLocks noGrp="1"/>
          </p:cNvSpPr>
          <p:nvPr>
            <p:ph type="sldNum" sz="quarter" idx="12"/>
          </p:nvPr>
        </p:nvSpPr>
        <p:spPr/>
        <p:txBody>
          <a:bodyPr/>
          <a:lstStyle/>
          <a:p>
            <a:fld id="{7CBCC52C-CE0E-4A77-AE88-E639344518EB}" type="slidenum">
              <a:rPr lang="en-US" smtClean="0"/>
              <a:t>73</a:t>
            </a:fld>
            <a:endParaRPr lang="en-US" dirty="0"/>
          </a:p>
        </p:txBody>
      </p:sp>
      <p:sp>
        <p:nvSpPr>
          <p:cNvPr id="13" name="Footer Placeholder 12">
            <a:extLst>
              <a:ext uri="{FF2B5EF4-FFF2-40B4-BE49-F238E27FC236}">
                <a16:creationId xmlns:a16="http://schemas.microsoft.com/office/drawing/2014/main" id="{ABAD3E04-5979-0A52-714B-B310021DA27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0193308"/>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26332" y="1600200"/>
            <a:ext cx="8534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rgbClr val="0050AD"/>
                </a:solidFill>
                <a:latin typeface="Calibri" panose="020F0502020204030204" pitchFamily="34" charset="0"/>
              </a:rPr>
              <a:t>How to use the SBOK® Guide</a:t>
            </a:r>
          </a:p>
        </p:txBody>
      </p:sp>
      <p:grpSp>
        <p:nvGrpSpPr>
          <p:cNvPr id="7" name="Group 6"/>
          <p:cNvGrpSpPr/>
          <p:nvPr/>
        </p:nvGrpSpPr>
        <p:grpSpPr>
          <a:xfrm>
            <a:off x="3692818" y="2667000"/>
            <a:ext cx="1107783" cy="1981200"/>
            <a:chOff x="3367089" y="781046"/>
            <a:chExt cx="2590800" cy="5078922"/>
          </a:xfrm>
        </p:grpSpPr>
        <p:sp>
          <p:nvSpPr>
            <p:cNvPr id="8" name="Round Single Corner Rectangle 7"/>
            <p:cNvSpPr/>
            <p:nvPr/>
          </p:nvSpPr>
          <p:spPr>
            <a:xfrm rot="10800000">
              <a:off x="4337446" y="2752725"/>
              <a:ext cx="531018" cy="2133600"/>
            </a:xfrm>
            <a:prstGeom prst="round1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libri" panose="020F0502020204030204" pitchFamily="34" charset="0"/>
              </a:endParaRPr>
            </a:p>
          </p:txBody>
        </p:sp>
        <p:sp>
          <p:nvSpPr>
            <p:cNvPr id="9" name="Donut 8"/>
            <p:cNvSpPr/>
            <p:nvPr/>
          </p:nvSpPr>
          <p:spPr>
            <a:xfrm>
              <a:off x="4145754" y="4960257"/>
              <a:ext cx="914400" cy="899711"/>
            </a:xfrm>
            <a:prstGeom prst="donut">
              <a:avLst>
                <a:gd name="adj" fmla="val 2299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alibri" panose="020F0502020204030204" pitchFamily="34" charset="0"/>
              </a:endParaRPr>
            </a:p>
          </p:txBody>
        </p:sp>
        <p:sp>
          <p:nvSpPr>
            <p:cNvPr id="10" name="Block Arc 9"/>
            <p:cNvSpPr/>
            <p:nvPr/>
          </p:nvSpPr>
          <p:spPr>
            <a:xfrm rot="5814008">
              <a:off x="3443289" y="704846"/>
              <a:ext cx="2438400" cy="2590800"/>
            </a:xfrm>
            <a:prstGeom prst="blockArc">
              <a:avLst>
                <a:gd name="adj1" fmla="val 6336418"/>
                <a:gd name="adj2" fmla="val 205389"/>
                <a:gd name="adj3" fmla="val 1837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alibri" panose="020F0502020204030204" pitchFamily="34" charset="0"/>
              </a:endParaRPr>
            </a:p>
          </p:txBody>
        </p:sp>
      </p:grpSp>
      <p:sp>
        <p:nvSpPr>
          <p:cNvPr id="2" name="Slide Number Placeholder 1"/>
          <p:cNvSpPr>
            <a:spLocks noGrp="1"/>
          </p:cNvSpPr>
          <p:nvPr>
            <p:ph type="sldNum" sz="quarter" idx="12"/>
          </p:nvPr>
        </p:nvSpPr>
        <p:spPr/>
        <p:txBody>
          <a:bodyPr/>
          <a:lstStyle/>
          <a:p>
            <a:fld id="{7CBCC52C-CE0E-4A77-AE88-E639344518EB}" type="slidenum">
              <a:rPr lang="en-US" smtClean="0"/>
              <a:t>74</a:t>
            </a:fld>
            <a:endParaRPr lang="en-US" dirty="0"/>
          </a:p>
        </p:txBody>
      </p:sp>
      <p:sp>
        <p:nvSpPr>
          <p:cNvPr id="3" name="Footer Placeholder 2">
            <a:extLst>
              <a:ext uri="{FF2B5EF4-FFF2-40B4-BE49-F238E27FC236}">
                <a16:creationId xmlns:a16="http://schemas.microsoft.com/office/drawing/2014/main" id="{46127BD0-5B27-8120-1132-770A50B0096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3295213"/>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752600"/>
            <a:ext cx="8458200" cy="3139321"/>
          </a:xfrm>
          <a:prstGeom prst="rect">
            <a:avLst/>
          </a:prstGeom>
          <a:noFill/>
        </p:spPr>
        <p:txBody>
          <a:bodyPr wrap="square" rtlCol="0">
            <a:spAutoFit/>
          </a:bodyPr>
          <a:lstStyle/>
          <a:p>
            <a:pPr algn="just"/>
            <a:r>
              <a:rPr lang="en-IN" dirty="0">
                <a:latin typeface="Calibri" panose="020F0502020204030204" pitchFamily="34" charset="0"/>
                <a:cs typeface="Calibri" panose="020F0502020204030204" pitchFamily="34" charset="0"/>
              </a:rPr>
              <a:t>In order to facilitate the best application of the Scrum framework, the SBOK® Guide has clearly differentiated mandatory inputs, tools, and outputs, from non-mandatory or optional ones. </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Inputs, tools, and outputs denoted by asterisks (*) are mandatory, or considered critical to success, while others with no asterisks are optional. </a:t>
            </a:r>
          </a:p>
          <a:p>
            <a:pPr algn="just"/>
            <a:endParaRPr lang="en-IN" dirty="0">
              <a:latin typeface="Calibri" panose="020F0502020204030204" pitchFamily="34" charset="0"/>
              <a:cs typeface="Calibri" panose="020F0502020204030204" pitchFamily="34" charset="0"/>
            </a:endParaRPr>
          </a:p>
          <a:p>
            <a:pPr algn="just"/>
            <a:r>
              <a:rPr lang="en-IN" dirty="0">
                <a:latin typeface="Calibri" panose="020F0502020204030204" pitchFamily="34" charset="0"/>
                <a:cs typeface="Calibri" panose="020F0502020204030204" pitchFamily="34" charset="0"/>
              </a:rPr>
              <a:t>It is recommended that those being introduced to Scrum focus primarily on the mandatory inputs, tools, and outputs, while more experienced practitioners should read the entire process chapters to benefit from the optional best-practice inputs, tools, and outputs suggested.</a:t>
            </a:r>
            <a:endParaRPr lang="en-US" dirty="0">
              <a:latin typeface="Calibri" panose="020F0502020204030204" pitchFamily="34" charset="0"/>
              <a:cs typeface="Calibri" panose="020F0502020204030204" pitchFamily="34" charset="0"/>
            </a:endParaRPr>
          </a:p>
        </p:txBody>
      </p:sp>
      <p:sp>
        <p:nvSpPr>
          <p:cNvPr id="3" name="Subtitle 2"/>
          <p:cNvSpPr txBox="1">
            <a:spLocks/>
          </p:cNvSpPr>
          <p:nvPr/>
        </p:nvSpPr>
        <p:spPr>
          <a:xfrm>
            <a:off x="126332" y="381000"/>
            <a:ext cx="8865268"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rgbClr val="0050AD"/>
                </a:solidFill>
                <a:latin typeface="Calibri" panose="020F0502020204030204" pitchFamily="34" charset="0"/>
              </a:rPr>
              <a:t>How to use the SBOK® Guide?</a:t>
            </a:r>
          </a:p>
        </p:txBody>
      </p:sp>
      <p:sp>
        <p:nvSpPr>
          <p:cNvPr id="4" name="Slide Number Placeholder 3"/>
          <p:cNvSpPr>
            <a:spLocks noGrp="1"/>
          </p:cNvSpPr>
          <p:nvPr>
            <p:ph type="sldNum" sz="quarter" idx="12"/>
          </p:nvPr>
        </p:nvSpPr>
        <p:spPr/>
        <p:txBody>
          <a:bodyPr/>
          <a:lstStyle/>
          <a:p>
            <a:fld id="{7CBCC52C-CE0E-4A77-AE88-E639344518EB}" type="slidenum">
              <a:rPr lang="en-US" smtClean="0"/>
              <a:t>75</a:t>
            </a:fld>
            <a:endParaRPr lang="en-US" dirty="0"/>
          </a:p>
        </p:txBody>
      </p:sp>
      <p:sp>
        <p:nvSpPr>
          <p:cNvPr id="5" name="Footer Placeholder 4">
            <a:extLst>
              <a:ext uri="{FF2B5EF4-FFF2-40B4-BE49-F238E27FC236}">
                <a16:creationId xmlns:a16="http://schemas.microsoft.com/office/drawing/2014/main" id="{907FEB5D-DD1F-2B00-8DA9-07A8A7A59B61}"/>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7236574"/>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1"/>
            <a:ext cx="7924800" cy="715963"/>
          </a:xfrm>
        </p:spPr>
        <p:txBody>
          <a:bodyPr/>
          <a:lstStyle/>
          <a:p>
            <a:r>
              <a:rPr lang="en-US" sz="2800" dirty="0">
                <a:solidFill>
                  <a:srgbClr val="0050AD"/>
                </a:solidFill>
              </a:rPr>
              <a:t>Scrum Flow</a:t>
            </a:r>
            <a:endParaRPr lang="en-IN" sz="2800" dirty="0">
              <a:solidFill>
                <a:srgbClr val="0050AD"/>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290496295"/>
              </p:ext>
            </p:extLst>
          </p:nvPr>
        </p:nvGraphicFramePr>
        <p:xfrm>
          <a:off x="381000" y="4495800"/>
          <a:ext cx="8305800" cy="762000"/>
        </p:xfrm>
        <a:graphic>
          <a:graphicData uri="http://schemas.openxmlformats.org/drawingml/2006/table">
            <a:tbl>
              <a:tblPr firstRow="1" firstCol="1" bandRow="1">
                <a:tableStyleId>{5C22544A-7EE6-4342-B048-85BDC9FD1C3A}</a:tableStyleId>
              </a:tblPr>
              <a:tblGrid>
                <a:gridCol w="1448901">
                  <a:extLst>
                    <a:ext uri="{9D8B030D-6E8A-4147-A177-3AD203B41FA5}">
                      <a16:colId xmlns:a16="http://schemas.microsoft.com/office/drawing/2014/main" val="20000"/>
                    </a:ext>
                  </a:extLst>
                </a:gridCol>
                <a:gridCol w="1333666">
                  <a:extLst>
                    <a:ext uri="{9D8B030D-6E8A-4147-A177-3AD203B41FA5}">
                      <a16:colId xmlns:a16="http://schemas.microsoft.com/office/drawing/2014/main" val="20001"/>
                    </a:ext>
                  </a:extLst>
                </a:gridCol>
                <a:gridCol w="1934018">
                  <a:extLst>
                    <a:ext uri="{9D8B030D-6E8A-4147-A177-3AD203B41FA5}">
                      <a16:colId xmlns:a16="http://schemas.microsoft.com/office/drawing/2014/main" val="20002"/>
                    </a:ext>
                  </a:extLst>
                </a:gridCol>
                <a:gridCol w="2158042">
                  <a:extLst>
                    <a:ext uri="{9D8B030D-6E8A-4147-A177-3AD203B41FA5}">
                      <a16:colId xmlns:a16="http://schemas.microsoft.com/office/drawing/2014/main" val="20003"/>
                    </a:ext>
                  </a:extLst>
                </a:gridCol>
                <a:gridCol w="1431173">
                  <a:extLst>
                    <a:ext uri="{9D8B030D-6E8A-4147-A177-3AD203B41FA5}">
                      <a16:colId xmlns:a16="http://schemas.microsoft.com/office/drawing/2014/main" val="20004"/>
                    </a:ext>
                  </a:extLst>
                </a:gridCol>
              </a:tblGrid>
              <a:tr h="762000">
                <a:tc>
                  <a:txBody>
                    <a:bodyPr/>
                    <a:lstStyle/>
                    <a:p>
                      <a:pPr marL="0" marR="0" indent="255905">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Project Business Case</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110490" marR="0" indent="-11049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Project Vision Statement</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243840" marR="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Prioritized</a:t>
                      </a:r>
                    </a:p>
                    <a:p>
                      <a:pPr marL="40005" marR="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Product Backlog</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0" marR="745490" indent="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  Sprint </a:t>
                      </a:r>
                    </a:p>
                    <a:p>
                      <a:pPr marL="0" marR="745490" indent="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Backlog</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412115" marR="0">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Accepted</a:t>
                      </a:r>
                    </a:p>
                    <a:p>
                      <a:pPr marL="0" marR="40005" algn="r">
                        <a:lnSpc>
                          <a:spcPct val="107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rPr>
                        <a:t>Deliverables </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extLst>
                  <a:ext uri="{0D108BD9-81ED-4DB2-BD59-A6C34878D82A}">
                    <a16:rowId xmlns:a16="http://schemas.microsoft.com/office/drawing/2014/main" val="10000"/>
                  </a:ext>
                </a:extLst>
              </a:tr>
            </a:tbl>
          </a:graphicData>
        </a:graphic>
      </p:graphicFrame>
      <p:grpSp>
        <p:nvGrpSpPr>
          <p:cNvPr id="7" name="Group 6"/>
          <p:cNvGrpSpPr/>
          <p:nvPr/>
        </p:nvGrpSpPr>
        <p:grpSpPr>
          <a:xfrm>
            <a:off x="762000" y="1600200"/>
            <a:ext cx="7611525" cy="2819400"/>
            <a:chOff x="0" y="-122400"/>
            <a:chExt cx="6111367" cy="2264390"/>
          </a:xfrm>
        </p:grpSpPr>
        <p:sp>
          <p:nvSpPr>
            <p:cNvPr id="8" name="Shape 120"/>
            <p:cNvSpPr/>
            <p:nvPr/>
          </p:nvSpPr>
          <p:spPr>
            <a:xfrm>
              <a:off x="516203" y="1839427"/>
              <a:ext cx="432599" cy="0"/>
            </a:xfrm>
            <a:custGeom>
              <a:avLst/>
              <a:gdLst/>
              <a:ahLst/>
              <a:cxnLst/>
              <a:rect l="0" t="0" r="0" b="0"/>
              <a:pathLst>
                <a:path w="432599">
                  <a:moveTo>
                    <a:pt x="0" y="0"/>
                  </a:moveTo>
                  <a:lnTo>
                    <a:pt x="432599"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 name="Shape 121"/>
            <p:cNvSpPr/>
            <p:nvPr/>
          </p:nvSpPr>
          <p:spPr>
            <a:xfrm>
              <a:off x="938779" y="1764802"/>
              <a:ext cx="74602" cy="149249"/>
            </a:xfrm>
            <a:custGeom>
              <a:avLst/>
              <a:gdLst/>
              <a:ahLst/>
              <a:cxnLst/>
              <a:rect l="0" t="0" r="0" b="0"/>
              <a:pathLst>
                <a:path w="74602" h="149249">
                  <a:moveTo>
                    <a:pt x="0" y="0"/>
                  </a:moveTo>
                  <a:lnTo>
                    <a:pt x="74602" y="74614"/>
                  </a:lnTo>
                  <a:lnTo>
                    <a:pt x="0" y="149249"/>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 name="Shape 122"/>
            <p:cNvSpPr/>
            <p:nvPr/>
          </p:nvSpPr>
          <p:spPr>
            <a:xfrm>
              <a:off x="1631200" y="1839427"/>
              <a:ext cx="432582" cy="0"/>
            </a:xfrm>
            <a:custGeom>
              <a:avLst/>
              <a:gdLst/>
              <a:ahLst/>
              <a:cxnLst/>
              <a:rect l="0" t="0" r="0" b="0"/>
              <a:pathLst>
                <a:path w="432582">
                  <a:moveTo>
                    <a:pt x="0" y="0"/>
                  </a:moveTo>
                  <a:lnTo>
                    <a:pt x="432582"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 name="Shape 123"/>
            <p:cNvSpPr/>
            <p:nvPr/>
          </p:nvSpPr>
          <p:spPr>
            <a:xfrm>
              <a:off x="2053782" y="1764802"/>
              <a:ext cx="74602" cy="149249"/>
            </a:xfrm>
            <a:custGeom>
              <a:avLst/>
              <a:gdLst/>
              <a:ahLst/>
              <a:cxnLst/>
              <a:rect l="0" t="0" r="0" b="0"/>
              <a:pathLst>
                <a:path w="74602" h="149249">
                  <a:moveTo>
                    <a:pt x="0" y="0"/>
                  </a:moveTo>
                  <a:lnTo>
                    <a:pt x="74602" y="74614"/>
                  </a:lnTo>
                  <a:lnTo>
                    <a:pt x="0" y="149249"/>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 name="Shape 124"/>
            <p:cNvSpPr/>
            <p:nvPr/>
          </p:nvSpPr>
          <p:spPr>
            <a:xfrm>
              <a:off x="2855328" y="1839427"/>
              <a:ext cx="432584" cy="0"/>
            </a:xfrm>
            <a:custGeom>
              <a:avLst/>
              <a:gdLst/>
              <a:ahLst/>
              <a:cxnLst/>
              <a:rect l="0" t="0" r="0" b="0"/>
              <a:pathLst>
                <a:path w="432584">
                  <a:moveTo>
                    <a:pt x="0" y="0"/>
                  </a:moveTo>
                  <a:lnTo>
                    <a:pt x="432584"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3" name="Shape 125"/>
            <p:cNvSpPr/>
            <p:nvPr/>
          </p:nvSpPr>
          <p:spPr>
            <a:xfrm>
              <a:off x="3277909" y="1764802"/>
              <a:ext cx="74606" cy="149249"/>
            </a:xfrm>
            <a:custGeom>
              <a:avLst/>
              <a:gdLst/>
              <a:ahLst/>
              <a:cxnLst/>
              <a:rect l="0" t="0" r="0" b="0"/>
              <a:pathLst>
                <a:path w="74606" h="149249">
                  <a:moveTo>
                    <a:pt x="0" y="0"/>
                  </a:moveTo>
                  <a:lnTo>
                    <a:pt x="74606" y="74614"/>
                  </a:lnTo>
                  <a:lnTo>
                    <a:pt x="0" y="149249"/>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4" name="Shape 126"/>
            <p:cNvSpPr/>
            <p:nvPr/>
          </p:nvSpPr>
          <p:spPr>
            <a:xfrm>
              <a:off x="2497180" y="1048972"/>
              <a:ext cx="0" cy="432582"/>
            </a:xfrm>
            <a:custGeom>
              <a:avLst/>
              <a:gdLst/>
              <a:ahLst/>
              <a:cxnLst/>
              <a:rect l="0" t="0" r="0" b="0"/>
              <a:pathLst>
                <a:path h="432582">
                  <a:moveTo>
                    <a:pt x="0" y="432582"/>
                  </a:moveTo>
                  <a:lnTo>
                    <a:pt x="0" y="0"/>
                  </a:lnTo>
                </a:path>
              </a:pathLst>
            </a:custGeom>
            <a:ln w="50800" cap="flat">
              <a:solidFill>
                <a:schemeClr val="bg1">
                  <a:lumMod val="75000"/>
                </a:schemeClr>
              </a:solidFill>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5" name="Shape 127"/>
            <p:cNvSpPr/>
            <p:nvPr/>
          </p:nvSpPr>
          <p:spPr>
            <a:xfrm>
              <a:off x="2422552" y="984373"/>
              <a:ext cx="149255" cy="74599"/>
            </a:xfrm>
            <a:custGeom>
              <a:avLst/>
              <a:gdLst/>
              <a:ahLst/>
              <a:cxnLst/>
              <a:rect l="0" t="0" r="0" b="0"/>
              <a:pathLst>
                <a:path w="149255" h="74599">
                  <a:moveTo>
                    <a:pt x="74620" y="0"/>
                  </a:moveTo>
                  <a:lnTo>
                    <a:pt x="149255" y="74599"/>
                  </a:lnTo>
                  <a:lnTo>
                    <a:pt x="0" y="74599"/>
                  </a:lnTo>
                  <a:lnTo>
                    <a:pt x="74620" y="0"/>
                  </a:lnTo>
                  <a:close/>
                </a:path>
              </a:pathLst>
            </a:custGeom>
            <a:solidFill>
              <a:schemeClr val="bg1">
                <a:lumMod val="75000"/>
              </a:schemeClr>
            </a:solidFill>
            <a:ln w="0" cap="flat">
              <a:solidFill>
                <a:schemeClr val="bg1">
                  <a:lumMod val="75000"/>
                </a:schemeClr>
              </a:solidFill>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6" name="Rectangle 15"/>
            <p:cNvSpPr/>
            <p:nvPr/>
          </p:nvSpPr>
          <p:spPr>
            <a:xfrm>
              <a:off x="1957815" y="550797"/>
              <a:ext cx="1498747" cy="179383"/>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dirty="0">
                  <a:solidFill>
                    <a:srgbClr val="221F20"/>
                  </a:solidFill>
                  <a:effectLst/>
                  <a:latin typeface="Calibri" panose="020F0502020204030204" pitchFamily="34" charset="0"/>
                  <a:ea typeface="Arial" panose="020B0604020202020204" pitchFamily="34" charset="0"/>
                  <a:cs typeface="Calibri" panose="020F0502020204030204" pitchFamily="34" charset="0"/>
                </a:rPr>
                <a:t>Release Schedule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Shape 5786"/>
            <p:cNvSpPr/>
            <p:nvPr/>
          </p:nvSpPr>
          <p:spPr>
            <a:xfrm>
              <a:off x="2417641" y="237106"/>
              <a:ext cx="77659" cy="46253"/>
            </a:xfrm>
            <a:custGeom>
              <a:avLst/>
              <a:gdLst/>
              <a:ahLst/>
              <a:cxnLst/>
              <a:rect l="0" t="0" r="0" b="0"/>
              <a:pathLst>
                <a:path w="77659" h="46253">
                  <a:moveTo>
                    <a:pt x="0" y="0"/>
                  </a:moveTo>
                  <a:lnTo>
                    <a:pt x="77659" y="0"/>
                  </a:lnTo>
                  <a:lnTo>
                    <a:pt x="77659" y="46253"/>
                  </a:lnTo>
                  <a:lnTo>
                    <a:pt x="0" y="46253"/>
                  </a:lnTo>
                  <a:lnTo>
                    <a:pt x="0" y="0"/>
                  </a:lnTo>
                </a:path>
              </a:pathLst>
            </a:custGeom>
            <a:ln w="0" cap="flat">
              <a:miter lim="127000"/>
            </a:ln>
          </p:spPr>
          <p:style>
            <a:lnRef idx="0">
              <a:srgbClr val="000000">
                <a:alpha val="0"/>
              </a:srgbClr>
            </a:lnRef>
            <a:fillRef idx="1">
              <a:srgbClr val="57585A"/>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8" name="Shape 133"/>
            <p:cNvSpPr/>
            <p:nvPr/>
          </p:nvSpPr>
          <p:spPr>
            <a:xfrm>
              <a:off x="2417648" y="143146"/>
              <a:ext cx="0" cy="243943"/>
            </a:xfrm>
            <a:custGeom>
              <a:avLst/>
              <a:gdLst/>
              <a:ahLst/>
              <a:cxnLst/>
              <a:rect l="0" t="0" r="0" b="0"/>
              <a:pathLst>
                <a:path h="243943">
                  <a:moveTo>
                    <a:pt x="0" y="0"/>
                  </a:moveTo>
                  <a:lnTo>
                    <a:pt x="0" y="243943"/>
                  </a:lnTo>
                </a:path>
              </a:pathLst>
            </a:custGeom>
            <a:ln w="6527"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9" name="Shape 134"/>
            <p:cNvSpPr/>
            <p:nvPr/>
          </p:nvSpPr>
          <p:spPr>
            <a:xfrm>
              <a:off x="2497492" y="143311"/>
              <a:ext cx="0" cy="243925"/>
            </a:xfrm>
            <a:custGeom>
              <a:avLst/>
              <a:gdLst/>
              <a:ahLst/>
              <a:cxnLst/>
              <a:rect l="0" t="0" r="0" b="0"/>
              <a:pathLst>
                <a:path h="243925">
                  <a:moveTo>
                    <a:pt x="0" y="0"/>
                  </a:moveTo>
                  <a:lnTo>
                    <a:pt x="0" y="243925"/>
                  </a:lnTo>
                </a:path>
              </a:pathLst>
            </a:custGeom>
            <a:ln w="6527"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0" name="Shape 135"/>
            <p:cNvSpPr/>
            <p:nvPr/>
          </p:nvSpPr>
          <p:spPr>
            <a:xfrm>
              <a:off x="2580904" y="143146"/>
              <a:ext cx="0" cy="243943"/>
            </a:xfrm>
            <a:custGeom>
              <a:avLst/>
              <a:gdLst/>
              <a:ahLst/>
              <a:cxnLst/>
              <a:rect l="0" t="0" r="0" b="0"/>
              <a:pathLst>
                <a:path h="243943">
                  <a:moveTo>
                    <a:pt x="0" y="0"/>
                  </a:moveTo>
                  <a:lnTo>
                    <a:pt x="0" y="243943"/>
                  </a:lnTo>
                </a:path>
              </a:pathLst>
            </a:custGeom>
            <a:ln w="6527"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1" name="Shape 136"/>
            <p:cNvSpPr/>
            <p:nvPr/>
          </p:nvSpPr>
          <p:spPr>
            <a:xfrm>
              <a:off x="2331583" y="335214"/>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2" name="Shape 137"/>
            <p:cNvSpPr/>
            <p:nvPr/>
          </p:nvSpPr>
          <p:spPr>
            <a:xfrm>
              <a:off x="2331583" y="285724"/>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3" name="Shape 138"/>
            <p:cNvSpPr/>
            <p:nvPr/>
          </p:nvSpPr>
          <p:spPr>
            <a:xfrm>
              <a:off x="2331583" y="234738"/>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4" name="Shape 5787"/>
            <p:cNvSpPr/>
            <p:nvPr/>
          </p:nvSpPr>
          <p:spPr>
            <a:xfrm>
              <a:off x="0" y="1553071"/>
              <a:ext cx="439481" cy="574435"/>
            </a:xfrm>
            <a:custGeom>
              <a:avLst/>
              <a:gdLst/>
              <a:ahLst/>
              <a:cxnLst/>
              <a:rect l="0" t="0" r="0" b="0"/>
              <a:pathLst>
                <a:path w="439481" h="574435">
                  <a:moveTo>
                    <a:pt x="0" y="0"/>
                  </a:moveTo>
                  <a:lnTo>
                    <a:pt x="439481" y="0"/>
                  </a:lnTo>
                  <a:lnTo>
                    <a:pt x="439481" y="574435"/>
                  </a:lnTo>
                  <a:lnTo>
                    <a:pt x="0" y="574435"/>
                  </a:lnTo>
                  <a:lnTo>
                    <a:pt x="0" y="0"/>
                  </a:lnTo>
                </a:path>
              </a:pathLst>
            </a:custGeom>
            <a:ln w="12701" cap="flat">
              <a:miter lim="127000"/>
            </a:ln>
          </p:spPr>
          <p:style>
            <a:lnRef idx="1">
              <a:srgbClr val="2C5EAC"/>
            </a:lnRef>
            <a:fillRef idx="1">
              <a:srgbClr val="DEF2F8"/>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5" name="Shape 140"/>
            <p:cNvSpPr/>
            <p:nvPr/>
          </p:nvSpPr>
          <p:spPr>
            <a:xfrm>
              <a:off x="2331583" y="186116"/>
              <a:ext cx="331794" cy="0"/>
            </a:xfrm>
            <a:custGeom>
              <a:avLst/>
              <a:gdLst/>
              <a:ahLst/>
              <a:cxnLst/>
              <a:rect l="0" t="0" r="0" b="0"/>
              <a:pathLst>
                <a:path w="331794">
                  <a:moveTo>
                    <a:pt x="0" y="0"/>
                  </a:moveTo>
                  <a:lnTo>
                    <a:pt x="331794" y="0"/>
                  </a:lnTo>
                </a:path>
              </a:pathLst>
            </a:custGeom>
            <a:ln w="6350" cap="flat">
              <a:miter lim="127000"/>
            </a:ln>
          </p:spPr>
          <p:style>
            <a:lnRef idx="1">
              <a:srgbClr val="8C8B8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6" name="Shape 142"/>
            <p:cNvSpPr/>
            <p:nvPr/>
          </p:nvSpPr>
          <p:spPr>
            <a:xfrm>
              <a:off x="2276028" y="3"/>
              <a:ext cx="442274" cy="442292"/>
            </a:xfrm>
            <a:custGeom>
              <a:avLst/>
              <a:gdLst/>
              <a:ahLst/>
              <a:cxnLst/>
              <a:rect l="0" t="0" r="0" b="0"/>
              <a:pathLst>
                <a:path w="442274" h="442292">
                  <a:moveTo>
                    <a:pt x="442274" y="401768"/>
                  </a:moveTo>
                  <a:cubicBezTo>
                    <a:pt x="442274" y="424141"/>
                    <a:pt x="424137" y="442292"/>
                    <a:pt x="401763" y="442292"/>
                  </a:cubicBezTo>
                  <a:lnTo>
                    <a:pt x="40514" y="442292"/>
                  </a:lnTo>
                  <a:cubicBezTo>
                    <a:pt x="18151" y="442292"/>
                    <a:pt x="0" y="424141"/>
                    <a:pt x="0" y="401768"/>
                  </a:cubicBezTo>
                  <a:lnTo>
                    <a:pt x="0" y="40529"/>
                  </a:lnTo>
                  <a:cubicBezTo>
                    <a:pt x="0" y="18140"/>
                    <a:pt x="18151" y="0"/>
                    <a:pt x="40514" y="0"/>
                  </a:cubicBezTo>
                  <a:lnTo>
                    <a:pt x="401763" y="0"/>
                  </a:lnTo>
                  <a:cubicBezTo>
                    <a:pt x="424137" y="0"/>
                    <a:pt x="442274" y="18140"/>
                    <a:pt x="442274" y="40529"/>
                  </a:cubicBezTo>
                  <a:close/>
                </a:path>
              </a:pathLst>
            </a:custGeom>
            <a:ln w="12701" cap="flat">
              <a:miter lim="127000"/>
            </a:ln>
          </p:spPr>
          <p:style>
            <a:lnRef idx="1">
              <a:srgbClr val="2E72AB"/>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7" name="Shape 143"/>
            <p:cNvSpPr/>
            <p:nvPr/>
          </p:nvSpPr>
          <p:spPr>
            <a:xfrm>
              <a:off x="2276028" y="0"/>
              <a:ext cx="442274" cy="100605"/>
            </a:xfrm>
            <a:custGeom>
              <a:avLst/>
              <a:gdLst/>
              <a:ahLst/>
              <a:cxnLst/>
              <a:rect l="0" t="0" r="0" b="0"/>
              <a:pathLst>
                <a:path w="442274" h="100605">
                  <a:moveTo>
                    <a:pt x="36918" y="0"/>
                  </a:moveTo>
                  <a:lnTo>
                    <a:pt x="405374" y="0"/>
                  </a:lnTo>
                  <a:cubicBezTo>
                    <a:pt x="425753" y="0"/>
                    <a:pt x="442274" y="16524"/>
                    <a:pt x="442274" y="36917"/>
                  </a:cubicBezTo>
                  <a:lnTo>
                    <a:pt x="442274" y="100605"/>
                  </a:lnTo>
                  <a:lnTo>
                    <a:pt x="405374" y="100605"/>
                  </a:lnTo>
                  <a:lnTo>
                    <a:pt x="36918" y="100605"/>
                  </a:lnTo>
                  <a:lnTo>
                    <a:pt x="0" y="100605"/>
                  </a:lnTo>
                  <a:lnTo>
                    <a:pt x="0" y="36917"/>
                  </a:lnTo>
                  <a:cubicBezTo>
                    <a:pt x="0" y="16524"/>
                    <a:pt x="16524" y="0"/>
                    <a:pt x="36918" y="0"/>
                  </a:cubicBezTo>
                  <a:close/>
                </a:path>
              </a:pathLst>
            </a:custGeom>
            <a:ln w="0" cap="flat">
              <a:miter lim="127000"/>
            </a:ln>
          </p:spPr>
          <p:style>
            <a:lnRef idx="0">
              <a:srgbClr val="000000">
                <a:alpha val="0"/>
              </a:srgbClr>
            </a:lnRef>
            <a:fillRef idx="1">
              <a:srgbClr val="2E72AB"/>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8" name="Shape 146"/>
            <p:cNvSpPr/>
            <p:nvPr/>
          </p:nvSpPr>
          <p:spPr>
            <a:xfrm>
              <a:off x="77601" y="1952365"/>
              <a:ext cx="294160" cy="103396"/>
            </a:xfrm>
            <a:custGeom>
              <a:avLst/>
              <a:gdLst/>
              <a:ahLst/>
              <a:cxnLst/>
              <a:rect l="0" t="0" r="0" b="0"/>
              <a:pathLst>
                <a:path w="294160" h="103396">
                  <a:moveTo>
                    <a:pt x="248307" y="0"/>
                  </a:moveTo>
                  <a:lnTo>
                    <a:pt x="294160" y="0"/>
                  </a:lnTo>
                  <a:lnTo>
                    <a:pt x="294160" y="58555"/>
                  </a:lnTo>
                  <a:lnTo>
                    <a:pt x="277885" y="37746"/>
                  </a:lnTo>
                  <a:lnTo>
                    <a:pt x="154200" y="103396"/>
                  </a:lnTo>
                  <a:lnTo>
                    <a:pt x="70107" y="44137"/>
                  </a:lnTo>
                  <a:lnTo>
                    <a:pt x="0" y="99695"/>
                  </a:lnTo>
                  <a:lnTo>
                    <a:pt x="0" y="75511"/>
                  </a:lnTo>
                  <a:lnTo>
                    <a:pt x="70107" y="19948"/>
                  </a:lnTo>
                  <a:lnTo>
                    <a:pt x="154200" y="79229"/>
                  </a:lnTo>
                  <a:lnTo>
                    <a:pt x="267780" y="24830"/>
                  </a:lnTo>
                  <a:lnTo>
                    <a:pt x="248307" y="0"/>
                  </a:lnTo>
                  <a:close/>
                </a:path>
              </a:pathLst>
            </a:custGeom>
            <a:ln w="0" cap="flat">
              <a:miter lim="127000"/>
            </a:ln>
          </p:spPr>
          <p:style>
            <a:lnRef idx="0">
              <a:srgbClr val="000000">
                <a:alpha val="0"/>
              </a:srgbClr>
            </a:lnRef>
            <a:fillRef idx="1">
              <a:srgbClr val="2C5EAC"/>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29" name="Shape 147"/>
            <p:cNvSpPr/>
            <p:nvPr/>
          </p:nvSpPr>
          <p:spPr>
            <a:xfrm>
              <a:off x="73735" y="1946069"/>
              <a:ext cx="0" cy="125816"/>
            </a:xfrm>
            <a:custGeom>
              <a:avLst/>
              <a:gdLst/>
              <a:ahLst/>
              <a:cxnLst/>
              <a:rect l="0" t="0" r="0" b="0"/>
              <a:pathLst>
                <a:path h="125816">
                  <a:moveTo>
                    <a:pt x="0" y="0"/>
                  </a:moveTo>
                  <a:lnTo>
                    <a:pt x="0" y="125816"/>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0" name="Shape 148"/>
            <p:cNvSpPr/>
            <p:nvPr/>
          </p:nvSpPr>
          <p:spPr>
            <a:xfrm>
              <a:off x="69310" y="2071889"/>
              <a:ext cx="302666" cy="0"/>
            </a:xfrm>
            <a:custGeom>
              <a:avLst/>
              <a:gdLst/>
              <a:ahLst/>
              <a:cxnLst/>
              <a:rect l="0" t="0" r="0" b="0"/>
              <a:pathLst>
                <a:path w="302666">
                  <a:moveTo>
                    <a:pt x="0" y="0"/>
                  </a:moveTo>
                  <a:lnTo>
                    <a:pt x="302666"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1" name="Shape 149"/>
            <p:cNvSpPr/>
            <p:nvPr/>
          </p:nvSpPr>
          <p:spPr>
            <a:xfrm>
              <a:off x="69879" y="1656493"/>
              <a:ext cx="302101" cy="0"/>
            </a:xfrm>
            <a:custGeom>
              <a:avLst/>
              <a:gdLst/>
              <a:ahLst/>
              <a:cxnLst/>
              <a:rect l="0" t="0" r="0" b="0"/>
              <a:pathLst>
                <a:path w="302101">
                  <a:moveTo>
                    <a:pt x="0" y="0"/>
                  </a:moveTo>
                  <a:lnTo>
                    <a:pt x="302101"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2" name="Shape 5788"/>
            <p:cNvSpPr/>
            <p:nvPr/>
          </p:nvSpPr>
          <p:spPr>
            <a:xfrm>
              <a:off x="1100969" y="1553071"/>
              <a:ext cx="439495" cy="574435"/>
            </a:xfrm>
            <a:custGeom>
              <a:avLst/>
              <a:gdLst/>
              <a:ahLst/>
              <a:cxnLst/>
              <a:rect l="0" t="0" r="0" b="0"/>
              <a:pathLst>
                <a:path w="439495" h="574435">
                  <a:moveTo>
                    <a:pt x="0" y="0"/>
                  </a:moveTo>
                  <a:lnTo>
                    <a:pt x="439495" y="0"/>
                  </a:lnTo>
                  <a:lnTo>
                    <a:pt x="439495" y="574435"/>
                  </a:lnTo>
                  <a:lnTo>
                    <a:pt x="0" y="574435"/>
                  </a:lnTo>
                  <a:lnTo>
                    <a:pt x="0" y="0"/>
                  </a:lnTo>
                </a:path>
              </a:pathLst>
            </a:custGeom>
            <a:ln w="12701" cap="flat">
              <a:miter lim="127000"/>
            </a:ln>
          </p:spPr>
          <p:style>
            <a:lnRef idx="1">
              <a:srgbClr val="938B4A"/>
            </a:lnRef>
            <a:fillRef idx="1">
              <a:srgbClr val="D6CB6F"/>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3" name="Shape 151"/>
            <p:cNvSpPr/>
            <p:nvPr/>
          </p:nvSpPr>
          <p:spPr>
            <a:xfrm>
              <a:off x="68457" y="1718402"/>
              <a:ext cx="302095" cy="0"/>
            </a:xfrm>
            <a:custGeom>
              <a:avLst/>
              <a:gdLst/>
              <a:ahLst/>
              <a:cxnLst/>
              <a:rect l="0" t="0" r="0" b="0"/>
              <a:pathLst>
                <a:path w="302095">
                  <a:moveTo>
                    <a:pt x="0" y="0"/>
                  </a:moveTo>
                  <a:lnTo>
                    <a:pt x="302095"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4" name="Shape 152"/>
            <p:cNvSpPr/>
            <p:nvPr/>
          </p:nvSpPr>
          <p:spPr>
            <a:xfrm>
              <a:off x="68457" y="1782302"/>
              <a:ext cx="302095" cy="0"/>
            </a:xfrm>
            <a:custGeom>
              <a:avLst/>
              <a:gdLst/>
              <a:ahLst/>
              <a:cxnLst/>
              <a:rect l="0" t="0" r="0" b="0"/>
              <a:pathLst>
                <a:path w="302095">
                  <a:moveTo>
                    <a:pt x="0" y="0"/>
                  </a:moveTo>
                  <a:lnTo>
                    <a:pt x="302095"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5" name="Shape 153"/>
            <p:cNvSpPr/>
            <p:nvPr/>
          </p:nvSpPr>
          <p:spPr>
            <a:xfrm>
              <a:off x="68457" y="1852203"/>
              <a:ext cx="239029" cy="0"/>
            </a:xfrm>
            <a:custGeom>
              <a:avLst/>
              <a:gdLst/>
              <a:ahLst/>
              <a:cxnLst/>
              <a:rect l="0" t="0" r="0" b="0"/>
              <a:pathLst>
                <a:path w="239029">
                  <a:moveTo>
                    <a:pt x="0" y="0"/>
                  </a:moveTo>
                  <a:lnTo>
                    <a:pt x="239029" y="0"/>
                  </a:lnTo>
                </a:path>
              </a:pathLst>
            </a:custGeom>
            <a:ln w="6350" cap="flat">
              <a:miter lim="127000"/>
            </a:ln>
          </p:spPr>
          <p:style>
            <a:lnRef idx="1">
              <a:srgbClr val="2C5EAC"/>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6" name="Shape 156"/>
            <p:cNvSpPr/>
            <p:nvPr/>
          </p:nvSpPr>
          <p:spPr>
            <a:xfrm>
              <a:off x="1170856" y="1656493"/>
              <a:ext cx="302097" cy="0"/>
            </a:xfrm>
            <a:custGeom>
              <a:avLst/>
              <a:gdLst/>
              <a:ahLst/>
              <a:cxnLst/>
              <a:rect l="0" t="0" r="0" b="0"/>
              <a:pathLst>
                <a:path w="302097">
                  <a:moveTo>
                    <a:pt x="0" y="0"/>
                  </a:moveTo>
                  <a:lnTo>
                    <a:pt x="302097"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7" name="Shape 157"/>
            <p:cNvSpPr/>
            <p:nvPr/>
          </p:nvSpPr>
          <p:spPr>
            <a:xfrm>
              <a:off x="1169431" y="1718402"/>
              <a:ext cx="302101" cy="0"/>
            </a:xfrm>
            <a:custGeom>
              <a:avLst/>
              <a:gdLst/>
              <a:ahLst/>
              <a:cxnLst/>
              <a:rect l="0" t="0" r="0" b="0"/>
              <a:pathLst>
                <a:path w="302101">
                  <a:moveTo>
                    <a:pt x="0" y="0"/>
                  </a:moveTo>
                  <a:lnTo>
                    <a:pt x="302101"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8" name="Shape 158"/>
            <p:cNvSpPr/>
            <p:nvPr/>
          </p:nvSpPr>
          <p:spPr>
            <a:xfrm>
              <a:off x="1169431" y="1782302"/>
              <a:ext cx="198842" cy="0"/>
            </a:xfrm>
            <a:custGeom>
              <a:avLst/>
              <a:gdLst/>
              <a:ahLst/>
              <a:cxnLst/>
              <a:rect l="0" t="0" r="0" b="0"/>
              <a:pathLst>
                <a:path w="198842">
                  <a:moveTo>
                    <a:pt x="0" y="0"/>
                  </a:moveTo>
                  <a:lnTo>
                    <a:pt x="198842"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39" name="Shape 159"/>
            <p:cNvSpPr/>
            <p:nvPr/>
          </p:nvSpPr>
          <p:spPr>
            <a:xfrm>
              <a:off x="1186077" y="1906984"/>
              <a:ext cx="256489" cy="119524"/>
            </a:xfrm>
            <a:custGeom>
              <a:avLst/>
              <a:gdLst/>
              <a:ahLst/>
              <a:cxnLst/>
              <a:rect l="0" t="0" r="0" b="0"/>
              <a:pathLst>
                <a:path w="256489" h="119524">
                  <a:moveTo>
                    <a:pt x="0" y="0"/>
                  </a:moveTo>
                  <a:lnTo>
                    <a:pt x="219481" y="0"/>
                  </a:lnTo>
                  <a:lnTo>
                    <a:pt x="256489" y="29869"/>
                  </a:lnTo>
                  <a:lnTo>
                    <a:pt x="256489" y="119524"/>
                  </a:lnTo>
                  <a:lnTo>
                    <a:pt x="36998" y="119524"/>
                  </a:lnTo>
                  <a:lnTo>
                    <a:pt x="0" y="89655"/>
                  </a:lnTo>
                  <a:lnTo>
                    <a:pt x="0" y="0"/>
                  </a:lnTo>
                  <a:close/>
                </a:path>
              </a:pathLst>
            </a:custGeom>
            <a:ln w="0" cap="flat">
              <a:miter lim="127000"/>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0" name="Shape 160"/>
            <p:cNvSpPr/>
            <p:nvPr/>
          </p:nvSpPr>
          <p:spPr>
            <a:xfrm>
              <a:off x="1186077" y="1906984"/>
              <a:ext cx="256489" cy="119524"/>
            </a:xfrm>
            <a:custGeom>
              <a:avLst/>
              <a:gdLst/>
              <a:ahLst/>
              <a:cxnLst/>
              <a:rect l="0" t="0" r="0" b="0"/>
              <a:pathLst>
                <a:path w="256489" h="119524">
                  <a:moveTo>
                    <a:pt x="0" y="0"/>
                  </a:moveTo>
                  <a:lnTo>
                    <a:pt x="219481" y="0"/>
                  </a:lnTo>
                  <a:lnTo>
                    <a:pt x="256489" y="29869"/>
                  </a:lnTo>
                  <a:lnTo>
                    <a:pt x="256489" y="119524"/>
                  </a:lnTo>
                  <a:lnTo>
                    <a:pt x="36998" y="119524"/>
                  </a:lnTo>
                  <a:lnTo>
                    <a:pt x="0" y="89655"/>
                  </a:lnTo>
                  <a:lnTo>
                    <a:pt x="0" y="0"/>
                  </a:lnTo>
                  <a:close/>
                </a:path>
              </a:pathLst>
            </a:custGeom>
            <a:ln w="6350" cap="flat">
              <a:miter lim="127000"/>
            </a:ln>
          </p:spPr>
          <p:style>
            <a:lnRef idx="1">
              <a:srgbClr val="938B4A"/>
            </a:lnRef>
            <a:fillRef idx="1">
              <a:srgbClr val="FFFACD"/>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1" name="Shape 161"/>
            <p:cNvSpPr/>
            <p:nvPr/>
          </p:nvSpPr>
          <p:spPr>
            <a:xfrm>
              <a:off x="1223075" y="1936858"/>
              <a:ext cx="219495" cy="0"/>
            </a:xfrm>
            <a:custGeom>
              <a:avLst/>
              <a:gdLst/>
              <a:ahLst/>
              <a:cxnLst/>
              <a:rect l="0" t="0" r="0" b="0"/>
              <a:pathLst>
                <a:path w="219495">
                  <a:moveTo>
                    <a:pt x="0" y="0"/>
                  </a:moveTo>
                  <a:lnTo>
                    <a:pt x="219495"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2" name="Shape 162"/>
            <p:cNvSpPr/>
            <p:nvPr/>
          </p:nvSpPr>
          <p:spPr>
            <a:xfrm>
              <a:off x="1186081" y="1906991"/>
              <a:ext cx="36994" cy="119521"/>
            </a:xfrm>
            <a:custGeom>
              <a:avLst/>
              <a:gdLst/>
              <a:ahLst/>
              <a:cxnLst/>
              <a:rect l="0" t="0" r="0" b="0"/>
              <a:pathLst>
                <a:path w="36994" h="119521">
                  <a:moveTo>
                    <a:pt x="36994" y="119521"/>
                  </a:moveTo>
                  <a:lnTo>
                    <a:pt x="36994" y="29866"/>
                  </a:lnTo>
                  <a:lnTo>
                    <a:pt x="0" y="0"/>
                  </a:lnTo>
                </a:path>
              </a:pathLst>
            </a:custGeom>
            <a:ln w="6350" cap="flat">
              <a:miter lim="127000"/>
            </a:ln>
          </p:spPr>
          <p:style>
            <a:lnRef idx="1">
              <a:srgbClr val="938B4A"/>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3" name="Shape 5789"/>
            <p:cNvSpPr/>
            <p:nvPr/>
          </p:nvSpPr>
          <p:spPr>
            <a:xfrm>
              <a:off x="2220754" y="2080040"/>
              <a:ext cx="500381" cy="61950"/>
            </a:xfrm>
            <a:custGeom>
              <a:avLst/>
              <a:gdLst/>
              <a:ahLst/>
              <a:cxnLst/>
              <a:rect l="0" t="0" r="0" b="0"/>
              <a:pathLst>
                <a:path w="500381" h="61950">
                  <a:moveTo>
                    <a:pt x="0" y="0"/>
                  </a:moveTo>
                  <a:lnTo>
                    <a:pt x="500381" y="0"/>
                  </a:lnTo>
                  <a:lnTo>
                    <a:pt x="500381" y="61950"/>
                  </a:lnTo>
                  <a:lnTo>
                    <a:pt x="0" y="61950"/>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4" name="Shape 167"/>
            <p:cNvSpPr/>
            <p:nvPr/>
          </p:nvSpPr>
          <p:spPr>
            <a:xfrm>
              <a:off x="2721139" y="2038900"/>
              <a:ext cx="52459" cy="103090"/>
            </a:xfrm>
            <a:custGeom>
              <a:avLst/>
              <a:gdLst/>
              <a:ahLst/>
              <a:cxnLst/>
              <a:rect l="0" t="0" r="0" b="0"/>
              <a:pathLst>
                <a:path w="52459" h="103090">
                  <a:moveTo>
                    <a:pt x="52459" y="0"/>
                  </a:moveTo>
                  <a:lnTo>
                    <a:pt x="52459" y="61981"/>
                  </a:lnTo>
                  <a:lnTo>
                    <a:pt x="0" y="103090"/>
                  </a:lnTo>
                  <a:lnTo>
                    <a:pt x="0" y="41140"/>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5" name="Shape 168"/>
            <p:cNvSpPr/>
            <p:nvPr/>
          </p:nvSpPr>
          <p:spPr>
            <a:xfrm>
              <a:off x="2220756" y="2038892"/>
              <a:ext cx="552841" cy="41140"/>
            </a:xfrm>
            <a:custGeom>
              <a:avLst/>
              <a:gdLst/>
              <a:ahLst/>
              <a:cxnLst/>
              <a:rect l="0" t="0" r="0" b="0"/>
              <a:pathLst>
                <a:path w="552841" h="41140">
                  <a:moveTo>
                    <a:pt x="52456" y="0"/>
                  </a:moveTo>
                  <a:lnTo>
                    <a:pt x="552841" y="0"/>
                  </a:lnTo>
                  <a:lnTo>
                    <a:pt x="500382" y="41140"/>
                  </a:lnTo>
                  <a:lnTo>
                    <a:pt x="0" y="41140"/>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6" name="Shape 169"/>
            <p:cNvSpPr/>
            <p:nvPr/>
          </p:nvSpPr>
          <p:spPr>
            <a:xfrm>
              <a:off x="2220756" y="2038892"/>
              <a:ext cx="552841" cy="41140"/>
            </a:xfrm>
            <a:custGeom>
              <a:avLst/>
              <a:gdLst/>
              <a:ahLst/>
              <a:cxnLst/>
              <a:rect l="0" t="0" r="0" b="0"/>
              <a:pathLst>
                <a:path w="552841" h="41140">
                  <a:moveTo>
                    <a:pt x="52456" y="0"/>
                  </a:moveTo>
                  <a:lnTo>
                    <a:pt x="552841" y="0"/>
                  </a:lnTo>
                  <a:lnTo>
                    <a:pt x="500382" y="41140"/>
                  </a:lnTo>
                  <a:lnTo>
                    <a:pt x="0" y="41140"/>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7" name="Shape 5790"/>
            <p:cNvSpPr/>
            <p:nvPr/>
          </p:nvSpPr>
          <p:spPr>
            <a:xfrm>
              <a:off x="2220754" y="1991365"/>
              <a:ext cx="500381" cy="61981"/>
            </a:xfrm>
            <a:custGeom>
              <a:avLst/>
              <a:gdLst/>
              <a:ahLst/>
              <a:cxnLst/>
              <a:rect l="0" t="0" r="0" b="0"/>
              <a:pathLst>
                <a:path w="500381" h="61981">
                  <a:moveTo>
                    <a:pt x="0" y="0"/>
                  </a:moveTo>
                  <a:lnTo>
                    <a:pt x="500381" y="0"/>
                  </a:lnTo>
                  <a:lnTo>
                    <a:pt x="500381" y="61981"/>
                  </a:lnTo>
                  <a:lnTo>
                    <a:pt x="0" y="61981"/>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8" name="Shape 171"/>
            <p:cNvSpPr/>
            <p:nvPr/>
          </p:nvSpPr>
          <p:spPr>
            <a:xfrm>
              <a:off x="2721139" y="1950286"/>
              <a:ext cx="52459" cy="103074"/>
            </a:xfrm>
            <a:custGeom>
              <a:avLst/>
              <a:gdLst/>
              <a:ahLst/>
              <a:cxnLst/>
              <a:rect l="0" t="0" r="0" b="0"/>
              <a:pathLst>
                <a:path w="52459" h="103074">
                  <a:moveTo>
                    <a:pt x="52459" y="0"/>
                  </a:moveTo>
                  <a:lnTo>
                    <a:pt x="52459" y="61930"/>
                  </a:lnTo>
                  <a:lnTo>
                    <a:pt x="0" y="103074"/>
                  </a:lnTo>
                  <a:lnTo>
                    <a:pt x="0" y="41093"/>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49" name="Shape 172"/>
            <p:cNvSpPr/>
            <p:nvPr/>
          </p:nvSpPr>
          <p:spPr>
            <a:xfrm>
              <a:off x="2721139" y="1950286"/>
              <a:ext cx="52459" cy="103074"/>
            </a:xfrm>
            <a:custGeom>
              <a:avLst/>
              <a:gdLst/>
              <a:ahLst/>
              <a:cxnLst/>
              <a:rect l="0" t="0" r="0" b="0"/>
              <a:pathLst>
                <a:path w="52459" h="103074">
                  <a:moveTo>
                    <a:pt x="52459" y="0"/>
                  </a:moveTo>
                  <a:lnTo>
                    <a:pt x="52459" y="61930"/>
                  </a:lnTo>
                  <a:lnTo>
                    <a:pt x="0" y="103074"/>
                  </a:lnTo>
                  <a:lnTo>
                    <a:pt x="0" y="41093"/>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0" name="Shape 173"/>
            <p:cNvSpPr/>
            <p:nvPr/>
          </p:nvSpPr>
          <p:spPr>
            <a:xfrm>
              <a:off x="2220756" y="1950278"/>
              <a:ext cx="552841" cy="41094"/>
            </a:xfrm>
            <a:custGeom>
              <a:avLst/>
              <a:gdLst/>
              <a:ahLst/>
              <a:cxnLst/>
              <a:rect l="0" t="0" r="0" b="0"/>
              <a:pathLst>
                <a:path w="552841" h="41094">
                  <a:moveTo>
                    <a:pt x="52456" y="0"/>
                  </a:moveTo>
                  <a:lnTo>
                    <a:pt x="552841" y="0"/>
                  </a:lnTo>
                  <a:lnTo>
                    <a:pt x="500382" y="41094"/>
                  </a:lnTo>
                  <a:lnTo>
                    <a:pt x="0" y="41094"/>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1" name="Shape 174"/>
            <p:cNvSpPr/>
            <p:nvPr/>
          </p:nvSpPr>
          <p:spPr>
            <a:xfrm>
              <a:off x="2220756" y="1950278"/>
              <a:ext cx="552841" cy="41094"/>
            </a:xfrm>
            <a:custGeom>
              <a:avLst/>
              <a:gdLst/>
              <a:ahLst/>
              <a:cxnLst/>
              <a:rect l="0" t="0" r="0" b="0"/>
              <a:pathLst>
                <a:path w="552841" h="41094">
                  <a:moveTo>
                    <a:pt x="52456" y="0"/>
                  </a:moveTo>
                  <a:lnTo>
                    <a:pt x="552841" y="0"/>
                  </a:lnTo>
                  <a:lnTo>
                    <a:pt x="500382" y="41094"/>
                  </a:lnTo>
                  <a:lnTo>
                    <a:pt x="0" y="41094"/>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2" name="Shape 5791"/>
            <p:cNvSpPr/>
            <p:nvPr/>
          </p:nvSpPr>
          <p:spPr>
            <a:xfrm>
              <a:off x="2220754" y="1902741"/>
              <a:ext cx="500381" cy="61956"/>
            </a:xfrm>
            <a:custGeom>
              <a:avLst/>
              <a:gdLst/>
              <a:ahLst/>
              <a:cxnLst/>
              <a:rect l="0" t="0" r="0" b="0"/>
              <a:pathLst>
                <a:path w="500381" h="61956">
                  <a:moveTo>
                    <a:pt x="0" y="0"/>
                  </a:moveTo>
                  <a:lnTo>
                    <a:pt x="500381" y="0"/>
                  </a:lnTo>
                  <a:lnTo>
                    <a:pt x="500381" y="61956"/>
                  </a:lnTo>
                  <a:lnTo>
                    <a:pt x="0" y="61956"/>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3" name="Shape 176"/>
            <p:cNvSpPr/>
            <p:nvPr/>
          </p:nvSpPr>
          <p:spPr>
            <a:xfrm>
              <a:off x="2721139" y="1861621"/>
              <a:ext cx="52459" cy="103079"/>
            </a:xfrm>
            <a:custGeom>
              <a:avLst/>
              <a:gdLst/>
              <a:ahLst/>
              <a:cxnLst/>
              <a:rect l="0" t="0" r="0" b="0"/>
              <a:pathLst>
                <a:path w="52459" h="103079">
                  <a:moveTo>
                    <a:pt x="52459" y="0"/>
                  </a:moveTo>
                  <a:lnTo>
                    <a:pt x="52459" y="61967"/>
                  </a:lnTo>
                  <a:lnTo>
                    <a:pt x="0" y="103079"/>
                  </a:lnTo>
                  <a:lnTo>
                    <a:pt x="0" y="41130"/>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4" name="Shape 177"/>
            <p:cNvSpPr/>
            <p:nvPr/>
          </p:nvSpPr>
          <p:spPr>
            <a:xfrm>
              <a:off x="2721139" y="1861621"/>
              <a:ext cx="52459" cy="103079"/>
            </a:xfrm>
            <a:custGeom>
              <a:avLst/>
              <a:gdLst/>
              <a:ahLst/>
              <a:cxnLst/>
              <a:rect l="0" t="0" r="0" b="0"/>
              <a:pathLst>
                <a:path w="52459" h="103079">
                  <a:moveTo>
                    <a:pt x="52459" y="0"/>
                  </a:moveTo>
                  <a:lnTo>
                    <a:pt x="52459" y="61967"/>
                  </a:lnTo>
                  <a:lnTo>
                    <a:pt x="0" y="103079"/>
                  </a:lnTo>
                  <a:lnTo>
                    <a:pt x="0" y="41130"/>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5" name="Shape 178"/>
            <p:cNvSpPr/>
            <p:nvPr/>
          </p:nvSpPr>
          <p:spPr>
            <a:xfrm>
              <a:off x="2220756" y="1861617"/>
              <a:ext cx="552841" cy="41124"/>
            </a:xfrm>
            <a:custGeom>
              <a:avLst/>
              <a:gdLst/>
              <a:ahLst/>
              <a:cxnLst/>
              <a:rect l="0" t="0" r="0" b="0"/>
              <a:pathLst>
                <a:path w="552841" h="41124">
                  <a:moveTo>
                    <a:pt x="52456" y="0"/>
                  </a:moveTo>
                  <a:lnTo>
                    <a:pt x="552841" y="0"/>
                  </a:lnTo>
                  <a:lnTo>
                    <a:pt x="500382" y="41124"/>
                  </a:lnTo>
                  <a:lnTo>
                    <a:pt x="0" y="41124"/>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6" name="Shape 179"/>
            <p:cNvSpPr/>
            <p:nvPr/>
          </p:nvSpPr>
          <p:spPr>
            <a:xfrm>
              <a:off x="2220756" y="1861617"/>
              <a:ext cx="552841" cy="41124"/>
            </a:xfrm>
            <a:custGeom>
              <a:avLst/>
              <a:gdLst/>
              <a:ahLst/>
              <a:cxnLst/>
              <a:rect l="0" t="0" r="0" b="0"/>
              <a:pathLst>
                <a:path w="552841" h="41124">
                  <a:moveTo>
                    <a:pt x="52456" y="0"/>
                  </a:moveTo>
                  <a:lnTo>
                    <a:pt x="552841" y="0"/>
                  </a:lnTo>
                  <a:lnTo>
                    <a:pt x="500382" y="41124"/>
                  </a:lnTo>
                  <a:lnTo>
                    <a:pt x="0" y="41124"/>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7" name="Shape 5792"/>
            <p:cNvSpPr/>
            <p:nvPr/>
          </p:nvSpPr>
          <p:spPr>
            <a:xfrm>
              <a:off x="2220754" y="1814105"/>
              <a:ext cx="500381" cy="61967"/>
            </a:xfrm>
            <a:custGeom>
              <a:avLst/>
              <a:gdLst/>
              <a:ahLst/>
              <a:cxnLst/>
              <a:rect l="0" t="0" r="0" b="0"/>
              <a:pathLst>
                <a:path w="500381" h="61967">
                  <a:moveTo>
                    <a:pt x="0" y="0"/>
                  </a:moveTo>
                  <a:lnTo>
                    <a:pt x="500381" y="0"/>
                  </a:lnTo>
                  <a:lnTo>
                    <a:pt x="500381" y="61967"/>
                  </a:lnTo>
                  <a:lnTo>
                    <a:pt x="0" y="61967"/>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8" name="Shape 181"/>
            <p:cNvSpPr/>
            <p:nvPr/>
          </p:nvSpPr>
          <p:spPr>
            <a:xfrm>
              <a:off x="2721139" y="1772992"/>
              <a:ext cx="52459" cy="103076"/>
            </a:xfrm>
            <a:custGeom>
              <a:avLst/>
              <a:gdLst/>
              <a:ahLst/>
              <a:cxnLst/>
              <a:rect l="0" t="0" r="0" b="0"/>
              <a:pathLst>
                <a:path w="52459" h="103076">
                  <a:moveTo>
                    <a:pt x="52459" y="0"/>
                  </a:moveTo>
                  <a:lnTo>
                    <a:pt x="52459" y="61964"/>
                  </a:lnTo>
                  <a:lnTo>
                    <a:pt x="0" y="103076"/>
                  </a:lnTo>
                  <a:lnTo>
                    <a:pt x="0" y="41109"/>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59" name="Shape 182"/>
            <p:cNvSpPr/>
            <p:nvPr/>
          </p:nvSpPr>
          <p:spPr>
            <a:xfrm>
              <a:off x="2721139" y="1772992"/>
              <a:ext cx="52459" cy="103076"/>
            </a:xfrm>
            <a:custGeom>
              <a:avLst/>
              <a:gdLst/>
              <a:ahLst/>
              <a:cxnLst/>
              <a:rect l="0" t="0" r="0" b="0"/>
              <a:pathLst>
                <a:path w="52459" h="103076">
                  <a:moveTo>
                    <a:pt x="52459" y="0"/>
                  </a:moveTo>
                  <a:lnTo>
                    <a:pt x="52459" y="61964"/>
                  </a:lnTo>
                  <a:lnTo>
                    <a:pt x="0" y="103076"/>
                  </a:lnTo>
                  <a:lnTo>
                    <a:pt x="0" y="41109"/>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0" name="Shape 183"/>
            <p:cNvSpPr/>
            <p:nvPr/>
          </p:nvSpPr>
          <p:spPr>
            <a:xfrm>
              <a:off x="2220756" y="1772984"/>
              <a:ext cx="552841" cy="41109"/>
            </a:xfrm>
            <a:custGeom>
              <a:avLst/>
              <a:gdLst/>
              <a:ahLst/>
              <a:cxnLst/>
              <a:rect l="0" t="0" r="0" b="0"/>
              <a:pathLst>
                <a:path w="552841" h="41109">
                  <a:moveTo>
                    <a:pt x="52456" y="0"/>
                  </a:moveTo>
                  <a:lnTo>
                    <a:pt x="552841" y="0"/>
                  </a:lnTo>
                  <a:lnTo>
                    <a:pt x="500382" y="41109"/>
                  </a:lnTo>
                  <a:lnTo>
                    <a:pt x="0" y="41109"/>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1" name="Shape 184"/>
            <p:cNvSpPr/>
            <p:nvPr/>
          </p:nvSpPr>
          <p:spPr>
            <a:xfrm>
              <a:off x="2220756" y="1772984"/>
              <a:ext cx="552841" cy="41109"/>
            </a:xfrm>
            <a:custGeom>
              <a:avLst/>
              <a:gdLst/>
              <a:ahLst/>
              <a:cxnLst/>
              <a:rect l="0" t="0" r="0" b="0"/>
              <a:pathLst>
                <a:path w="552841" h="41109">
                  <a:moveTo>
                    <a:pt x="52456" y="0"/>
                  </a:moveTo>
                  <a:lnTo>
                    <a:pt x="552841" y="0"/>
                  </a:lnTo>
                  <a:lnTo>
                    <a:pt x="500382" y="41109"/>
                  </a:lnTo>
                  <a:lnTo>
                    <a:pt x="0" y="41109"/>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2" name="Shape 5793"/>
            <p:cNvSpPr/>
            <p:nvPr/>
          </p:nvSpPr>
          <p:spPr>
            <a:xfrm>
              <a:off x="2220754" y="1722192"/>
              <a:ext cx="500381" cy="61936"/>
            </a:xfrm>
            <a:custGeom>
              <a:avLst/>
              <a:gdLst/>
              <a:ahLst/>
              <a:cxnLst/>
              <a:rect l="0" t="0" r="0" b="0"/>
              <a:pathLst>
                <a:path w="500381" h="61936">
                  <a:moveTo>
                    <a:pt x="0" y="0"/>
                  </a:moveTo>
                  <a:lnTo>
                    <a:pt x="500381" y="0"/>
                  </a:lnTo>
                  <a:lnTo>
                    <a:pt x="500381" y="61936"/>
                  </a:lnTo>
                  <a:lnTo>
                    <a:pt x="0" y="61936"/>
                  </a:lnTo>
                  <a:lnTo>
                    <a:pt x="0" y="0"/>
                  </a:lnTo>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3" name="Shape 186"/>
            <p:cNvSpPr/>
            <p:nvPr/>
          </p:nvSpPr>
          <p:spPr>
            <a:xfrm>
              <a:off x="2721139" y="1681048"/>
              <a:ext cx="52459" cy="103090"/>
            </a:xfrm>
            <a:custGeom>
              <a:avLst/>
              <a:gdLst/>
              <a:ahLst/>
              <a:cxnLst/>
              <a:rect l="0" t="0" r="0" b="0"/>
              <a:pathLst>
                <a:path w="52459" h="103090">
                  <a:moveTo>
                    <a:pt x="52459" y="0"/>
                  </a:moveTo>
                  <a:lnTo>
                    <a:pt x="52459" y="61978"/>
                  </a:lnTo>
                  <a:lnTo>
                    <a:pt x="0" y="103090"/>
                  </a:lnTo>
                  <a:lnTo>
                    <a:pt x="0" y="41152"/>
                  </a:lnTo>
                  <a:lnTo>
                    <a:pt x="52459"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4" name="Shape 187"/>
            <p:cNvSpPr/>
            <p:nvPr/>
          </p:nvSpPr>
          <p:spPr>
            <a:xfrm>
              <a:off x="2721139" y="1681048"/>
              <a:ext cx="52459" cy="103090"/>
            </a:xfrm>
            <a:custGeom>
              <a:avLst/>
              <a:gdLst/>
              <a:ahLst/>
              <a:cxnLst/>
              <a:rect l="0" t="0" r="0" b="0"/>
              <a:pathLst>
                <a:path w="52459" h="103090">
                  <a:moveTo>
                    <a:pt x="52459" y="0"/>
                  </a:moveTo>
                  <a:lnTo>
                    <a:pt x="52459" y="61978"/>
                  </a:lnTo>
                  <a:lnTo>
                    <a:pt x="0" y="103090"/>
                  </a:lnTo>
                  <a:lnTo>
                    <a:pt x="0" y="41152"/>
                  </a:lnTo>
                  <a:lnTo>
                    <a:pt x="52459" y="0"/>
                  </a:lnTo>
                  <a:close/>
                </a:path>
              </a:pathLst>
            </a:custGeom>
            <a:ln w="6350" cap="flat">
              <a:round/>
            </a:ln>
          </p:spPr>
          <p:style>
            <a:lnRef idx="1">
              <a:srgbClr val="2E72AB"/>
            </a:lnRef>
            <a:fillRef idx="1">
              <a:srgbClr val="E5E6E7"/>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5" name="Shape 188"/>
            <p:cNvSpPr/>
            <p:nvPr/>
          </p:nvSpPr>
          <p:spPr>
            <a:xfrm>
              <a:off x="2220756" y="1681038"/>
              <a:ext cx="552841" cy="41154"/>
            </a:xfrm>
            <a:custGeom>
              <a:avLst/>
              <a:gdLst/>
              <a:ahLst/>
              <a:cxnLst/>
              <a:rect l="0" t="0" r="0" b="0"/>
              <a:pathLst>
                <a:path w="552841" h="41154">
                  <a:moveTo>
                    <a:pt x="52456" y="0"/>
                  </a:moveTo>
                  <a:lnTo>
                    <a:pt x="552841" y="0"/>
                  </a:lnTo>
                  <a:lnTo>
                    <a:pt x="500382" y="41154"/>
                  </a:lnTo>
                  <a:lnTo>
                    <a:pt x="0" y="41154"/>
                  </a:lnTo>
                  <a:lnTo>
                    <a:pt x="52456" y="0"/>
                  </a:lnTo>
                  <a:close/>
                </a:path>
              </a:pathLst>
            </a:custGeom>
            <a:ln w="0" cap="flat">
              <a:round/>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6" name="Shape 189"/>
            <p:cNvSpPr/>
            <p:nvPr/>
          </p:nvSpPr>
          <p:spPr>
            <a:xfrm>
              <a:off x="2220756" y="1681038"/>
              <a:ext cx="552841" cy="41154"/>
            </a:xfrm>
            <a:custGeom>
              <a:avLst/>
              <a:gdLst/>
              <a:ahLst/>
              <a:cxnLst/>
              <a:rect l="0" t="0" r="0" b="0"/>
              <a:pathLst>
                <a:path w="552841" h="41154">
                  <a:moveTo>
                    <a:pt x="52456" y="0"/>
                  </a:moveTo>
                  <a:lnTo>
                    <a:pt x="552841" y="0"/>
                  </a:lnTo>
                  <a:lnTo>
                    <a:pt x="500382" y="41154"/>
                  </a:lnTo>
                  <a:lnTo>
                    <a:pt x="0" y="41154"/>
                  </a:lnTo>
                  <a:lnTo>
                    <a:pt x="52456" y="0"/>
                  </a:lnTo>
                  <a:close/>
                </a:path>
              </a:pathLst>
            </a:custGeom>
            <a:ln w="6350" cap="flat">
              <a:round/>
            </a:ln>
          </p:spPr>
          <p:style>
            <a:lnRef idx="1">
              <a:srgbClr val="2E72AB"/>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7" name="Shape 5794"/>
            <p:cNvSpPr/>
            <p:nvPr/>
          </p:nvSpPr>
          <p:spPr>
            <a:xfrm>
              <a:off x="2220754" y="1630267"/>
              <a:ext cx="500381" cy="61967"/>
            </a:xfrm>
            <a:custGeom>
              <a:avLst/>
              <a:gdLst/>
              <a:ahLst/>
              <a:cxnLst/>
              <a:rect l="0" t="0" r="0" b="0"/>
              <a:pathLst>
                <a:path w="500381" h="61967">
                  <a:moveTo>
                    <a:pt x="0" y="0"/>
                  </a:moveTo>
                  <a:lnTo>
                    <a:pt x="500381" y="0"/>
                  </a:lnTo>
                  <a:lnTo>
                    <a:pt x="500381" y="61967"/>
                  </a:lnTo>
                  <a:lnTo>
                    <a:pt x="0" y="61967"/>
                  </a:lnTo>
                  <a:lnTo>
                    <a:pt x="0" y="0"/>
                  </a:lnTo>
                </a:path>
              </a:pathLst>
            </a:custGeom>
            <a:ln w="6350" cap="flat">
              <a:round/>
            </a:ln>
          </p:spPr>
          <p:style>
            <a:lnRef idx="1">
              <a:srgbClr val="105482"/>
            </a:lnRef>
            <a:fillRef idx="1">
              <a:srgbClr val="2E72AB"/>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8" name="Shape 191"/>
            <p:cNvSpPr/>
            <p:nvPr/>
          </p:nvSpPr>
          <p:spPr>
            <a:xfrm>
              <a:off x="2721139" y="1589144"/>
              <a:ext cx="52459" cy="103090"/>
            </a:xfrm>
            <a:custGeom>
              <a:avLst/>
              <a:gdLst/>
              <a:ahLst/>
              <a:cxnLst/>
              <a:rect l="0" t="0" r="0" b="0"/>
              <a:pathLst>
                <a:path w="52459" h="103090">
                  <a:moveTo>
                    <a:pt x="52459" y="0"/>
                  </a:moveTo>
                  <a:lnTo>
                    <a:pt x="52459" y="61938"/>
                  </a:lnTo>
                  <a:lnTo>
                    <a:pt x="0" y="103090"/>
                  </a:lnTo>
                  <a:lnTo>
                    <a:pt x="0" y="41129"/>
                  </a:lnTo>
                  <a:lnTo>
                    <a:pt x="52459" y="0"/>
                  </a:lnTo>
                  <a:close/>
                </a:path>
              </a:pathLst>
            </a:custGeom>
            <a:ln w="0" cap="flat">
              <a:round/>
            </a:ln>
          </p:spPr>
          <p:style>
            <a:lnRef idx="0">
              <a:srgbClr val="000000">
                <a:alpha val="0"/>
              </a:srgbClr>
            </a:lnRef>
            <a:fillRef idx="1">
              <a:srgbClr val="D0D2D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69" name="Shape 192"/>
            <p:cNvSpPr/>
            <p:nvPr/>
          </p:nvSpPr>
          <p:spPr>
            <a:xfrm>
              <a:off x="2721139" y="1589144"/>
              <a:ext cx="52459" cy="103090"/>
            </a:xfrm>
            <a:custGeom>
              <a:avLst/>
              <a:gdLst/>
              <a:ahLst/>
              <a:cxnLst/>
              <a:rect l="0" t="0" r="0" b="0"/>
              <a:pathLst>
                <a:path w="52459" h="103090">
                  <a:moveTo>
                    <a:pt x="52459" y="0"/>
                  </a:moveTo>
                  <a:lnTo>
                    <a:pt x="52459" y="61938"/>
                  </a:lnTo>
                  <a:lnTo>
                    <a:pt x="0" y="103090"/>
                  </a:lnTo>
                  <a:lnTo>
                    <a:pt x="0" y="41129"/>
                  </a:lnTo>
                  <a:lnTo>
                    <a:pt x="52459" y="0"/>
                  </a:lnTo>
                  <a:close/>
                </a:path>
              </a:pathLst>
            </a:custGeom>
            <a:ln w="6350" cap="flat">
              <a:round/>
            </a:ln>
          </p:spPr>
          <p:style>
            <a:lnRef idx="1">
              <a:srgbClr val="105482"/>
            </a:lnRef>
            <a:fillRef idx="1">
              <a:srgbClr val="2E72AB"/>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0" name="Shape 193"/>
            <p:cNvSpPr/>
            <p:nvPr/>
          </p:nvSpPr>
          <p:spPr>
            <a:xfrm>
              <a:off x="2220756" y="1589140"/>
              <a:ext cx="552841" cy="41123"/>
            </a:xfrm>
            <a:custGeom>
              <a:avLst/>
              <a:gdLst/>
              <a:ahLst/>
              <a:cxnLst/>
              <a:rect l="0" t="0" r="0" b="0"/>
              <a:pathLst>
                <a:path w="552841" h="41123">
                  <a:moveTo>
                    <a:pt x="52456" y="0"/>
                  </a:moveTo>
                  <a:lnTo>
                    <a:pt x="552841" y="0"/>
                  </a:lnTo>
                  <a:lnTo>
                    <a:pt x="500382" y="41123"/>
                  </a:lnTo>
                  <a:lnTo>
                    <a:pt x="0" y="41123"/>
                  </a:lnTo>
                  <a:lnTo>
                    <a:pt x="52456" y="0"/>
                  </a:lnTo>
                  <a:close/>
                </a:path>
              </a:pathLst>
            </a:custGeom>
            <a:ln w="0" cap="flat">
              <a:round/>
            </a:ln>
          </p:spPr>
          <p:style>
            <a:lnRef idx="0">
              <a:srgbClr val="000000">
                <a:alpha val="0"/>
              </a:srgbClr>
            </a:lnRef>
            <a:fillRef idx="1">
              <a:srgbClr val="D0D2D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1" name="Shape 194"/>
            <p:cNvSpPr/>
            <p:nvPr/>
          </p:nvSpPr>
          <p:spPr>
            <a:xfrm>
              <a:off x="2220756" y="1589140"/>
              <a:ext cx="552841" cy="41123"/>
            </a:xfrm>
            <a:custGeom>
              <a:avLst/>
              <a:gdLst/>
              <a:ahLst/>
              <a:cxnLst/>
              <a:rect l="0" t="0" r="0" b="0"/>
              <a:pathLst>
                <a:path w="552841" h="41123">
                  <a:moveTo>
                    <a:pt x="52456" y="0"/>
                  </a:moveTo>
                  <a:lnTo>
                    <a:pt x="552841" y="0"/>
                  </a:lnTo>
                  <a:lnTo>
                    <a:pt x="500382" y="41123"/>
                  </a:lnTo>
                  <a:lnTo>
                    <a:pt x="0" y="41123"/>
                  </a:lnTo>
                  <a:lnTo>
                    <a:pt x="52456" y="0"/>
                  </a:lnTo>
                  <a:close/>
                </a:path>
              </a:pathLst>
            </a:custGeom>
            <a:ln w="6350" cap="flat">
              <a:round/>
            </a:ln>
          </p:spPr>
          <p:style>
            <a:lnRef idx="1">
              <a:srgbClr val="105482"/>
            </a:lnRef>
            <a:fillRef idx="1">
              <a:srgbClr val="8ABCE5"/>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2" name="Shape 198"/>
            <p:cNvSpPr/>
            <p:nvPr/>
          </p:nvSpPr>
          <p:spPr>
            <a:xfrm>
              <a:off x="3437168" y="1916358"/>
              <a:ext cx="546300" cy="124957"/>
            </a:xfrm>
            <a:custGeom>
              <a:avLst/>
              <a:gdLst/>
              <a:ahLst/>
              <a:cxnLst/>
              <a:rect l="0" t="0" r="0" b="0"/>
              <a:pathLst>
                <a:path w="546300" h="124957">
                  <a:moveTo>
                    <a:pt x="243846" y="0"/>
                  </a:moveTo>
                  <a:lnTo>
                    <a:pt x="546300" y="46146"/>
                  </a:lnTo>
                  <a:lnTo>
                    <a:pt x="302497" y="124957"/>
                  </a:lnTo>
                  <a:lnTo>
                    <a:pt x="0" y="78808"/>
                  </a:lnTo>
                  <a:lnTo>
                    <a:pt x="243846" y="0"/>
                  </a:lnTo>
                  <a:close/>
                </a:path>
              </a:pathLst>
            </a:custGeom>
            <a:ln w="6350" cap="flat">
              <a:bevel/>
            </a:ln>
          </p:spPr>
          <p:style>
            <a:lnRef idx="1">
              <a:srgbClr val="DE853E"/>
            </a:lnRef>
            <a:fillRef idx="1">
              <a:srgbClr val="DE853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3" name="Shape 199"/>
            <p:cNvSpPr/>
            <p:nvPr/>
          </p:nvSpPr>
          <p:spPr>
            <a:xfrm>
              <a:off x="3436898" y="1995818"/>
              <a:ext cx="300575" cy="56714"/>
            </a:xfrm>
            <a:custGeom>
              <a:avLst/>
              <a:gdLst/>
              <a:ahLst/>
              <a:cxnLst/>
              <a:rect l="0" t="0" r="0" b="0"/>
              <a:pathLst>
                <a:path w="300575" h="56714">
                  <a:moveTo>
                    <a:pt x="1350" y="0"/>
                  </a:moveTo>
                  <a:lnTo>
                    <a:pt x="300575" y="45792"/>
                  </a:lnTo>
                  <a:lnTo>
                    <a:pt x="299225" y="56714"/>
                  </a:lnTo>
                  <a:lnTo>
                    <a:pt x="0" y="11225"/>
                  </a:lnTo>
                  <a:lnTo>
                    <a:pt x="1350"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4" name="Shape 200"/>
            <p:cNvSpPr/>
            <p:nvPr/>
          </p:nvSpPr>
          <p:spPr>
            <a:xfrm>
              <a:off x="3436898" y="1995818"/>
              <a:ext cx="300575" cy="56714"/>
            </a:xfrm>
            <a:custGeom>
              <a:avLst/>
              <a:gdLst/>
              <a:ahLst/>
              <a:cxnLst/>
              <a:rect l="0" t="0" r="0" b="0"/>
              <a:pathLst>
                <a:path w="300575" h="56714">
                  <a:moveTo>
                    <a:pt x="1350" y="0"/>
                  </a:moveTo>
                  <a:lnTo>
                    <a:pt x="300575" y="45792"/>
                  </a:lnTo>
                  <a:lnTo>
                    <a:pt x="299225" y="56714"/>
                  </a:lnTo>
                  <a:lnTo>
                    <a:pt x="0" y="11225"/>
                  </a:lnTo>
                  <a:lnTo>
                    <a:pt x="1350"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5" name="Shape 201"/>
            <p:cNvSpPr/>
            <p:nvPr/>
          </p:nvSpPr>
          <p:spPr>
            <a:xfrm>
              <a:off x="3736123" y="1963724"/>
              <a:ext cx="246017" cy="88808"/>
            </a:xfrm>
            <a:custGeom>
              <a:avLst/>
              <a:gdLst/>
              <a:ahLst/>
              <a:cxnLst/>
              <a:rect l="0" t="0" r="0" b="0"/>
              <a:pathLst>
                <a:path w="246017" h="88808">
                  <a:moveTo>
                    <a:pt x="246017" y="0"/>
                  </a:moveTo>
                  <a:lnTo>
                    <a:pt x="244649" y="11210"/>
                  </a:lnTo>
                  <a:lnTo>
                    <a:pt x="0" y="88808"/>
                  </a:lnTo>
                  <a:lnTo>
                    <a:pt x="1350" y="77885"/>
                  </a:lnTo>
                  <a:lnTo>
                    <a:pt x="246017"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6" name="Shape 202"/>
            <p:cNvSpPr/>
            <p:nvPr/>
          </p:nvSpPr>
          <p:spPr>
            <a:xfrm>
              <a:off x="3736123" y="1963724"/>
              <a:ext cx="246017" cy="88808"/>
            </a:xfrm>
            <a:custGeom>
              <a:avLst/>
              <a:gdLst/>
              <a:ahLst/>
              <a:cxnLst/>
              <a:rect l="0" t="0" r="0" b="0"/>
              <a:pathLst>
                <a:path w="246017" h="88808">
                  <a:moveTo>
                    <a:pt x="246017" y="0"/>
                  </a:moveTo>
                  <a:lnTo>
                    <a:pt x="244649" y="11210"/>
                  </a:lnTo>
                  <a:lnTo>
                    <a:pt x="0" y="88808"/>
                  </a:lnTo>
                  <a:lnTo>
                    <a:pt x="1350" y="77885"/>
                  </a:lnTo>
                  <a:lnTo>
                    <a:pt x="246017"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7" name="Shape 203"/>
            <p:cNvSpPr/>
            <p:nvPr/>
          </p:nvSpPr>
          <p:spPr>
            <a:xfrm>
              <a:off x="3443436" y="1861231"/>
              <a:ext cx="546299" cy="124590"/>
            </a:xfrm>
            <a:custGeom>
              <a:avLst/>
              <a:gdLst/>
              <a:ahLst/>
              <a:cxnLst/>
              <a:rect l="0" t="0" r="0" b="0"/>
              <a:pathLst>
                <a:path w="546299" h="124590">
                  <a:moveTo>
                    <a:pt x="243802" y="0"/>
                  </a:moveTo>
                  <a:lnTo>
                    <a:pt x="546299" y="46083"/>
                  </a:lnTo>
                  <a:lnTo>
                    <a:pt x="302727" y="124590"/>
                  </a:lnTo>
                  <a:lnTo>
                    <a:pt x="0" y="78794"/>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8" name="Shape 204"/>
            <p:cNvSpPr/>
            <p:nvPr/>
          </p:nvSpPr>
          <p:spPr>
            <a:xfrm>
              <a:off x="3443436" y="1861231"/>
              <a:ext cx="546299" cy="124590"/>
            </a:xfrm>
            <a:custGeom>
              <a:avLst/>
              <a:gdLst/>
              <a:ahLst/>
              <a:cxnLst/>
              <a:rect l="0" t="0" r="0" b="0"/>
              <a:pathLst>
                <a:path w="546299" h="124590">
                  <a:moveTo>
                    <a:pt x="243802" y="0"/>
                  </a:moveTo>
                  <a:lnTo>
                    <a:pt x="546299" y="46083"/>
                  </a:lnTo>
                  <a:lnTo>
                    <a:pt x="302727" y="124590"/>
                  </a:lnTo>
                  <a:lnTo>
                    <a:pt x="0" y="78794"/>
                  </a:lnTo>
                  <a:lnTo>
                    <a:pt x="243802" y="0"/>
                  </a:lnTo>
                  <a:close/>
                </a:path>
              </a:pathLst>
            </a:custGeom>
            <a:ln w="6350" cap="flat">
              <a:bevel/>
            </a:ln>
          </p:spPr>
          <p:style>
            <a:lnRef idx="1">
              <a:srgbClr val="945722"/>
            </a:lnRef>
            <a:fillRef idx="1">
              <a:srgbClr val="F9A569"/>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79" name="Shape 205"/>
            <p:cNvSpPr/>
            <p:nvPr/>
          </p:nvSpPr>
          <p:spPr>
            <a:xfrm>
              <a:off x="3443429" y="1940666"/>
              <a:ext cx="300302" cy="56700"/>
            </a:xfrm>
            <a:custGeom>
              <a:avLst/>
              <a:gdLst/>
              <a:ahLst/>
              <a:cxnLst/>
              <a:rect l="0" t="0" r="0" b="0"/>
              <a:pathLst>
                <a:path w="300302" h="56700">
                  <a:moveTo>
                    <a:pt x="1336" y="0"/>
                  </a:moveTo>
                  <a:lnTo>
                    <a:pt x="300302" y="45504"/>
                  </a:lnTo>
                  <a:lnTo>
                    <a:pt x="299225" y="56700"/>
                  </a:lnTo>
                  <a:lnTo>
                    <a:pt x="0" y="10923"/>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0" name="Shape 206"/>
            <p:cNvSpPr/>
            <p:nvPr/>
          </p:nvSpPr>
          <p:spPr>
            <a:xfrm>
              <a:off x="3443429" y="1940666"/>
              <a:ext cx="300302" cy="56700"/>
            </a:xfrm>
            <a:custGeom>
              <a:avLst/>
              <a:gdLst/>
              <a:ahLst/>
              <a:cxnLst/>
              <a:rect l="0" t="0" r="0" b="0"/>
              <a:pathLst>
                <a:path w="300302" h="56700">
                  <a:moveTo>
                    <a:pt x="1336" y="0"/>
                  </a:moveTo>
                  <a:lnTo>
                    <a:pt x="300302" y="45504"/>
                  </a:lnTo>
                  <a:lnTo>
                    <a:pt x="299225" y="56700"/>
                  </a:lnTo>
                  <a:lnTo>
                    <a:pt x="0" y="10923"/>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1" name="Shape 207"/>
            <p:cNvSpPr/>
            <p:nvPr/>
          </p:nvSpPr>
          <p:spPr>
            <a:xfrm>
              <a:off x="3742653" y="1908266"/>
              <a:ext cx="245736" cy="89100"/>
            </a:xfrm>
            <a:custGeom>
              <a:avLst/>
              <a:gdLst/>
              <a:ahLst/>
              <a:cxnLst/>
              <a:rect l="0" t="0" r="0" b="0"/>
              <a:pathLst>
                <a:path w="245736" h="89100">
                  <a:moveTo>
                    <a:pt x="245736" y="0"/>
                  </a:moveTo>
                  <a:lnTo>
                    <a:pt x="244620" y="11225"/>
                  </a:lnTo>
                  <a:lnTo>
                    <a:pt x="0" y="89100"/>
                  </a:lnTo>
                  <a:lnTo>
                    <a:pt x="1077" y="77905"/>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2" name="Shape 208"/>
            <p:cNvSpPr/>
            <p:nvPr/>
          </p:nvSpPr>
          <p:spPr>
            <a:xfrm>
              <a:off x="3742653" y="1908266"/>
              <a:ext cx="245736" cy="89100"/>
            </a:xfrm>
            <a:custGeom>
              <a:avLst/>
              <a:gdLst/>
              <a:ahLst/>
              <a:cxnLst/>
              <a:rect l="0" t="0" r="0" b="0"/>
              <a:pathLst>
                <a:path w="245736" h="89100">
                  <a:moveTo>
                    <a:pt x="245736" y="0"/>
                  </a:moveTo>
                  <a:lnTo>
                    <a:pt x="244620" y="11225"/>
                  </a:lnTo>
                  <a:lnTo>
                    <a:pt x="0" y="89100"/>
                  </a:lnTo>
                  <a:lnTo>
                    <a:pt x="1077" y="77905"/>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3" name="Shape 209"/>
            <p:cNvSpPr/>
            <p:nvPr/>
          </p:nvSpPr>
          <p:spPr>
            <a:xfrm>
              <a:off x="3443436" y="1804205"/>
              <a:ext cx="546299" cy="124650"/>
            </a:xfrm>
            <a:custGeom>
              <a:avLst/>
              <a:gdLst/>
              <a:ahLst/>
              <a:cxnLst/>
              <a:rect l="0" t="0" r="0" b="0"/>
              <a:pathLst>
                <a:path w="546299" h="124650">
                  <a:moveTo>
                    <a:pt x="243802" y="0"/>
                  </a:moveTo>
                  <a:lnTo>
                    <a:pt x="546299" y="45795"/>
                  </a:lnTo>
                  <a:lnTo>
                    <a:pt x="302727" y="124650"/>
                  </a:lnTo>
                  <a:lnTo>
                    <a:pt x="0" y="78515"/>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4" name="Shape 210"/>
            <p:cNvSpPr/>
            <p:nvPr/>
          </p:nvSpPr>
          <p:spPr>
            <a:xfrm>
              <a:off x="3443436" y="1804205"/>
              <a:ext cx="546299" cy="124650"/>
            </a:xfrm>
            <a:custGeom>
              <a:avLst/>
              <a:gdLst/>
              <a:ahLst/>
              <a:cxnLst/>
              <a:rect l="0" t="0" r="0" b="0"/>
              <a:pathLst>
                <a:path w="546299" h="124650">
                  <a:moveTo>
                    <a:pt x="243802" y="0"/>
                  </a:moveTo>
                  <a:lnTo>
                    <a:pt x="546299" y="45795"/>
                  </a:lnTo>
                  <a:lnTo>
                    <a:pt x="302727" y="124650"/>
                  </a:lnTo>
                  <a:lnTo>
                    <a:pt x="0" y="78515"/>
                  </a:lnTo>
                  <a:lnTo>
                    <a:pt x="243802" y="0"/>
                  </a:lnTo>
                  <a:close/>
                </a:path>
              </a:pathLst>
            </a:custGeom>
            <a:ln w="6350" cap="flat">
              <a:bevel/>
            </a:ln>
          </p:spPr>
          <p:style>
            <a:lnRef idx="1">
              <a:srgbClr val="945722"/>
            </a:lnRef>
            <a:fillRef idx="1">
              <a:srgbClr val="DE853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5" name="Shape 211"/>
            <p:cNvSpPr/>
            <p:nvPr/>
          </p:nvSpPr>
          <p:spPr>
            <a:xfrm>
              <a:off x="3443429" y="1883649"/>
              <a:ext cx="300302" cy="56711"/>
            </a:xfrm>
            <a:custGeom>
              <a:avLst/>
              <a:gdLst/>
              <a:ahLst/>
              <a:cxnLst/>
              <a:rect l="0" t="0" r="0" b="0"/>
              <a:pathLst>
                <a:path w="300302" h="56711">
                  <a:moveTo>
                    <a:pt x="1336" y="0"/>
                  </a:moveTo>
                  <a:lnTo>
                    <a:pt x="300302" y="45472"/>
                  </a:lnTo>
                  <a:lnTo>
                    <a:pt x="299225" y="56711"/>
                  </a:lnTo>
                  <a:lnTo>
                    <a:pt x="0" y="10886"/>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6" name="Shape 212"/>
            <p:cNvSpPr/>
            <p:nvPr/>
          </p:nvSpPr>
          <p:spPr>
            <a:xfrm>
              <a:off x="3443429" y="1883649"/>
              <a:ext cx="300302" cy="56711"/>
            </a:xfrm>
            <a:custGeom>
              <a:avLst/>
              <a:gdLst/>
              <a:ahLst/>
              <a:cxnLst/>
              <a:rect l="0" t="0" r="0" b="0"/>
              <a:pathLst>
                <a:path w="300302" h="56711">
                  <a:moveTo>
                    <a:pt x="1336" y="0"/>
                  </a:moveTo>
                  <a:lnTo>
                    <a:pt x="300302" y="45472"/>
                  </a:lnTo>
                  <a:lnTo>
                    <a:pt x="299225" y="56711"/>
                  </a:lnTo>
                  <a:lnTo>
                    <a:pt x="0" y="10886"/>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7" name="Shape 213"/>
            <p:cNvSpPr/>
            <p:nvPr/>
          </p:nvSpPr>
          <p:spPr>
            <a:xfrm>
              <a:off x="3742653" y="1851264"/>
              <a:ext cx="245736" cy="89096"/>
            </a:xfrm>
            <a:custGeom>
              <a:avLst/>
              <a:gdLst/>
              <a:ahLst/>
              <a:cxnLst/>
              <a:rect l="0" t="0" r="0" b="0"/>
              <a:pathLst>
                <a:path w="245736" h="89096">
                  <a:moveTo>
                    <a:pt x="245736" y="0"/>
                  </a:moveTo>
                  <a:lnTo>
                    <a:pt x="244620" y="11178"/>
                  </a:lnTo>
                  <a:lnTo>
                    <a:pt x="0" y="89096"/>
                  </a:lnTo>
                  <a:lnTo>
                    <a:pt x="1077" y="77857"/>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8" name="Shape 214"/>
            <p:cNvSpPr/>
            <p:nvPr/>
          </p:nvSpPr>
          <p:spPr>
            <a:xfrm>
              <a:off x="3742653" y="1851264"/>
              <a:ext cx="245736" cy="89096"/>
            </a:xfrm>
            <a:custGeom>
              <a:avLst/>
              <a:gdLst/>
              <a:ahLst/>
              <a:cxnLst/>
              <a:rect l="0" t="0" r="0" b="0"/>
              <a:pathLst>
                <a:path w="245736" h="89096">
                  <a:moveTo>
                    <a:pt x="245736" y="0"/>
                  </a:moveTo>
                  <a:lnTo>
                    <a:pt x="244620" y="11178"/>
                  </a:lnTo>
                  <a:lnTo>
                    <a:pt x="0" y="89096"/>
                  </a:lnTo>
                  <a:lnTo>
                    <a:pt x="1077" y="77857"/>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89" name="Shape 215"/>
            <p:cNvSpPr/>
            <p:nvPr/>
          </p:nvSpPr>
          <p:spPr>
            <a:xfrm>
              <a:off x="3443436" y="1735661"/>
              <a:ext cx="546299" cy="124941"/>
            </a:xfrm>
            <a:custGeom>
              <a:avLst/>
              <a:gdLst/>
              <a:ahLst/>
              <a:cxnLst/>
              <a:rect l="0" t="0" r="0" b="0"/>
              <a:pathLst>
                <a:path w="546299" h="124941">
                  <a:moveTo>
                    <a:pt x="243802" y="0"/>
                  </a:moveTo>
                  <a:lnTo>
                    <a:pt x="546299" y="46086"/>
                  </a:lnTo>
                  <a:lnTo>
                    <a:pt x="302727" y="124941"/>
                  </a:lnTo>
                  <a:lnTo>
                    <a:pt x="0" y="78825"/>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0" name="Shape 216"/>
            <p:cNvSpPr/>
            <p:nvPr/>
          </p:nvSpPr>
          <p:spPr>
            <a:xfrm>
              <a:off x="3443436" y="1735661"/>
              <a:ext cx="546299" cy="124941"/>
            </a:xfrm>
            <a:custGeom>
              <a:avLst/>
              <a:gdLst/>
              <a:ahLst/>
              <a:cxnLst/>
              <a:rect l="0" t="0" r="0" b="0"/>
              <a:pathLst>
                <a:path w="546299" h="124941">
                  <a:moveTo>
                    <a:pt x="243802" y="0"/>
                  </a:moveTo>
                  <a:lnTo>
                    <a:pt x="546299" y="46086"/>
                  </a:lnTo>
                  <a:lnTo>
                    <a:pt x="302727" y="124941"/>
                  </a:lnTo>
                  <a:lnTo>
                    <a:pt x="0" y="78825"/>
                  </a:lnTo>
                  <a:lnTo>
                    <a:pt x="243802" y="0"/>
                  </a:lnTo>
                  <a:close/>
                </a:path>
              </a:pathLst>
            </a:custGeom>
            <a:ln w="6350" cap="flat">
              <a:bevel/>
            </a:ln>
          </p:spPr>
          <p:style>
            <a:lnRef idx="1">
              <a:srgbClr val="945722"/>
            </a:lnRef>
            <a:fillRef idx="1">
              <a:srgbClr val="F9A569"/>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1" name="Shape 217"/>
            <p:cNvSpPr/>
            <p:nvPr/>
          </p:nvSpPr>
          <p:spPr>
            <a:xfrm>
              <a:off x="3443429" y="1815113"/>
              <a:ext cx="300302" cy="56696"/>
            </a:xfrm>
            <a:custGeom>
              <a:avLst/>
              <a:gdLst/>
              <a:ahLst/>
              <a:cxnLst/>
              <a:rect l="0" t="0" r="0" b="0"/>
              <a:pathLst>
                <a:path w="300302" h="56696">
                  <a:moveTo>
                    <a:pt x="1336" y="0"/>
                  </a:moveTo>
                  <a:lnTo>
                    <a:pt x="300302" y="45486"/>
                  </a:lnTo>
                  <a:lnTo>
                    <a:pt x="299225" y="56696"/>
                  </a:lnTo>
                  <a:lnTo>
                    <a:pt x="0" y="11195"/>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2" name="Shape 218"/>
            <p:cNvSpPr/>
            <p:nvPr/>
          </p:nvSpPr>
          <p:spPr>
            <a:xfrm>
              <a:off x="3443429" y="1815113"/>
              <a:ext cx="300302" cy="56696"/>
            </a:xfrm>
            <a:custGeom>
              <a:avLst/>
              <a:gdLst/>
              <a:ahLst/>
              <a:cxnLst/>
              <a:rect l="0" t="0" r="0" b="0"/>
              <a:pathLst>
                <a:path w="300302" h="56696">
                  <a:moveTo>
                    <a:pt x="1336" y="0"/>
                  </a:moveTo>
                  <a:lnTo>
                    <a:pt x="300302" y="45486"/>
                  </a:lnTo>
                  <a:lnTo>
                    <a:pt x="299225" y="56696"/>
                  </a:lnTo>
                  <a:lnTo>
                    <a:pt x="0" y="11195"/>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3" name="Shape 219"/>
            <p:cNvSpPr/>
            <p:nvPr/>
          </p:nvSpPr>
          <p:spPr>
            <a:xfrm>
              <a:off x="3742653" y="1783000"/>
              <a:ext cx="245736" cy="88809"/>
            </a:xfrm>
            <a:custGeom>
              <a:avLst/>
              <a:gdLst/>
              <a:ahLst/>
              <a:cxnLst/>
              <a:rect l="0" t="0" r="0" b="0"/>
              <a:pathLst>
                <a:path w="245736" h="88809">
                  <a:moveTo>
                    <a:pt x="245736" y="0"/>
                  </a:moveTo>
                  <a:lnTo>
                    <a:pt x="244620" y="10894"/>
                  </a:lnTo>
                  <a:lnTo>
                    <a:pt x="0" y="88809"/>
                  </a:lnTo>
                  <a:lnTo>
                    <a:pt x="1077" y="77598"/>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4" name="Shape 220"/>
            <p:cNvSpPr/>
            <p:nvPr/>
          </p:nvSpPr>
          <p:spPr>
            <a:xfrm>
              <a:off x="3742653" y="1783000"/>
              <a:ext cx="245736" cy="88809"/>
            </a:xfrm>
            <a:custGeom>
              <a:avLst/>
              <a:gdLst/>
              <a:ahLst/>
              <a:cxnLst/>
              <a:rect l="0" t="0" r="0" b="0"/>
              <a:pathLst>
                <a:path w="245736" h="88809">
                  <a:moveTo>
                    <a:pt x="245736" y="0"/>
                  </a:moveTo>
                  <a:lnTo>
                    <a:pt x="244620" y="10894"/>
                  </a:lnTo>
                  <a:lnTo>
                    <a:pt x="0" y="88809"/>
                  </a:lnTo>
                  <a:lnTo>
                    <a:pt x="1077" y="77598"/>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5" name="Shape 221"/>
            <p:cNvSpPr/>
            <p:nvPr/>
          </p:nvSpPr>
          <p:spPr>
            <a:xfrm>
              <a:off x="3443436" y="1667094"/>
              <a:ext cx="546299" cy="124957"/>
            </a:xfrm>
            <a:custGeom>
              <a:avLst/>
              <a:gdLst/>
              <a:ahLst/>
              <a:cxnLst/>
              <a:rect l="0" t="0" r="0" b="0"/>
              <a:pathLst>
                <a:path w="546299" h="124957">
                  <a:moveTo>
                    <a:pt x="243802" y="0"/>
                  </a:moveTo>
                  <a:lnTo>
                    <a:pt x="546299" y="46131"/>
                  </a:lnTo>
                  <a:lnTo>
                    <a:pt x="302727" y="124957"/>
                  </a:lnTo>
                  <a:lnTo>
                    <a:pt x="0" y="78858"/>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6" name="Shape 222"/>
            <p:cNvSpPr/>
            <p:nvPr/>
          </p:nvSpPr>
          <p:spPr>
            <a:xfrm>
              <a:off x="3443436" y="1667094"/>
              <a:ext cx="546299" cy="124957"/>
            </a:xfrm>
            <a:custGeom>
              <a:avLst/>
              <a:gdLst/>
              <a:ahLst/>
              <a:cxnLst/>
              <a:rect l="0" t="0" r="0" b="0"/>
              <a:pathLst>
                <a:path w="546299" h="124957">
                  <a:moveTo>
                    <a:pt x="243802" y="0"/>
                  </a:moveTo>
                  <a:lnTo>
                    <a:pt x="546299" y="46131"/>
                  </a:lnTo>
                  <a:lnTo>
                    <a:pt x="302727" y="124957"/>
                  </a:lnTo>
                  <a:lnTo>
                    <a:pt x="0" y="78858"/>
                  </a:lnTo>
                  <a:lnTo>
                    <a:pt x="243802" y="0"/>
                  </a:lnTo>
                  <a:close/>
                </a:path>
              </a:pathLst>
            </a:custGeom>
            <a:ln w="6350" cap="flat">
              <a:bevel/>
            </a:ln>
          </p:spPr>
          <p:style>
            <a:lnRef idx="1">
              <a:srgbClr val="945722"/>
            </a:lnRef>
            <a:fillRef idx="1">
              <a:srgbClr val="DE853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7" name="Shape 223"/>
            <p:cNvSpPr/>
            <p:nvPr/>
          </p:nvSpPr>
          <p:spPr>
            <a:xfrm>
              <a:off x="3443429" y="1746547"/>
              <a:ext cx="300302" cy="56700"/>
            </a:xfrm>
            <a:custGeom>
              <a:avLst/>
              <a:gdLst/>
              <a:ahLst/>
              <a:cxnLst/>
              <a:rect l="0" t="0" r="0" b="0"/>
              <a:pathLst>
                <a:path w="300302" h="56700">
                  <a:moveTo>
                    <a:pt x="1336" y="0"/>
                  </a:moveTo>
                  <a:lnTo>
                    <a:pt x="300302" y="45504"/>
                  </a:lnTo>
                  <a:lnTo>
                    <a:pt x="299225" y="56700"/>
                  </a:lnTo>
                  <a:lnTo>
                    <a:pt x="0" y="11228"/>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8" name="Shape 224"/>
            <p:cNvSpPr/>
            <p:nvPr/>
          </p:nvSpPr>
          <p:spPr>
            <a:xfrm>
              <a:off x="3443429" y="1746547"/>
              <a:ext cx="300302" cy="56700"/>
            </a:xfrm>
            <a:custGeom>
              <a:avLst/>
              <a:gdLst/>
              <a:ahLst/>
              <a:cxnLst/>
              <a:rect l="0" t="0" r="0" b="0"/>
              <a:pathLst>
                <a:path w="300302" h="56700">
                  <a:moveTo>
                    <a:pt x="1336" y="0"/>
                  </a:moveTo>
                  <a:lnTo>
                    <a:pt x="300302" y="45504"/>
                  </a:lnTo>
                  <a:lnTo>
                    <a:pt x="299225" y="56700"/>
                  </a:lnTo>
                  <a:lnTo>
                    <a:pt x="0" y="11228"/>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99" name="Shape 225"/>
            <p:cNvSpPr/>
            <p:nvPr/>
          </p:nvSpPr>
          <p:spPr>
            <a:xfrm>
              <a:off x="3742653" y="1714485"/>
              <a:ext cx="245736" cy="88763"/>
            </a:xfrm>
            <a:custGeom>
              <a:avLst/>
              <a:gdLst/>
              <a:ahLst/>
              <a:cxnLst/>
              <a:rect l="0" t="0" r="0" b="0"/>
              <a:pathLst>
                <a:path w="245736" h="88763">
                  <a:moveTo>
                    <a:pt x="245736" y="0"/>
                  </a:moveTo>
                  <a:lnTo>
                    <a:pt x="244620" y="11196"/>
                  </a:lnTo>
                  <a:lnTo>
                    <a:pt x="0" y="88763"/>
                  </a:lnTo>
                  <a:lnTo>
                    <a:pt x="1077" y="77567"/>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0" name="Shape 226"/>
            <p:cNvSpPr/>
            <p:nvPr/>
          </p:nvSpPr>
          <p:spPr>
            <a:xfrm>
              <a:off x="3742653" y="1714485"/>
              <a:ext cx="245736" cy="88763"/>
            </a:xfrm>
            <a:custGeom>
              <a:avLst/>
              <a:gdLst/>
              <a:ahLst/>
              <a:cxnLst/>
              <a:rect l="0" t="0" r="0" b="0"/>
              <a:pathLst>
                <a:path w="245736" h="88763">
                  <a:moveTo>
                    <a:pt x="245736" y="0"/>
                  </a:moveTo>
                  <a:lnTo>
                    <a:pt x="244620" y="11196"/>
                  </a:lnTo>
                  <a:lnTo>
                    <a:pt x="0" y="88763"/>
                  </a:lnTo>
                  <a:lnTo>
                    <a:pt x="1077" y="77567"/>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1" name="Shape 227"/>
            <p:cNvSpPr/>
            <p:nvPr/>
          </p:nvSpPr>
          <p:spPr>
            <a:xfrm>
              <a:off x="3443436" y="1605668"/>
              <a:ext cx="546299" cy="124956"/>
            </a:xfrm>
            <a:custGeom>
              <a:avLst/>
              <a:gdLst/>
              <a:ahLst/>
              <a:cxnLst/>
              <a:rect l="0" t="0" r="0" b="0"/>
              <a:pathLst>
                <a:path w="546299" h="124956">
                  <a:moveTo>
                    <a:pt x="243802" y="0"/>
                  </a:moveTo>
                  <a:lnTo>
                    <a:pt x="546299" y="46131"/>
                  </a:lnTo>
                  <a:lnTo>
                    <a:pt x="302727" y="124956"/>
                  </a:lnTo>
                  <a:lnTo>
                    <a:pt x="0" y="78859"/>
                  </a:lnTo>
                  <a:lnTo>
                    <a:pt x="243802"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2" name="Shape 228"/>
            <p:cNvSpPr/>
            <p:nvPr/>
          </p:nvSpPr>
          <p:spPr>
            <a:xfrm>
              <a:off x="3443436" y="1605668"/>
              <a:ext cx="546299" cy="124956"/>
            </a:xfrm>
            <a:custGeom>
              <a:avLst/>
              <a:gdLst/>
              <a:ahLst/>
              <a:cxnLst/>
              <a:rect l="0" t="0" r="0" b="0"/>
              <a:pathLst>
                <a:path w="546299" h="124956">
                  <a:moveTo>
                    <a:pt x="243802" y="0"/>
                  </a:moveTo>
                  <a:lnTo>
                    <a:pt x="546299" y="46131"/>
                  </a:lnTo>
                  <a:lnTo>
                    <a:pt x="302727" y="124956"/>
                  </a:lnTo>
                  <a:lnTo>
                    <a:pt x="0" y="78859"/>
                  </a:lnTo>
                  <a:lnTo>
                    <a:pt x="243802" y="0"/>
                  </a:lnTo>
                  <a:close/>
                </a:path>
              </a:pathLst>
            </a:custGeom>
            <a:ln w="6350" cap="flat">
              <a:bevel/>
            </a:ln>
          </p:spPr>
          <p:style>
            <a:lnRef idx="1">
              <a:srgbClr val="945722"/>
            </a:lnRef>
            <a:fillRef idx="1">
              <a:srgbClr val="F9A569"/>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3" name="Shape 229"/>
            <p:cNvSpPr/>
            <p:nvPr/>
          </p:nvSpPr>
          <p:spPr>
            <a:xfrm>
              <a:off x="3443429" y="1685124"/>
              <a:ext cx="300302" cy="56697"/>
            </a:xfrm>
            <a:custGeom>
              <a:avLst/>
              <a:gdLst/>
              <a:ahLst/>
              <a:cxnLst/>
              <a:rect l="0" t="0" r="0" b="0"/>
              <a:pathLst>
                <a:path w="300302" h="56697">
                  <a:moveTo>
                    <a:pt x="1336" y="0"/>
                  </a:moveTo>
                  <a:lnTo>
                    <a:pt x="300302" y="45500"/>
                  </a:lnTo>
                  <a:lnTo>
                    <a:pt x="299225" y="56697"/>
                  </a:lnTo>
                  <a:lnTo>
                    <a:pt x="0" y="11226"/>
                  </a:lnTo>
                  <a:lnTo>
                    <a:pt x="13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4" name="Shape 230"/>
            <p:cNvSpPr/>
            <p:nvPr/>
          </p:nvSpPr>
          <p:spPr>
            <a:xfrm>
              <a:off x="3443429" y="1685124"/>
              <a:ext cx="300302" cy="56697"/>
            </a:xfrm>
            <a:custGeom>
              <a:avLst/>
              <a:gdLst/>
              <a:ahLst/>
              <a:cxnLst/>
              <a:rect l="0" t="0" r="0" b="0"/>
              <a:pathLst>
                <a:path w="300302" h="56697">
                  <a:moveTo>
                    <a:pt x="1336" y="0"/>
                  </a:moveTo>
                  <a:lnTo>
                    <a:pt x="300302" y="45500"/>
                  </a:lnTo>
                  <a:lnTo>
                    <a:pt x="299225" y="56697"/>
                  </a:lnTo>
                  <a:lnTo>
                    <a:pt x="0" y="11226"/>
                  </a:lnTo>
                  <a:lnTo>
                    <a:pt x="13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5" name="Shape 231"/>
            <p:cNvSpPr/>
            <p:nvPr/>
          </p:nvSpPr>
          <p:spPr>
            <a:xfrm>
              <a:off x="3742653" y="1653058"/>
              <a:ext cx="245736" cy="88762"/>
            </a:xfrm>
            <a:custGeom>
              <a:avLst/>
              <a:gdLst/>
              <a:ahLst/>
              <a:cxnLst/>
              <a:rect l="0" t="0" r="0" b="0"/>
              <a:pathLst>
                <a:path w="245736" h="88762">
                  <a:moveTo>
                    <a:pt x="245736" y="0"/>
                  </a:moveTo>
                  <a:lnTo>
                    <a:pt x="244620" y="11197"/>
                  </a:lnTo>
                  <a:lnTo>
                    <a:pt x="0" y="88762"/>
                  </a:lnTo>
                  <a:lnTo>
                    <a:pt x="1077" y="77566"/>
                  </a:lnTo>
                  <a:lnTo>
                    <a:pt x="245736" y="0"/>
                  </a:lnTo>
                  <a:close/>
                </a:path>
              </a:pathLst>
            </a:custGeom>
            <a:ln w="0" cap="flat">
              <a:bevel/>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6" name="Shape 232"/>
            <p:cNvSpPr/>
            <p:nvPr/>
          </p:nvSpPr>
          <p:spPr>
            <a:xfrm>
              <a:off x="3742653" y="1653058"/>
              <a:ext cx="245736" cy="88762"/>
            </a:xfrm>
            <a:custGeom>
              <a:avLst/>
              <a:gdLst/>
              <a:ahLst/>
              <a:cxnLst/>
              <a:rect l="0" t="0" r="0" b="0"/>
              <a:pathLst>
                <a:path w="245736" h="88762">
                  <a:moveTo>
                    <a:pt x="245736" y="0"/>
                  </a:moveTo>
                  <a:lnTo>
                    <a:pt x="244620" y="11197"/>
                  </a:lnTo>
                  <a:lnTo>
                    <a:pt x="0" y="88762"/>
                  </a:lnTo>
                  <a:lnTo>
                    <a:pt x="1077" y="77566"/>
                  </a:lnTo>
                  <a:lnTo>
                    <a:pt x="245736" y="0"/>
                  </a:lnTo>
                  <a:close/>
                </a:path>
              </a:pathLst>
            </a:custGeom>
            <a:ln w="6350" cap="flat">
              <a:bevel/>
            </a:ln>
          </p:spPr>
          <p:style>
            <a:lnRef idx="1">
              <a:srgbClr val="945722"/>
            </a:lnRef>
            <a:fillRef idx="1">
              <a:srgbClr val="945722"/>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07" name="Rectangle 106"/>
            <p:cNvSpPr/>
            <p:nvPr/>
          </p:nvSpPr>
          <p:spPr>
            <a:xfrm>
              <a:off x="4531270" y="1040395"/>
              <a:ext cx="573911" cy="179383"/>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2000" b="1" dirty="0">
                  <a:solidFill>
                    <a:srgbClr val="221F20"/>
                  </a:solidFill>
                  <a:effectLst/>
                  <a:latin typeface="Calibri" panose="020F0502020204030204" pitchFamily="34" charset="0"/>
                  <a:ea typeface="Arial" panose="020B0604020202020204" pitchFamily="34" charset="0"/>
                  <a:cs typeface="Calibri" panose="020F0502020204030204" pitchFamily="34" charset="0"/>
                </a:rPr>
                <a:t>Sprint</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8" name="Rectangle 107"/>
            <p:cNvSpPr/>
            <p:nvPr/>
          </p:nvSpPr>
          <p:spPr>
            <a:xfrm>
              <a:off x="4653634" y="-122400"/>
              <a:ext cx="377720" cy="15945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dirty="0">
                  <a:solidFill>
                    <a:srgbClr val="221F20"/>
                  </a:solidFill>
                  <a:effectLst/>
                  <a:latin typeface="Calibri" panose="020F0502020204030204" pitchFamily="34" charset="0"/>
                  <a:ea typeface="Arial" panose="020B0604020202020204" pitchFamily="34" charset="0"/>
                  <a:cs typeface="Calibri" panose="020F0502020204030204" pitchFamily="34" charset="0"/>
                </a:rPr>
                <a:t>Daily</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9" name="Rectangle 108"/>
            <p:cNvSpPr/>
            <p:nvPr/>
          </p:nvSpPr>
          <p:spPr>
            <a:xfrm>
              <a:off x="4470089" y="1346394"/>
              <a:ext cx="965358" cy="16312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dirty="0">
                  <a:solidFill>
                    <a:srgbClr val="221F20"/>
                  </a:solidFill>
                  <a:effectLst/>
                  <a:latin typeface="Calibri" panose="020F0502020204030204" pitchFamily="34" charset="0"/>
                  <a:ea typeface="Arial" panose="020B0604020202020204" pitchFamily="34" charset="0"/>
                  <a:cs typeface="Calibri" panose="020F0502020204030204" pitchFamily="34" charset="0"/>
                </a:rPr>
                <a:t>1-4 weeks</a:t>
              </a: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0" name="Rectangle 109"/>
            <p:cNvSpPr/>
            <p:nvPr/>
          </p:nvSpPr>
          <p:spPr>
            <a:xfrm>
              <a:off x="4455436" y="305998"/>
              <a:ext cx="748834" cy="300565"/>
            </a:xfrm>
            <a:prstGeom prst="rect">
              <a:avLst/>
            </a:prstGeom>
            <a:ln>
              <a:noFill/>
            </a:ln>
          </p:spPr>
          <p:txBody>
            <a:bodyPr vert="horz" lIns="0" tIns="0" rIns="0" bIns="0" rtlCol="0">
              <a:noAutofit/>
            </a:bodyPr>
            <a:lstStyle/>
            <a:p>
              <a:pPr marL="0" marR="0" algn="ctr">
                <a:lnSpc>
                  <a:spcPct val="107000"/>
                </a:lnSpc>
                <a:spcBef>
                  <a:spcPts val="0"/>
                </a:spcBef>
                <a:spcAft>
                  <a:spcPts val="800"/>
                </a:spcAft>
              </a:pPr>
              <a:r>
                <a:rPr lang="en-US" sz="1200" dirty="0">
                  <a:solidFill>
                    <a:srgbClr val="221F20"/>
                  </a:solidFill>
                  <a:effectLst/>
                  <a:latin typeface="Calibri" panose="020F0502020204030204" pitchFamily="34" charset="0"/>
                  <a:ea typeface="Arial" panose="020B0604020202020204" pitchFamily="34" charset="0"/>
                  <a:cs typeface="Calibri" panose="020F0502020204030204" pitchFamily="34" charset="0"/>
                </a:rPr>
                <a:t>Create Deliverables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1" name="Shape 237"/>
            <p:cNvSpPr/>
            <p:nvPr/>
          </p:nvSpPr>
          <p:spPr>
            <a:xfrm>
              <a:off x="4083790" y="836337"/>
              <a:ext cx="1247198" cy="997302"/>
            </a:xfrm>
            <a:custGeom>
              <a:avLst/>
              <a:gdLst/>
              <a:ahLst/>
              <a:cxnLst/>
              <a:rect l="0" t="0" r="0" b="0"/>
              <a:pathLst>
                <a:path w="1247198" h="997302">
                  <a:moveTo>
                    <a:pt x="345711" y="792590"/>
                  </a:moveTo>
                  <a:cubicBezTo>
                    <a:pt x="285455" y="710187"/>
                    <a:pt x="249901" y="608574"/>
                    <a:pt x="249901" y="498648"/>
                  </a:cubicBezTo>
                  <a:cubicBezTo>
                    <a:pt x="249901" y="223258"/>
                    <a:pt x="473159" y="0"/>
                    <a:pt x="748548" y="0"/>
                  </a:cubicBezTo>
                  <a:cubicBezTo>
                    <a:pt x="1023959" y="0"/>
                    <a:pt x="1247198" y="223258"/>
                    <a:pt x="1247198" y="498648"/>
                  </a:cubicBezTo>
                  <a:cubicBezTo>
                    <a:pt x="1247198" y="774043"/>
                    <a:pt x="1023959" y="997302"/>
                    <a:pt x="748548" y="997302"/>
                  </a:cubicBezTo>
                  <a:lnTo>
                    <a:pt x="0" y="997302"/>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2" name="Shape 238"/>
            <p:cNvSpPr/>
            <p:nvPr/>
          </p:nvSpPr>
          <p:spPr>
            <a:xfrm>
              <a:off x="4365947" y="1573549"/>
              <a:ext cx="115866" cy="104962"/>
            </a:xfrm>
            <a:custGeom>
              <a:avLst/>
              <a:gdLst/>
              <a:ahLst/>
              <a:cxnLst/>
              <a:rect l="0" t="0" r="0" b="0"/>
              <a:pathLst>
                <a:path w="115866" h="104962">
                  <a:moveTo>
                    <a:pt x="115866" y="0"/>
                  </a:moveTo>
                  <a:lnTo>
                    <a:pt x="104961" y="104962"/>
                  </a:lnTo>
                  <a:lnTo>
                    <a:pt x="0" y="94085"/>
                  </a:lnTo>
                  <a:lnTo>
                    <a:pt x="115866"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3" name="Shape 239"/>
            <p:cNvSpPr/>
            <p:nvPr/>
          </p:nvSpPr>
          <p:spPr>
            <a:xfrm>
              <a:off x="4820305" y="1833639"/>
              <a:ext cx="558645" cy="0"/>
            </a:xfrm>
            <a:custGeom>
              <a:avLst/>
              <a:gdLst/>
              <a:ahLst/>
              <a:cxnLst/>
              <a:rect l="0" t="0" r="0" b="0"/>
              <a:pathLst>
                <a:path w="558645">
                  <a:moveTo>
                    <a:pt x="0" y="0"/>
                  </a:moveTo>
                  <a:lnTo>
                    <a:pt x="558645" y="0"/>
                  </a:lnTo>
                </a:path>
              </a:pathLst>
            </a:custGeom>
            <a:ln w="50800"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4" name="Shape 240"/>
            <p:cNvSpPr/>
            <p:nvPr/>
          </p:nvSpPr>
          <p:spPr>
            <a:xfrm>
              <a:off x="5368935" y="1759010"/>
              <a:ext cx="74602" cy="149256"/>
            </a:xfrm>
            <a:custGeom>
              <a:avLst/>
              <a:gdLst/>
              <a:ahLst/>
              <a:cxnLst/>
              <a:rect l="0" t="0" r="0" b="0"/>
              <a:pathLst>
                <a:path w="74602" h="149256">
                  <a:moveTo>
                    <a:pt x="0" y="0"/>
                  </a:moveTo>
                  <a:lnTo>
                    <a:pt x="74602" y="74621"/>
                  </a:lnTo>
                  <a:lnTo>
                    <a:pt x="0" y="149256"/>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5" name="Shape 241"/>
            <p:cNvSpPr/>
            <p:nvPr/>
          </p:nvSpPr>
          <p:spPr>
            <a:xfrm>
              <a:off x="4380199" y="99334"/>
              <a:ext cx="870913" cy="767728"/>
            </a:xfrm>
            <a:custGeom>
              <a:avLst/>
              <a:gdLst/>
              <a:ahLst/>
              <a:cxnLst/>
              <a:rect l="0" t="0" r="0" b="0"/>
              <a:pathLst>
                <a:path w="870913" h="767728">
                  <a:moveTo>
                    <a:pt x="236405" y="767728"/>
                  </a:moveTo>
                  <a:cubicBezTo>
                    <a:pt x="55470" y="655179"/>
                    <a:pt x="0" y="417316"/>
                    <a:pt x="112518" y="236387"/>
                  </a:cubicBezTo>
                  <a:cubicBezTo>
                    <a:pt x="225026" y="55483"/>
                    <a:pt x="462914" y="0"/>
                    <a:pt x="643788" y="112518"/>
                  </a:cubicBezTo>
                  <a:cubicBezTo>
                    <a:pt x="810807" y="216374"/>
                    <a:pt x="870913" y="427007"/>
                    <a:pt x="790718" y="601121"/>
                  </a:cubicBezTo>
                </a:path>
              </a:pathLst>
            </a:custGeom>
            <a:ln w="38099" cap="flat">
              <a:miter lim="127000"/>
            </a:ln>
          </p:spPr>
          <p:style>
            <a:lnRef idx="1">
              <a:srgbClr val="221F20"/>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6" name="Shape 242"/>
            <p:cNvSpPr/>
            <p:nvPr/>
          </p:nvSpPr>
          <p:spPr>
            <a:xfrm>
              <a:off x="5124078" y="667698"/>
              <a:ext cx="99295" cy="75478"/>
            </a:xfrm>
            <a:custGeom>
              <a:avLst/>
              <a:gdLst/>
              <a:ahLst/>
              <a:cxnLst/>
              <a:rect l="0" t="0" r="0" b="0"/>
              <a:pathLst>
                <a:path w="99295" h="75478">
                  <a:moveTo>
                    <a:pt x="0" y="0"/>
                  </a:moveTo>
                  <a:lnTo>
                    <a:pt x="99295" y="51679"/>
                  </a:lnTo>
                  <a:lnTo>
                    <a:pt x="23814" y="75478"/>
                  </a:lnTo>
                  <a:lnTo>
                    <a:pt x="0" y="0"/>
                  </a:lnTo>
                  <a:close/>
                </a:path>
              </a:pathLst>
            </a:custGeom>
            <a:ln w="0" cap="flat">
              <a:miter lim="127000"/>
            </a:ln>
          </p:spPr>
          <p:style>
            <a:lnRef idx="0">
              <a:srgbClr val="000000">
                <a:alpha val="0"/>
              </a:srgbClr>
            </a:lnRef>
            <a:fillRef idx="1">
              <a:srgbClr val="221F20"/>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7" name="Shape 244"/>
            <p:cNvSpPr/>
            <p:nvPr/>
          </p:nvSpPr>
          <p:spPr>
            <a:xfrm>
              <a:off x="5536206" y="1552683"/>
              <a:ext cx="575157" cy="575177"/>
            </a:xfrm>
            <a:custGeom>
              <a:avLst/>
              <a:gdLst/>
              <a:ahLst/>
              <a:cxnLst/>
              <a:rect l="0" t="0" r="0" b="0"/>
              <a:pathLst>
                <a:path w="575157" h="575177">
                  <a:moveTo>
                    <a:pt x="0" y="0"/>
                  </a:moveTo>
                  <a:lnTo>
                    <a:pt x="492171" y="0"/>
                  </a:lnTo>
                  <a:lnTo>
                    <a:pt x="575157" y="143770"/>
                  </a:lnTo>
                  <a:lnTo>
                    <a:pt x="575157" y="575177"/>
                  </a:lnTo>
                  <a:lnTo>
                    <a:pt x="82987" y="575177"/>
                  </a:lnTo>
                  <a:lnTo>
                    <a:pt x="0" y="431374"/>
                  </a:lnTo>
                  <a:lnTo>
                    <a:pt x="0" y="0"/>
                  </a:lnTo>
                  <a:close/>
                </a:path>
              </a:pathLst>
            </a:custGeom>
            <a:ln w="12701" cap="flat">
              <a:miter lim="127000"/>
            </a:ln>
          </p:spPr>
          <p:style>
            <a:lnRef idx="1">
              <a:srgbClr val="135047"/>
            </a:lnRef>
            <a:fillRef idx="1">
              <a:srgbClr val="3A8476"/>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8" name="Shape 245"/>
            <p:cNvSpPr/>
            <p:nvPr/>
          </p:nvSpPr>
          <p:spPr>
            <a:xfrm>
              <a:off x="5758064" y="1791043"/>
              <a:ext cx="223855" cy="223855"/>
            </a:xfrm>
            <a:custGeom>
              <a:avLst/>
              <a:gdLst/>
              <a:ahLst/>
              <a:cxnLst/>
              <a:rect l="0" t="0" r="0" b="0"/>
              <a:pathLst>
                <a:path w="223855" h="223855">
                  <a:moveTo>
                    <a:pt x="111927" y="0"/>
                  </a:moveTo>
                  <a:cubicBezTo>
                    <a:pt x="173742" y="0"/>
                    <a:pt x="223855" y="50112"/>
                    <a:pt x="223855" y="111927"/>
                  </a:cubicBezTo>
                  <a:cubicBezTo>
                    <a:pt x="223855" y="173744"/>
                    <a:pt x="173742" y="223855"/>
                    <a:pt x="111927" y="223855"/>
                  </a:cubicBezTo>
                  <a:cubicBezTo>
                    <a:pt x="50112" y="223855"/>
                    <a:pt x="0" y="173744"/>
                    <a:pt x="0" y="111927"/>
                  </a:cubicBezTo>
                  <a:cubicBezTo>
                    <a:pt x="0" y="50112"/>
                    <a:pt x="50112" y="0"/>
                    <a:pt x="111927" y="0"/>
                  </a:cubicBezTo>
                  <a:close/>
                </a:path>
              </a:pathLst>
            </a:custGeom>
            <a:ln w="0" cap="flat">
              <a:miter lim="127000"/>
            </a:ln>
          </p:spPr>
          <p:style>
            <a:lnRef idx="0">
              <a:srgbClr val="000000">
                <a:alpha val="0"/>
              </a:srgbClr>
            </a:lnRef>
            <a:fillRef idx="1">
              <a:srgbClr val="FEFEFE"/>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19" name="Shape 246"/>
            <p:cNvSpPr/>
            <p:nvPr/>
          </p:nvSpPr>
          <p:spPr>
            <a:xfrm>
              <a:off x="5619201" y="1696459"/>
              <a:ext cx="492166" cy="0"/>
            </a:xfrm>
            <a:custGeom>
              <a:avLst/>
              <a:gdLst/>
              <a:ahLst/>
              <a:cxnLst/>
              <a:rect l="0" t="0" r="0" b="0"/>
              <a:pathLst>
                <a:path w="492166">
                  <a:moveTo>
                    <a:pt x="0" y="0"/>
                  </a:moveTo>
                  <a:lnTo>
                    <a:pt x="492166" y="0"/>
                  </a:lnTo>
                </a:path>
              </a:pathLst>
            </a:custGeom>
            <a:ln w="12701" cap="flat">
              <a:miter lim="127000"/>
            </a:ln>
          </p:spPr>
          <p:style>
            <a:lnRef idx="1">
              <a:srgbClr val="135047"/>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0" name="Shape 247"/>
            <p:cNvSpPr/>
            <p:nvPr/>
          </p:nvSpPr>
          <p:spPr>
            <a:xfrm>
              <a:off x="5536213" y="1552687"/>
              <a:ext cx="82987" cy="575175"/>
            </a:xfrm>
            <a:custGeom>
              <a:avLst/>
              <a:gdLst/>
              <a:ahLst/>
              <a:cxnLst/>
              <a:rect l="0" t="0" r="0" b="0"/>
              <a:pathLst>
                <a:path w="82987" h="575175">
                  <a:moveTo>
                    <a:pt x="82987" y="575175"/>
                  </a:moveTo>
                  <a:lnTo>
                    <a:pt x="82987" y="143773"/>
                  </a:lnTo>
                  <a:lnTo>
                    <a:pt x="0" y="0"/>
                  </a:lnTo>
                </a:path>
              </a:pathLst>
            </a:custGeom>
            <a:ln w="12701" cap="flat">
              <a:miter lim="127000"/>
            </a:ln>
          </p:spPr>
          <p:style>
            <a:lnRef idx="1">
              <a:srgbClr val="135047"/>
            </a:lnRef>
            <a:fillRef idx="0">
              <a:srgbClr val="000000">
                <a:alpha val="0"/>
              </a:srgbClr>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1" name="Shape 248"/>
            <p:cNvSpPr/>
            <p:nvPr/>
          </p:nvSpPr>
          <p:spPr>
            <a:xfrm>
              <a:off x="5731050" y="1772842"/>
              <a:ext cx="138082" cy="251602"/>
            </a:xfrm>
            <a:custGeom>
              <a:avLst/>
              <a:gdLst/>
              <a:ahLst/>
              <a:cxnLst/>
              <a:rect l="0" t="0" r="0" b="0"/>
              <a:pathLst>
                <a:path w="138082" h="251602">
                  <a:moveTo>
                    <a:pt x="138078" y="0"/>
                  </a:moveTo>
                  <a:lnTo>
                    <a:pt x="138082" y="0"/>
                  </a:lnTo>
                  <a:lnTo>
                    <a:pt x="138082" y="19655"/>
                  </a:lnTo>
                  <a:lnTo>
                    <a:pt x="138082" y="19655"/>
                  </a:lnTo>
                  <a:cubicBezTo>
                    <a:pt x="109731" y="19655"/>
                    <a:pt x="83076" y="30700"/>
                    <a:pt x="63023" y="50745"/>
                  </a:cubicBezTo>
                  <a:cubicBezTo>
                    <a:pt x="21641" y="92134"/>
                    <a:pt x="21641" y="159473"/>
                    <a:pt x="63023" y="200858"/>
                  </a:cubicBezTo>
                  <a:cubicBezTo>
                    <a:pt x="83076" y="220906"/>
                    <a:pt x="109731" y="231945"/>
                    <a:pt x="138082" y="231945"/>
                  </a:cubicBezTo>
                  <a:lnTo>
                    <a:pt x="138082" y="231945"/>
                  </a:lnTo>
                  <a:lnTo>
                    <a:pt x="138082" y="251602"/>
                  </a:lnTo>
                  <a:lnTo>
                    <a:pt x="138082" y="251602"/>
                  </a:lnTo>
                  <a:cubicBezTo>
                    <a:pt x="105888" y="251602"/>
                    <a:pt x="73692" y="239316"/>
                    <a:pt x="49126" y="214754"/>
                  </a:cubicBezTo>
                  <a:cubicBezTo>
                    <a:pt x="0" y="165629"/>
                    <a:pt x="0" y="85973"/>
                    <a:pt x="49126" y="36848"/>
                  </a:cubicBezTo>
                  <a:cubicBezTo>
                    <a:pt x="61409" y="24563"/>
                    <a:pt x="75600" y="15351"/>
                    <a:pt x="90743" y="9210"/>
                  </a:cubicBezTo>
                  <a:lnTo>
                    <a:pt x="138078" y="0"/>
                  </a:lnTo>
                  <a:close/>
                </a:path>
              </a:pathLst>
            </a:custGeom>
            <a:ln w="0" cap="flat">
              <a:miter lim="127000"/>
            </a:ln>
          </p:spPr>
          <p:style>
            <a:lnRef idx="0">
              <a:srgbClr val="000000">
                <a:alpha val="0"/>
              </a:srgbClr>
            </a:lnRef>
            <a:fillRef idx="1">
              <a:srgbClr val="04040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2" name="Shape 249"/>
            <p:cNvSpPr/>
            <p:nvPr/>
          </p:nvSpPr>
          <p:spPr>
            <a:xfrm>
              <a:off x="5869133" y="1772842"/>
              <a:ext cx="125801" cy="251602"/>
            </a:xfrm>
            <a:custGeom>
              <a:avLst/>
              <a:gdLst/>
              <a:ahLst/>
              <a:cxnLst/>
              <a:rect l="0" t="0" r="0" b="0"/>
              <a:pathLst>
                <a:path w="125801" h="251602">
                  <a:moveTo>
                    <a:pt x="0" y="0"/>
                  </a:moveTo>
                  <a:lnTo>
                    <a:pt x="3" y="0"/>
                  </a:lnTo>
                  <a:lnTo>
                    <a:pt x="47341" y="9210"/>
                  </a:lnTo>
                  <a:cubicBezTo>
                    <a:pt x="62485" y="15351"/>
                    <a:pt x="76677" y="24563"/>
                    <a:pt x="88958" y="36848"/>
                  </a:cubicBezTo>
                  <a:cubicBezTo>
                    <a:pt x="101239" y="49129"/>
                    <a:pt x="110450" y="63318"/>
                    <a:pt x="116591" y="78462"/>
                  </a:cubicBezTo>
                  <a:lnTo>
                    <a:pt x="125801" y="125799"/>
                  </a:lnTo>
                  <a:lnTo>
                    <a:pt x="125801" y="125803"/>
                  </a:lnTo>
                  <a:lnTo>
                    <a:pt x="116591" y="173139"/>
                  </a:lnTo>
                  <a:cubicBezTo>
                    <a:pt x="110450" y="188283"/>
                    <a:pt x="101239" y="202473"/>
                    <a:pt x="88958" y="214754"/>
                  </a:cubicBezTo>
                  <a:cubicBezTo>
                    <a:pt x="76676" y="227035"/>
                    <a:pt x="62486" y="236247"/>
                    <a:pt x="47341" y="242389"/>
                  </a:cubicBezTo>
                  <a:lnTo>
                    <a:pt x="0" y="251602"/>
                  </a:lnTo>
                  <a:lnTo>
                    <a:pt x="0" y="231945"/>
                  </a:lnTo>
                  <a:lnTo>
                    <a:pt x="40643" y="223919"/>
                  </a:lnTo>
                  <a:cubicBezTo>
                    <a:pt x="53358" y="218654"/>
                    <a:pt x="65035" y="210882"/>
                    <a:pt x="75060" y="200858"/>
                  </a:cubicBezTo>
                  <a:cubicBezTo>
                    <a:pt x="116441" y="159473"/>
                    <a:pt x="116441" y="92134"/>
                    <a:pt x="75060" y="50745"/>
                  </a:cubicBezTo>
                  <a:cubicBezTo>
                    <a:pt x="65035" y="40723"/>
                    <a:pt x="53358" y="32950"/>
                    <a:pt x="40643" y="27683"/>
                  </a:cubicBezTo>
                  <a:lnTo>
                    <a:pt x="0" y="19655"/>
                  </a:lnTo>
                  <a:lnTo>
                    <a:pt x="0" y="0"/>
                  </a:lnTo>
                  <a:close/>
                </a:path>
              </a:pathLst>
            </a:custGeom>
            <a:ln w="0" cap="flat">
              <a:miter lim="127000"/>
            </a:ln>
          </p:spPr>
          <p:style>
            <a:lnRef idx="0">
              <a:srgbClr val="000000">
                <a:alpha val="0"/>
              </a:srgbClr>
            </a:lnRef>
            <a:fillRef idx="1">
              <a:srgbClr val="04040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sp>
          <p:nvSpPr>
            <p:cNvPr id="123" name="Shape 250"/>
            <p:cNvSpPr/>
            <p:nvPr/>
          </p:nvSpPr>
          <p:spPr>
            <a:xfrm>
              <a:off x="5797293" y="1846691"/>
              <a:ext cx="145396" cy="112557"/>
            </a:xfrm>
            <a:custGeom>
              <a:avLst/>
              <a:gdLst/>
              <a:ahLst/>
              <a:cxnLst/>
              <a:rect l="0" t="0" r="0" b="0"/>
              <a:pathLst>
                <a:path w="145396" h="112557">
                  <a:moveTo>
                    <a:pt x="124520" y="0"/>
                  </a:moveTo>
                  <a:lnTo>
                    <a:pt x="145396" y="21226"/>
                  </a:lnTo>
                  <a:lnTo>
                    <a:pt x="54052" y="112557"/>
                  </a:lnTo>
                  <a:lnTo>
                    <a:pt x="0" y="58494"/>
                  </a:lnTo>
                  <a:lnTo>
                    <a:pt x="8" y="58502"/>
                  </a:lnTo>
                  <a:lnTo>
                    <a:pt x="28680" y="29815"/>
                  </a:lnTo>
                  <a:lnTo>
                    <a:pt x="54637" y="58018"/>
                  </a:lnTo>
                  <a:lnTo>
                    <a:pt x="124520" y="0"/>
                  </a:lnTo>
                  <a:close/>
                </a:path>
              </a:pathLst>
            </a:custGeom>
            <a:ln w="0" cap="flat">
              <a:miter lim="127000"/>
            </a:ln>
          </p:spPr>
          <p:style>
            <a:lnRef idx="0">
              <a:srgbClr val="000000">
                <a:alpha val="0"/>
              </a:srgbClr>
            </a:lnRef>
            <a:fillRef idx="1">
              <a:srgbClr val="040404"/>
            </a:fillRef>
            <a:effectRef idx="0">
              <a:scrgbClr r="0" g="0" b="0"/>
            </a:effectRef>
            <a:fontRef idx="none"/>
          </p:style>
          <p:txBody>
            <a:bodyPr/>
            <a:lstStyle/>
            <a:p>
              <a:endParaRPr lang="en-US" sz="1600" dirty="0">
                <a:latin typeface="Calibri" panose="020F0502020204030204" pitchFamily="34" charset="0"/>
                <a:cs typeface="Calibri" panose="020F0502020204030204" pitchFamily="34" charset="0"/>
              </a:endParaRPr>
            </a:p>
          </p:txBody>
        </p:sp>
      </p:grpSp>
      <p:sp>
        <p:nvSpPr>
          <p:cNvPr id="124" name="Text Box 1"/>
          <p:cNvSpPr txBox="1">
            <a:spLocks noChangeArrowheads="1"/>
          </p:cNvSpPr>
          <p:nvPr/>
        </p:nvSpPr>
        <p:spPr bwMode="auto">
          <a:xfrm>
            <a:off x="1300162" y="5105400"/>
            <a:ext cx="2381250" cy="2286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Project Vision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5" name="Text Box 2"/>
          <p:cNvSpPr txBox="1">
            <a:spLocks noChangeArrowheads="1"/>
          </p:cNvSpPr>
          <p:nvPr/>
        </p:nvSpPr>
        <p:spPr bwMode="auto">
          <a:xfrm>
            <a:off x="4271962" y="1600200"/>
            <a:ext cx="946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Release Planning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6" name="Text Box 3"/>
          <p:cNvSpPr txBox="1">
            <a:spLocks noChangeArrowheads="1"/>
          </p:cNvSpPr>
          <p:nvPr/>
        </p:nvSpPr>
        <p:spPr bwMode="auto">
          <a:xfrm>
            <a:off x="4348162" y="5105400"/>
            <a:ext cx="2438400" cy="3048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Sprint Planning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7" name="Text Box 5"/>
          <p:cNvSpPr txBox="1">
            <a:spLocks noChangeArrowheads="1"/>
          </p:cNvSpPr>
          <p:nvPr/>
        </p:nvSpPr>
        <p:spPr bwMode="auto">
          <a:xfrm>
            <a:off x="6862762" y="5105400"/>
            <a:ext cx="2133600" cy="493712"/>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Sprint Review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Retrospect Sprint 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28" name="Bent-Up Arrow 178"/>
          <p:cNvSpPr/>
          <p:nvPr/>
        </p:nvSpPr>
        <p:spPr>
          <a:xfrm flipH="1">
            <a:off x="3738562" y="5410200"/>
            <a:ext cx="4419600" cy="517525"/>
          </a:xfrm>
          <a:prstGeom prst="bentUpArrow">
            <a:avLst>
              <a:gd name="adj1" fmla="val 9938"/>
              <a:gd name="adj2" fmla="val 14820"/>
              <a:gd name="adj3" fmla="val 15135"/>
            </a:avLst>
          </a:prstGeom>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dirty="0">
              <a:latin typeface="Calibri" panose="020F0502020204030204" pitchFamily="34" charset="0"/>
              <a:cs typeface="Calibri" panose="020F0502020204030204" pitchFamily="34" charset="0"/>
            </a:endParaRPr>
          </a:p>
        </p:txBody>
      </p:sp>
      <p:sp>
        <p:nvSpPr>
          <p:cNvPr id="129" name="Rectangle 128"/>
          <p:cNvSpPr/>
          <p:nvPr/>
        </p:nvSpPr>
        <p:spPr>
          <a:xfrm>
            <a:off x="8113490" y="5715000"/>
            <a:ext cx="46854" cy="193528"/>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dirty="0">
              <a:latin typeface="Calibri" panose="020F0502020204030204" pitchFamily="34" charset="0"/>
              <a:cs typeface="Calibri" panose="020F0502020204030204" pitchFamily="34" charset="0"/>
            </a:endParaRPr>
          </a:p>
        </p:txBody>
      </p:sp>
      <p:sp>
        <p:nvSpPr>
          <p:cNvPr id="130" name="Text Box 6"/>
          <p:cNvSpPr txBox="1">
            <a:spLocks noChangeArrowheads="1"/>
          </p:cNvSpPr>
          <p:nvPr/>
        </p:nvSpPr>
        <p:spPr bwMode="auto">
          <a:xfrm>
            <a:off x="7239000" y="2057400"/>
            <a:ext cx="1219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Daily Standup</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Meeting</a:t>
            </a:r>
            <a:endParaRPr kumimoji="0" lang="en-US" altLang="en-US" sz="1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31" name="Rectangle 182"/>
          <p:cNvSpPr>
            <a:spLocks noChangeArrowheads="1"/>
          </p:cNvSpPr>
          <p:nvPr/>
        </p:nvSpPr>
        <p:spPr bwMode="auto">
          <a:xfrm>
            <a:off x="847061" y="409168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600" dirty="0">
              <a:latin typeface="Calibri" panose="020F0502020204030204" pitchFamily="34" charset="0"/>
              <a:cs typeface="Calibri" panose="020F0502020204030204" pitchFamily="34" charset="0"/>
            </a:endParaRPr>
          </a:p>
        </p:txBody>
      </p:sp>
      <p:sp>
        <p:nvSpPr>
          <p:cNvPr id="132" name="Rectangle 186"/>
          <p:cNvSpPr>
            <a:spLocks noChangeArrowheads="1"/>
          </p:cNvSpPr>
          <p:nvPr/>
        </p:nvSpPr>
        <p:spPr bwMode="auto">
          <a:xfrm>
            <a:off x="847061" y="454888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600" dirty="0">
              <a:latin typeface="Calibri" panose="020F0502020204030204" pitchFamily="34" charset="0"/>
              <a:cs typeface="Calibri" panose="020F0502020204030204" pitchFamily="34" charset="0"/>
            </a:endParaRPr>
          </a:p>
        </p:txBody>
      </p:sp>
      <p:sp>
        <p:nvSpPr>
          <p:cNvPr id="133" name="Rectangle 187"/>
          <p:cNvSpPr>
            <a:spLocks noChangeArrowheads="1"/>
          </p:cNvSpPr>
          <p:nvPr/>
        </p:nvSpPr>
        <p:spPr bwMode="auto">
          <a:xfrm>
            <a:off x="847061" y="501243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600" dirty="0">
              <a:latin typeface="Calibri" panose="020F0502020204030204" pitchFamily="34" charset="0"/>
              <a:cs typeface="Calibri" panose="020F0502020204030204" pitchFamily="34" charset="0"/>
            </a:endParaRPr>
          </a:p>
        </p:txBody>
      </p:sp>
      <p:sp>
        <p:nvSpPr>
          <p:cNvPr id="134" name="TextBox 133"/>
          <p:cNvSpPr txBox="1"/>
          <p:nvPr/>
        </p:nvSpPr>
        <p:spPr>
          <a:xfrm>
            <a:off x="762000" y="6016823"/>
            <a:ext cx="7924799" cy="307777"/>
          </a:xfrm>
          <a:prstGeom prst="rect">
            <a:avLst/>
          </a:prstGeom>
          <a:noFill/>
        </p:spPr>
        <p:txBody>
          <a:bodyPr wrap="square" rtlCol="0">
            <a:spAutoFit/>
          </a:bodyPr>
          <a:lstStyle/>
          <a:p>
            <a:pPr algn="ctr"/>
            <a:r>
              <a:rPr lang="en-IN" sz="1400" dirty="0">
                <a:latin typeface="Calibri" panose="020F0502020204030204" pitchFamily="34" charset="0"/>
                <a:cs typeface="Calibri" panose="020F0502020204030204" pitchFamily="34" charset="0"/>
              </a:rPr>
              <a:t>Figure 1-1: Scrum Flow for One Sprint; Page 2 SBOK® Guide</a:t>
            </a:r>
            <a:endParaRPr lang="en-US" sz="1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6BA9AE0-16D9-0E9A-01C3-FA512F0E245D}"/>
              </a:ext>
            </a:extLst>
          </p:cNvPr>
          <p:cNvSpPr>
            <a:spLocks noGrp="1"/>
          </p:cNvSpPr>
          <p:nvPr>
            <p:ph type="sldNum" sz="quarter" idx="12"/>
          </p:nvPr>
        </p:nvSpPr>
        <p:spPr/>
        <p:txBody>
          <a:bodyPr/>
          <a:lstStyle/>
          <a:p>
            <a:pPr>
              <a:defRPr/>
            </a:pPr>
            <a:fld id="{AC73F1D3-B4B8-4AEF-90B2-F6B713CA2A81}" type="slidenum">
              <a:rPr lang="en-US" smtClean="0"/>
              <a:pPr>
                <a:defRPr/>
              </a:pPr>
              <a:t>76</a:t>
            </a:fld>
            <a:endParaRPr lang="en-US" dirty="0"/>
          </a:p>
        </p:txBody>
      </p:sp>
    </p:spTree>
    <p:extLst>
      <p:ext uri="{BB962C8B-B14F-4D97-AF65-F5344CB8AC3E}">
        <p14:creationId xmlns:p14="http://schemas.microsoft.com/office/powerpoint/2010/main" val="4285317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43000"/>
            <a:ext cx="7848600" cy="4876800"/>
          </a:xfrm>
        </p:spPr>
        <p:txBody>
          <a:bodyPr/>
          <a:lstStyle/>
          <a:p>
            <a:pPr algn="just"/>
            <a:r>
              <a:rPr lang="en-IN" sz="1800" dirty="0"/>
              <a:t>The Scrum cycle begins with a Stakeholder Meeting, during which the Project Vision is created. </a:t>
            </a:r>
          </a:p>
          <a:p>
            <a:pPr algn="just"/>
            <a:endParaRPr lang="en-IN" sz="1800" dirty="0"/>
          </a:p>
          <a:p>
            <a:pPr algn="just"/>
            <a:r>
              <a:rPr lang="en-IN" sz="1800" dirty="0"/>
              <a:t>The Product Owner then develops a Prioritized Product Backlog which contains a prioritized list of business and project requirements written in the form of User Stories. </a:t>
            </a:r>
          </a:p>
          <a:p>
            <a:pPr algn="just"/>
            <a:endParaRPr lang="en-IN" sz="1800" dirty="0"/>
          </a:p>
          <a:p>
            <a:pPr algn="just"/>
            <a:r>
              <a:rPr lang="en-IN" sz="1800" dirty="0"/>
              <a:t>Each Sprint begins with a Sprint Planning Meeting during which high priority User Stories are considered for inclusion in the Sprint. </a:t>
            </a:r>
          </a:p>
          <a:p>
            <a:pPr algn="just"/>
            <a:endParaRPr lang="en-IN" sz="1800" dirty="0"/>
          </a:p>
          <a:p>
            <a:pPr algn="just"/>
            <a:r>
              <a:rPr lang="en-IN" sz="1800" dirty="0"/>
              <a:t>A Sprint generally lasts between one and four weeks and involves the Scrum Team working to create potentially shippable deliverables or product increments. </a:t>
            </a:r>
          </a:p>
          <a:p>
            <a:pPr algn="just"/>
            <a:endParaRPr lang="en-IN" sz="1800" dirty="0"/>
          </a:p>
          <a:p>
            <a:pPr algn="just"/>
            <a:r>
              <a:rPr lang="en-IN" sz="1800" dirty="0"/>
              <a:t>During the Sprint, short, highly focused Daily </a:t>
            </a:r>
            <a:r>
              <a:rPr lang="en-IN" sz="1800" dirty="0" err="1"/>
              <a:t>Standup</a:t>
            </a:r>
            <a:r>
              <a:rPr lang="en-IN" sz="1800" dirty="0"/>
              <a:t> Meetings are conducted where team members discuss daily progress. </a:t>
            </a:r>
          </a:p>
        </p:txBody>
      </p:sp>
      <p:sp>
        <p:nvSpPr>
          <p:cNvPr id="3" name="Title 2"/>
          <p:cNvSpPr>
            <a:spLocks noGrp="1"/>
          </p:cNvSpPr>
          <p:nvPr>
            <p:ph type="title"/>
          </p:nvPr>
        </p:nvSpPr>
        <p:spPr/>
        <p:txBody>
          <a:bodyPr/>
          <a:lstStyle/>
          <a:p>
            <a:r>
              <a:rPr lang="en-US" dirty="0"/>
              <a:t>Scrum Flow</a:t>
            </a:r>
          </a:p>
        </p:txBody>
      </p:sp>
      <p:sp>
        <p:nvSpPr>
          <p:cNvPr id="4" name="Slide Number Placeholder 3">
            <a:extLst>
              <a:ext uri="{FF2B5EF4-FFF2-40B4-BE49-F238E27FC236}">
                <a16:creationId xmlns:a16="http://schemas.microsoft.com/office/drawing/2014/main" id="{A5931987-0294-11E0-4CB1-6C92EBDEE5A4}"/>
              </a:ext>
            </a:extLst>
          </p:cNvPr>
          <p:cNvSpPr>
            <a:spLocks noGrp="1"/>
          </p:cNvSpPr>
          <p:nvPr>
            <p:ph type="sldNum" sz="quarter" idx="12"/>
          </p:nvPr>
        </p:nvSpPr>
        <p:spPr/>
        <p:txBody>
          <a:bodyPr/>
          <a:lstStyle/>
          <a:p>
            <a:pPr>
              <a:defRPr/>
            </a:pPr>
            <a:fld id="{AC73F1D3-B4B8-4AEF-90B2-F6B713CA2A81}" type="slidenum">
              <a:rPr lang="en-US" smtClean="0"/>
              <a:pPr>
                <a:defRPr/>
              </a:pPr>
              <a:t>77</a:t>
            </a:fld>
            <a:endParaRPr lang="en-US" dirty="0"/>
          </a:p>
        </p:txBody>
      </p:sp>
    </p:spTree>
    <p:extLst>
      <p:ext uri="{BB962C8B-B14F-4D97-AF65-F5344CB8AC3E}">
        <p14:creationId xmlns:p14="http://schemas.microsoft.com/office/powerpoint/2010/main" val="208836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71600"/>
            <a:ext cx="8153400" cy="4876800"/>
          </a:xfrm>
        </p:spPr>
        <p:txBody>
          <a:bodyPr/>
          <a:lstStyle/>
          <a:p>
            <a:pPr algn="just"/>
            <a:r>
              <a:rPr lang="en-US" sz="1800" dirty="0"/>
              <a:t>The Product Owner can assess completed deliverables during the Sprint and can accept the deliverables that meet the predefined Acceptance Criteria. </a:t>
            </a:r>
            <a:endParaRPr lang="en-IN" sz="1800" dirty="0"/>
          </a:p>
          <a:p>
            <a:pPr algn="just"/>
            <a:endParaRPr lang="en-IN" sz="1800" dirty="0"/>
          </a:p>
          <a:p>
            <a:pPr algn="just"/>
            <a:r>
              <a:rPr lang="en-IN" sz="1800" dirty="0"/>
              <a:t>Toward the end of the Sprint, a Sprint Review Meeting is held during which the Product Owner and relevant business stakeholders are provided a demonstration of the Deliverables. </a:t>
            </a:r>
          </a:p>
          <a:p>
            <a:pPr marL="0" indent="0" algn="just">
              <a:buNone/>
            </a:pPr>
            <a:endParaRPr lang="en-IN" sz="1800" dirty="0"/>
          </a:p>
          <a:p>
            <a:pPr algn="just"/>
            <a:r>
              <a:rPr lang="en-US" sz="1800" dirty="0"/>
              <a:t>The Sprint cycle ends with a Retrospect Sprint Meeting where the team members discuss ways they can improve the way they work and their performance as they move forward into the subsequent Sprint.</a:t>
            </a:r>
          </a:p>
        </p:txBody>
      </p:sp>
      <p:sp>
        <p:nvSpPr>
          <p:cNvPr id="3" name="Title 2"/>
          <p:cNvSpPr>
            <a:spLocks noGrp="1"/>
          </p:cNvSpPr>
          <p:nvPr>
            <p:ph type="title"/>
          </p:nvPr>
        </p:nvSpPr>
        <p:spPr/>
        <p:txBody>
          <a:bodyPr/>
          <a:lstStyle/>
          <a:p>
            <a:r>
              <a:rPr lang="en-US" dirty="0"/>
              <a:t>Scrum Flow</a:t>
            </a:r>
          </a:p>
        </p:txBody>
      </p:sp>
      <p:sp>
        <p:nvSpPr>
          <p:cNvPr id="4" name="Slide Number Placeholder 3">
            <a:extLst>
              <a:ext uri="{FF2B5EF4-FFF2-40B4-BE49-F238E27FC236}">
                <a16:creationId xmlns:a16="http://schemas.microsoft.com/office/drawing/2014/main" id="{D05324BD-6F2B-F219-A5B6-1200CC3B86DB}"/>
              </a:ext>
            </a:extLst>
          </p:cNvPr>
          <p:cNvSpPr>
            <a:spLocks noGrp="1"/>
          </p:cNvSpPr>
          <p:nvPr>
            <p:ph type="sldNum" sz="quarter" idx="12"/>
          </p:nvPr>
        </p:nvSpPr>
        <p:spPr/>
        <p:txBody>
          <a:bodyPr/>
          <a:lstStyle/>
          <a:p>
            <a:pPr>
              <a:defRPr/>
            </a:pPr>
            <a:fld id="{AC73F1D3-B4B8-4AEF-90B2-F6B713CA2A81}" type="slidenum">
              <a:rPr lang="en-US" smtClean="0"/>
              <a:pPr>
                <a:defRPr/>
              </a:pPr>
              <a:t>78</a:t>
            </a:fld>
            <a:endParaRPr lang="en-US" dirty="0"/>
          </a:p>
        </p:txBody>
      </p:sp>
    </p:spTree>
    <p:extLst>
      <p:ext uri="{BB962C8B-B14F-4D97-AF65-F5344CB8AC3E}">
        <p14:creationId xmlns:p14="http://schemas.microsoft.com/office/powerpoint/2010/main" val="962743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latin typeface="Calibri" panose="020F0502020204030204" pitchFamily="34" charset="0"/>
              </a:rPr>
              <a:t>Scrum framework is best suited to which of the following environments? </a:t>
            </a:r>
          </a:p>
          <a:p>
            <a:pPr lvl="0" algn="just"/>
            <a:endParaRPr lang="en-IN" sz="1800" dirty="0">
              <a:latin typeface="Calibri" panose="020F0502020204030204" pitchFamily="34" charset="0"/>
            </a:endParaRPr>
          </a:p>
          <a:p>
            <a:pPr lvl="0" algn="just">
              <a:buFont typeface="+mj-lt"/>
              <a:buAutoNum type="alphaUcPeriod"/>
            </a:pPr>
            <a:r>
              <a:rPr lang="en-IN" sz="1800" dirty="0">
                <a:latin typeface="Calibri" panose="020F0502020204030204" pitchFamily="34" charset="0"/>
              </a:rPr>
              <a:t>Developing cutting-edge products</a:t>
            </a:r>
          </a:p>
          <a:p>
            <a:pPr lvl="0" algn="just">
              <a:buFont typeface="+mj-lt"/>
              <a:buAutoNum type="alphaUcPeriod"/>
            </a:pPr>
            <a:r>
              <a:rPr lang="en-IN" sz="1800" dirty="0">
                <a:latin typeface="Calibri" panose="020F0502020204030204" pitchFamily="34" charset="0"/>
              </a:rPr>
              <a:t>Frequently changing requirements</a:t>
            </a:r>
          </a:p>
          <a:p>
            <a:pPr lvl="0" algn="just">
              <a:buFont typeface="+mj-lt"/>
              <a:buAutoNum type="alphaUcPeriod"/>
            </a:pPr>
            <a:r>
              <a:rPr lang="en-IN" sz="1800" dirty="0">
                <a:latin typeface="Calibri" panose="020F0502020204030204" pitchFamily="34" charset="0"/>
              </a:rPr>
              <a:t>Volatile and hypercompetitive markets </a:t>
            </a:r>
          </a:p>
          <a:p>
            <a:pPr lvl="0" algn="just">
              <a:buFont typeface="+mj-lt"/>
              <a:buAutoNum type="alphaUcPeriod"/>
            </a:pPr>
            <a:r>
              <a:rPr lang="en-IN" sz="1800" dirty="0">
                <a:latin typeface="Calibri" panose="020F0502020204030204" pitchFamily="34" charset="0"/>
              </a:rPr>
              <a:t>All of the above</a:t>
            </a:r>
          </a:p>
        </p:txBody>
      </p:sp>
      <p:sp>
        <p:nvSpPr>
          <p:cNvPr id="8" name="TextBox 7"/>
          <p:cNvSpPr txBox="1"/>
          <p:nvPr/>
        </p:nvSpPr>
        <p:spPr>
          <a:xfrm>
            <a:off x="152400" y="38100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79</a:t>
            </a:fld>
            <a:endParaRPr lang="en-US" dirty="0"/>
          </a:p>
        </p:txBody>
      </p:sp>
      <p:sp>
        <p:nvSpPr>
          <p:cNvPr id="4" name="Footer Placeholder 3">
            <a:extLst>
              <a:ext uri="{FF2B5EF4-FFF2-40B4-BE49-F238E27FC236}">
                <a16:creationId xmlns:a16="http://schemas.microsoft.com/office/drawing/2014/main" id="{3E6148FA-3DB9-D93F-3548-C08681289023}"/>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9886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838200"/>
            <a:ext cx="7848600" cy="5410200"/>
          </a:xfrm>
        </p:spPr>
        <p:txBody>
          <a:bodyPr/>
          <a:lstStyle/>
          <a:p>
            <a:pPr marL="421912" indent="-342900" algn="just">
              <a:spcAft>
                <a:spcPts val="277"/>
              </a:spcAft>
              <a:buFont typeface="+mj-lt"/>
              <a:buAutoNum type="arabicPeriod" startAt="8"/>
            </a:pPr>
            <a:r>
              <a:rPr lang="en-IN" sz="1800" b="1" dirty="0"/>
              <a:t>Scaling Scrum</a:t>
            </a:r>
          </a:p>
          <a:p>
            <a:pPr marL="626700" lvl="1" indent="-285750" algn="just">
              <a:spcAft>
                <a:spcPts val="277"/>
              </a:spcAft>
              <a:buFont typeface="Courier New" panose="02070309020205020404" pitchFamily="49" charset="0"/>
              <a:buChar char="o"/>
            </a:pPr>
            <a:r>
              <a:rPr lang="en-IN" dirty="0"/>
              <a:t>Scaling Scrum for Large Projects</a:t>
            </a:r>
          </a:p>
          <a:p>
            <a:pPr marL="626700" lvl="1" indent="-285750" algn="just">
              <a:spcAft>
                <a:spcPts val="277"/>
              </a:spcAft>
              <a:buFont typeface="Courier New" panose="02070309020205020404" pitchFamily="49" charset="0"/>
              <a:buChar char="o"/>
            </a:pPr>
            <a:r>
              <a:rPr lang="en-IN" dirty="0"/>
              <a:t>Scaling Scrum for the Enterprise</a:t>
            </a:r>
          </a:p>
          <a:p>
            <a:pPr marL="626700" lvl="1" indent="-285750" algn="just">
              <a:spcAft>
                <a:spcPts val="277"/>
              </a:spcAft>
              <a:buFont typeface="Courier New" panose="02070309020205020404" pitchFamily="49" charset="0"/>
              <a:buChar char="o"/>
            </a:pPr>
            <a:endParaRPr lang="en-IN" dirty="0"/>
          </a:p>
          <a:p>
            <a:pPr marL="421912" indent="-342900" algn="just">
              <a:spcAft>
                <a:spcPts val="277"/>
              </a:spcAft>
              <a:buFont typeface="+mj-lt"/>
              <a:buAutoNum type="arabicPeriod" startAt="9"/>
            </a:pPr>
            <a:r>
              <a:rPr lang="en-IN" sz="1800" b="1" dirty="0"/>
              <a:t>Transition to Scrum</a:t>
            </a:r>
            <a:r>
              <a:rPr lang="en-IN" dirty="0"/>
              <a:t>	</a:t>
            </a:r>
          </a:p>
          <a:p>
            <a:pPr marL="626700" lvl="1" indent="-285750" algn="just">
              <a:spcAft>
                <a:spcPts val="277"/>
              </a:spcAft>
              <a:buFont typeface="Courier New" panose="02070309020205020404" pitchFamily="49" charset="0"/>
              <a:buChar char="o"/>
            </a:pPr>
            <a:r>
              <a:rPr lang="en-IN" dirty="0"/>
              <a:t>Mapping Traditional Roles To Scrum</a:t>
            </a:r>
          </a:p>
          <a:p>
            <a:pPr marL="626700" lvl="1" indent="-285750" algn="just">
              <a:spcAft>
                <a:spcPts val="277"/>
              </a:spcAft>
              <a:buFont typeface="Courier New" panose="02070309020205020404" pitchFamily="49" charset="0"/>
              <a:buChar char="o"/>
            </a:pPr>
            <a:r>
              <a:rPr lang="en-IN" dirty="0"/>
              <a:t>Maintaining Stakeholder Involvement</a:t>
            </a:r>
          </a:p>
          <a:p>
            <a:pPr marL="626700" lvl="1" indent="-285750" algn="just">
              <a:spcAft>
                <a:spcPts val="277"/>
              </a:spcAft>
              <a:buFont typeface="Courier New" panose="02070309020205020404" pitchFamily="49" charset="0"/>
              <a:buChar char="o"/>
            </a:pPr>
            <a:r>
              <a:rPr lang="en-IN" dirty="0"/>
              <a:t>Importance Of Executive Support</a:t>
            </a:r>
          </a:p>
          <a:p>
            <a:pPr marL="626700" lvl="1" indent="-285750" algn="just">
              <a:spcAft>
                <a:spcPts val="277"/>
              </a:spcAft>
              <a:buFont typeface="Courier New" panose="02070309020205020404" pitchFamily="49" charset="0"/>
              <a:buChar char="o"/>
            </a:pPr>
            <a:endParaRPr lang="en-IN" dirty="0"/>
          </a:p>
        </p:txBody>
      </p:sp>
      <p:sp>
        <p:nvSpPr>
          <p:cNvPr id="3" name="Title 2"/>
          <p:cNvSpPr>
            <a:spLocks noGrp="1"/>
          </p:cNvSpPr>
          <p:nvPr>
            <p:ph type="title"/>
          </p:nvPr>
        </p:nvSpPr>
        <p:spPr>
          <a:xfrm>
            <a:off x="0" y="228601"/>
            <a:ext cx="9144000" cy="457200"/>
          </a:xfrm>
        </p:spPr>
        <p:txBody>
          <a:bodyPr/>
          <a:lstStyle/>
          <a:p>
            <a:br>
              <a:rPr lang="en-US" dirty="0">
                <a:solidFill>
                  <a:srgbClr val="0050AD"/>
                </a:solidFill>
              </a:rPr>
            </a:br>
            <a:r>
              <a:rPr lang="en-US" dirty="0">
                <a:solidFill>
                  <a:srgbClr val="0050AD"/>
                </a:solidFill>
              </a:rPr>
              <a:t>Agenda</a:t>
            </a:r>
            <a:br>
              <a:rPr lang="en-US" dirty="0">
                <a:solidFill>
                  <a:srgbClr val="0050AD"/>
                </a:solidFill>
              </a:rPr>
            </a:br>
            <a:endParaRPr lang="en-US" dirty="0">
              <a:solidFill>
                <a:srgbClr val="0050AD"/>
              </a:solidFill>
            </a:endParaRP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8</a:t>
            </a:fld>
            <a:endParaRPr lang="en-US" dirty="0"/>
          </a:p>
        </p:txBody>
      </p:sp>
    </p:spTree>
    <p:extLst>
      <p:ext uri="{BB962C8B-B14F-4D97-AF65-F5344CB8AC3E}">
        <p14:creationId xmlns:p14="http://schemas.microsoft.com/office/powerpoint/2010/main" val="2845337485"/>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80</a:t>
            </a:fld>
            <a:endParaRPr lang="en-US" dirty="0"/>
          </a:p>
        </p:txBody>
      </p:sp>
      <p:sp>
        <p:nvSpPr>
          <p:cNvPr id="2" name="Footer Placeholder 1">
            <a:extLst>
              <a:ext uri="{FF2B5EF4-FFF2-40B4-BE49-F238E27FC236}">
                <a16:creationId xmlns:a16="http://schemas.microsoft.com/office/drawing/2014/main" id="{CBFDC39A-AE64-E333-3FEB-E3D57724DFF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610660"/>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t>As defined in the SBOK®, which of the following is a phase in Scrum projects?</a:t>
            </a:r>
          </a:p>
          <a:p>
            <a:pPr lvl="0" algn="just"/>
            <a:endParaRPr lang="en-IN" sz="1800" dirty="0">
              <a:latin typeface="Calibri" panose="020F0502020204030204" pitchFamily="34" charset="0"/>
            </a:endParaRPr>
          </a:p>
          <a:p>
            <a:pPr lvl="0" algn="just"/>
            <a:endParaRPr lang="en-IN" sz="1800" dirty="0">
              <a:latin typeface="Calibri" panose="020F0502020204030204" pitchFamily="34" charset="0"/>
            </a:endParaRPr>
          </a:p>
          <a:p>
            <a:pPr lvl="0" algn="just">
              <a:buFont typeface="+mj-lt"/>
              <a:buAutoNum type="alphaUcPeriod"/>
            </a:pPr>
            <a:r>
              <a:rPr lang="en-IN" sz="1800" dirty="0"/>
              <a:t>Release</a:t>
            </a:r>
          </a:p>
          <a:p>
            <a:pPr lvl="0" algn="just">
              <a:buFont typeface="+mj-lt"/>
              <a:buAutoNum type="alphaUcPeriod"/>
            </a:pPr>
            <a:r>
              <a:rPr lang="en-IN" sz="1800" dirty="0"/>
              <a:t>Starting up</a:t>
            </a:r>
          </a:p>
          <a:p>
            <a:pPr lvl="0" algn="just">
              <a:buFont typeface="+mj-lt"/>
              <a:buAutoNum type="alphaUcPeriod"/>
            </a:pPr>
            <a:r>
              <a:rPr lang="en-IN" sz="1800" dirty="0"/>
              <a:t>Delivering</a:t>
            </a:r>
          </a:p>
          <a:p>
            <a:pPr lvl="0" algn="just">
              <a:buFont typeface="+mj-lt"/>
              <a:buAutoNum type="alphaUcPeriod"/>
            </a:pPr>
            <a:r>
              <a:rPr lang="en-IN" sz="1800" dirty="0"/>
              <a:t>Monitoring</a:t>
            </a:r>
          </a:p>
          <a:p>
            <a:pPr lvl="0" algn="just">
              <a:buFont typeface="+mj-lt"/>
              <a:buAutoNum type="alphaUcPeriod"/>
            </a:pPr>
            <a:endParaRPr lang="en-IN" sz="1800" dirty="0"/>
          </a:p>
          <a:p>
            <a:pPr lvl="0" algn="just">
              <a:buFont typeface="+mj-lt"/>
              <a:buAutoNum type="alphaUcPeriod"/>
            </a:pPr>
            <a:endParaRPr lang="en-IN" sz="1800" dirty="0">
              <a:latin typeface="Calibri" panose="020F0502020204030204" pitchFamily="34" charset="0"/>
            </a:endParaRPr>
          </a:p>
        </p:txBody>
      </p:sp>
      <p:sp>
        <p:nvSpPr>
          <p:cNvPr id="8" name="TextBox 7"/>
          <p:cNvSpPr txBox="1"/>
          <p:nvPr/>
        </p:nvSpPr>
        <p:spPr>
          <a:xfrm>
            <a:off x="152400" y="38100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81</a:t>
            </a:fld>
            <a:endParaRPr lang="en-US" dirty="0"/>
          </a:p>
        </p:txBody>
      </p:sp>
      <p:sp>
        <p:nvSpPr>
          <p:cNvPr id="4" name="Footer Placeholder 3">
            <a:extLst>
              <a:ext uri="{FF2B5EF4-FFF2-40B4-BE49-F238E27FC236}">
                <a16:creationId xmlns:a16="http://schemas.microsoft.com/office/drawing/2014/main" id="{9114BDCE-9CAB-6A7F-1EDB-4E845325A77C}"/>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474340"/>
      </p:ext>
    </p:extLst>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82</a:t>
            </a:fld>
            <a:endParaRPr lang="en-US" dirty="0"/>
          </a:p>
        </p:txBody>
      </p:sp>
      <p:sp>
        <p:nvSpPr>
          <p:cNvPr id="2" name="Footer Placeholder 1">
            <a:extLst>
              <a:ext uri="{FF2B5EF4-FFF2-40B4-BE49-F238E27FC236}">
                <a16:creationId xmlns:a16="http://schemas.microsoft.com/office/drawing/2014/main" id="{87628754-E29C-706E-4E77-B73C1F6CC93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1919359"/>
      </p:ext>
    </p:extLst>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l"/>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83</a:t>
            </a:fld>
            <a:endParaRPr lang="en-US" dirty="0"/>
          </a:p>
        </p:txBody>
      </p:sp>
      <p:sp>
        <p:nvSpPr>
          <p:cNvPr id="5" name="Title 2"/>
          <p:cNvSpPr txBox="1">
            <a:spLocks/>
          </p:cNvSpPr>
          <p:nvPr/>
        </p:nvSpPr>
        <p:spPr bwMode="auto">
          <a:xfrm>
            <a:off x="685800" y="175260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l"/>
            <a:r>
              <a:rPr lang="en-IN" sz="2000" b="0" kern="0" dirty="0">
                <a:solidFill>
                  <a:srgbClr val="0050AD"/>
                </a:solidFill>
              </a:rPr>
              <a:t>Which industry is the Scrum framework best suited for? Please type your answer in the Question window.</a:t>
            </a:r>
          </a:p>
        </p:txBody>
      </p:sp>
      <p:sp>
        <p:nvSpPr>
          <p:cNvPr id="6" name="TextBox 5"/>
          <p:cNvSpPr txBox="1"/>
          <p:nvPr/>
        </p:nvSpPr>
        <p:spPr>
          <a:xfrm>
            <a:off x="914400" y="838200"/>
            <a:ext cx="7162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512509856"/>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743200"/>
            <a:ext cx="7391400" cy="715963"/>
          </a:xfrm>
        </p:spPr>
        <p:txBody>
          <a:bodyPr/>
          <a:lstStyle/>
          <a:p>
            <a:r>
              <a:rPr lang="en-US" dirty="0"/>
              <a:t>Scrum Principles</a:t>
            </a:r>
            <a:endParaRPr lang="en-IN" dirty="0"/>
          </a:p>
        </p:txBody>
      </p:sp>
      <p:sp>
        <p:nvSpPr>
          <p:cNvPr id="2" name="Slide Number Placeholder 1">
            <a:extLst>
              <a:ext uri="{FF2B5EF4-FFF2-40B4-BE49-F238E27FC236}">
                <a16:creationId xmlns:a16="http://schemas.microsoft.com/office/drawing/2014/main" id="{3A8D7884-A2EA-23FA-4D43-E2C675997E54}"/>
              </a:ext>
            </a:extLst>
          </p:cNvPr>
          <p:cNvSpPr>
            <a:spLocks noGrp="1"/>
          </p:cNvSpPr>
          <p:nvPr>
            <p:ph type="sldNum" sz="quarter" idx="12"/>
          </p:nvPr>
        </p:nvSpPr>
        <p:spPr/>
        <p:txBody>
          <a:bodyPr/>
          <a:lstStyle/>
          <a:p>
            <a:pPr>
              <a:defRPr/>
            </a:pPr>
            <a:fld id="{AC73F1D3-B4B8-4AEF-90B2-F6B713CA2A81}" type="slidenum">
              <a:rPr lang="en-US" smtClean="0"/>
              <a:pPr>
                <a:defRPr/>
              </a:pPr>
              <a:t>84</a:t>
            </a:fld>
            <a:endParaRPr lang="en-US" dirty="0"/>
          </a:p>
        </p:txBody>
      </p:sp>
    </p:spTree>
    <p:extLst>
      <p:ext uri="{BB962C8B-B14F-4D97-AF65-F5344CB8AC3E}">
        <p14:creationId xmlns:p14="http://schemas.microsoft.com/office/powerpoint/2010/main" val="1836500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59847" y="5334000"/>
            <a:ext cx="4224307" cy="307777"/>
          </a:xfrm>
          <a:prstGeom prst="rect">
            <a:avLst/>
          </a:prstGeom>
        </p:spPr>
        <p:txBody>
          <a:bodyPr wrap="square">
            <a:spAutoFit/>
          </a:bodyPr>
          <a:lstStyle/>
          <a:p>
            <a:pPr marL="0" marR="0" algn="ctr">
              <a:spcBef>
                <a:spcPts val="0"/>
              </a:spcBef>
              <a:spcAft>
                <a:spcPts val="0"/>
              </a:spcAft>
            </a:pPr>
            <a:r>
              <a:rPr lang="en-US" sz="1400" dirty="0">
                <a:latin typeface="Calibri" panose="020F0502020204030204" pitchFamily="34" charset="0"/>
                <a:ea typeface="Times New Roman" panose="02020603050405020304" pitchFamily="18" charset="0"/>
                <a:cs typeface="Calibri" panose="020F0502020204030204" pitchFamily="34" charset="0"/>
              </a:rPr>
              <a:t>Figure 1‑3: Scrum Principles; Page 9 SBOK® Guide</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603" t="-3879" r="-3880" b="-4095"/>
          <a:stretch/>
        </p:blipFill>
        <p:spPr bwMode="auto">
          <a:xfrm>
            <a:off x="2459847" y="1085851"/>
            <a:ext cx="4224307" cy="4166084"/>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1" name="Title 2"/>
          <p:cNvSpPr txBox="1">
            <a:spLocks/>
          </p:cNvSpPr>
          <p:nvPr/>
        </p:nvSpPr>
        <p:spPr bwMode="auto">
          <a:xfrm>
            <a:off x="0" y="3810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0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Scrum Principles</a:t>
            </a:r>
          </a:p>
        </p:txBody>
      </p:sp>
      <p:sp>
        <p:nvSpPr>
          <p:cNvPr id="2" name="Slide Number Placeholder 1"/>
          <p:cNvSpPr>
            <a:spLocks noGrp="1"/>
          </p:cNvSpPr>
          <p:nvPr>
            <p:ph type="sldNum" sz="quarter" idx="12"/>
          </p:nvPr>
        </p:nvSpPr>
        <p:spPr/>
        <p:txBody>
          <a:bodyPr/>
          <a:lstStyle/>
          <a:p>
            <a:fld id="{7CBCC52C-CE0E-4A77-AE88-E639344518EB}" type="slidenum">
              <a:rPr lang="en-US" smtClean="0"/>
              <a:t>85</a:t>
            </a:fld>
            <a:endParaRPr lang="en-US" dirty="0"/>
          </a:p>
        </p:txBody>
      </p:sp>
      <p:sp>
        <p:nvSpPr>
          <p:cNvPr id="7" name="TextBox 6">
            <a:extLst>
              <a:ext uri="{FF2B5EF4-FFF2-40B4-BE49-F238E27FC236}">
                <a16:creationId xmlns:a16="http://schemas.microsoft.com/office/drawing/2014/main" id="{C4037807-72EB-4864-F933-4F700C1D1BF8}"/>
              </a:ext>
            </a:extLst>
          </p:cNvPr>
          <p:cNvSpPr txBox="1"/>
          <p:nvPr/>
        </p:nvSpPr>
        <p:spPr>
          <a:xfrm>
            <a:off x="228600" y="5700861"/>
            <a:ext cx="8915400" cy="646331"/>
          </a:xfrm>
          <a:prstGeom prst="rect">
            <a:avLst/>
          </a:prstGeom>
          <a:noFill/>
        </p:spPr>
        <p:txBody>
          <a:bodyPr wrap="square">
            <a:spAutoFit/>
          </a:bodyPr>
          <a:lstStyle/>
          <a:p>
            <a:pPr algn="ctr"/>
            <a:r>
              <a:rPr lang="en-IN" dirty="0">
                <a:latin typeface="Calibri" panose="020F0502020204030204" pitchFamily="34" charset="0"/>
                <a:cs typeface="Calibri" panose="020F0502020204030204" pitchFamily="34" charset="0"/>
              </a:rPr>
              <a:t>Scrum principles are the core guidelines for applying the Scrum framework and should mandatorily be used in all Scrum projects.</a:t>
            </a:r>
            <a:endParaRPr lang="en-US" dirty="0">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3AE75139-7007-4F76-C364-CD584948290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5255101"/>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tical Scroll 6"/>
          <p:cNvSpPr/>
          <p:nvPr/>
        </p:nvSpPr>
        <p:spPr>
          <a:xfrm>
            <a:off x="7024660" y="4015605"/>
            <a:ext cx="1736429" cy="1638764"/>
          </a:xfrm>
          <a:prstGeom prst="verticalScroll">
            <a:avLst>
              <a:gd name="adj" fmla="val 8228"/>
            </a:avLst>
          </a:prstGeom>
          <a:solidFill>
            <a:schemeClr val="bg1">
              <a:lumMod val="85000"/>
            </a:schemeClr>
          </a:solidFill>
          <a:scene3d>
            <a:camera prst="orthographicFront">
              <a:rot lat="21599994" lon="0" rev="20399999"/>
            </a:camera>
            <a:lightRig rig="threePt" dir="t"/>
          </a:scene3d>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solidFill>
                  <a:schemeClr val="bg2">
                    <a:lumMod val="50000"/>
                  </a:schemeClr>
                </a:solidFill>
                <a:latin typeface="Calibri" panose="020F0502020204030204" pitchFamily="34" charset="0"/>
              </a:rPr>
              <a:t>SCRUM </a:t>
            </a:r>
          </a:p>
        </p:txBody>
      </p:sp>
      <p:sp>
        <p:nvSpPr>
          <p:cNvPr id="4" name="TextBox 3"/>
          <p:cNvSpPr txBox="1"/>
          <p:nvPr/>
        </p:nvSpPr>
        <p:spPr>
          <a:xfrm>
            <a:off x="240627" y="1865055"/>
            <a:ext cx="6693307" cy="2862322"/>
          </a:xfrm>
          <a:prstGeom prst="rect">
            <a:avLst/>
          </a:prstGeom>
          <a:noFill/>
        </p:spPr>
        <p:txBody>
          <a:bodyPr wrap="none" rtlCol="0">
            <a:spAutoFit/>
          </a:bodyPr>
          <a:lstStyle/>
          <a:p>
            <a:pPr algn="just"/>
            <a:r>
              <a:rPr lang="en-US" dirty="0">
                <a:latin typeface="Calibri" panose="020F0502020204030204" pitchFamily="34" charset="0"/>
                <a:cs typeface="Calibri" panose="020F0502020204030204" pitchFamily="34" charset="0"/>
              </a:rPr>
              <a:t>The Scrum Principles are the foundation on which the</a:t>
            </a:r>
          </a:p>
          <a:p>
            <a:pPr algn="just"/>
            <a:r>
              <a:rPr lang="en-US" dirty="0">
                <a:latin typeface="Calibri" panose="020F0502020204030204" pitchFamily="34" charset="0"/>
                <a:cs typeface="Calibri" panose="020F0502020204030204" pitchFamily="34" charset="0"/>
              </a:rPr>
              <a:t>Scrum framework is based.</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The Scrum principles can be applied to any</a:t>
            </a:r>
          </a:p>
          <a:p>
            <a:pPr algn="just"/>
            <a:r>
              <a:rPr lang="en-US" dirty="0">
                <a:latin typeface="Calibri" panose="020F0502020204030204" pitchFamily="34" charset="0"/>
                <a:cs typeface="Calibri" panose="020F0502020204030204" pitchFamily="34" charset="0"/>
              </a:rPr>
              <a:t>type of project or organization.</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They must be adhered and followed in order to ensure an appropriate</a:t>
            </a:r>
          </a:p>
          <a:p>
            <a:pPr algn="just"/>
            <a:r>
              <a:rPr lang="en-US" dirty="0">
                <a:latin typeface="Calibri" panose="020F0502020204030204" pitchFamily="34" charset="0"/>
                <a:cs typeface="Calibri" panose="020F0502020204030204" pitchFamily="34" charset="0"/>
              </a:rPr>
              <a:t>and successful application of Scrum.</a:t>
            </a: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grpSp>
        <p:nvGrpSpPr>
          <p:cNvPr id="3" name="Group 2"/>
          <p:cNvGrpSpPr/>
          <p:nvPr/>
        </p:nvGrpSpPr>
        <p:grpSpPr>
          <a:xfrm rot="997444">
            <a:off x="6092801" y="4156825"/>
            <a:ext cx="1417476" cy="1462169"/>
            <a:chOff x="3941895" y="986107"/>
            <a:chExt cx="4249328" cy="3807671"/>
          </a:xfrm>
          <a:solidFill>
            <a:schemeClr val="bg2">
              <a:lumMod val="50000"/>
            </a:schemeClr>
          </a:solidFill>
        </p:grpSpPr>
        <p:sp>
          <p:nvSpPr>
            <p:cNvPr id="5" name="&quot;No&quot; Symbol 4"/>
            <p:cNvSpPr/>
            <p:nvPr/>
          </p:nvSpPr>
          <p:spPr>
            <a:xfrm rot="17389349">
              <a:off x="4162723" y="765279"/>
              <a:ext cx="3807671" cy="4249328"/>
            </a:xfrm>
            <a:prstGeom prst="noSmoking">
              <a:avLst>
                <a:gd name="adj" fmla="val 17788"/>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chemeClr val="tx1"/>
                </a:solidFill>
                <a:latin typeface="Calibri" panose="020F0502020204030204" pitchFamily="34" charset="0"/>
              </a:endParaRPr>
            </a:p>
          </p:txBody>
        </p:sp>
        <p:sp>
          <p:nvSpPr>
            <p:cNvPr id="6" name="Rectangle 5"/>
            <p:cNvSpPr/>
            <p:nvPr/>
          </p:nvSpPr>
          <p:spPr>
            <a:xfrm rot="20053054">
              <a:off x="4355911" y="2782107"/>
              <a:ext cx="3563614" cy="62974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latin typeface="Calibri" panose="020F0502020204030204" pitchFamily="34" charset="0"/>
                </a:rPr>
                <a:t>PRINCIPLES</a:t>
              </a:r>
            </a:p>
          </p:txBody>
        </p:sp>
      </p:grpSp>
      <p:sp>
        <p:nvSpPr>
          <p:cNvPr id="9" name="Title 2"/>
          <p:cNvSpPr txBox="1">
            <a:spLocks/>
          </p:cNvSpPr>
          <p:nvPr/>
        </p:nvSpPr>
        <p:spPr bwMode="auto">
          <a:xfrm>
            <a:off x="0" y="3810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lang="en-US" sz="4000" b="1">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sz="2800" kern="0" dirty="0">
                <a:solidFill>
                  <a:srgbClr val="0050AD"/>
                </a:solidFill>
                <a:cs typeface="Calibri" panose="020F0502020204030204" pitchFamily="34" charset="0"/>
              </a:rPr>
              <a:t>Scrum Principles</a:t>
            </a:r>
          </a:p>
        </p:txBody>
      </p:sp>
      <p:sp>
        <p:nvSpPr>
          <p:cNvPr id="2" name="Slide Number Placeholder 1"/>
          <p:cNvSpPr>
            <a:spLocks noGrp="1"/>
          </p:cNvSpPr>
          <p:nvPr>
            <p:ph type="sldNum" sz="quarter" idx="12"/>
          </p:nvPr>
        </p:nvSpPr>
        <p:spPr/>
        <p:txBody>
          <a:bodyPr/>
          <a:lstStyle/>
          <a:p>
            <a:fld id="{7CBCC52C-CE0E-4A77-AE88-E639344518EB}" type="slidenum">
              <a:rPr lang="en-US" smtClean="0"/>
              <a:t>86</a:t>
            </a:fld>
            <a:endParaRPr lang="en-US" dirty="0"/>
          </a:p>
        </p:txBody>
      </p:sp>
      <p:sp>
        <p:nvSpPr>
          <p:cNvPr id="8" name="Footer Placeholder 7">
            <a:extLst>
              <a:ext uri="{FF2B5EF4-FFF2-40B4-BE49-F238E27FC236}">
                <a16:creationId xmlns:a16="http://schemas.microsoft.com/office/drawing/2014/main" id="{2BB4CE97-65F0-FB71-BDA1-CFC3123966B6}"/>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5626239"/>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905000"/>
            <a:ext cx="8534400" cy="2862322"/>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Aspects and processes of Scrum can be modified.</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The principles are non-negotiable and must be applied as described in the framework presented SBOK® Guide.</a:t>
            </a:r>
          </a:p>
          <a:p>
            <a:pPr algn="just"/>
            <a:endParaRPr lang="en-US" sz="2000" dirty="0">
              <a:latin typeface="Calibri" panose="020F0502020204030204" pitchFamily="34" charset="0"/>
              <a:cs typeface="Calibri" panose="020F0502020204030204" pitchFamily="34" charset="0"/>
            </a:endParaRPr>
          </a:p>
          <a:p>
            <a:pPr algn="just"/>
            <a:r>
              <a:rPr lang="en-IN" sz="2000" dirty="0">
                <a:latin typeface="Calibri" panose="020F0502020204030204" pitchFamily="34" charset="0"/>
                <a:cs typeface="Calibri" panose="020F0502020204030204" pitchFamily="34" charset="0"/>
              </a:rPr>
              <a:t>Keeping the principles intact and using them appropriately gives confidence in the framework’s ability to help attain project objectives.</a:t>
            </a:r>
          </a:p>
          <a:p>
            <a:pPr algn="just"/>
            <a:endParaRPr lang="en-US"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rot="15991266">
            <a:off x="7487857" y="4167689"/>
            <a:ext cx="979202" cy="990329"/>
          </a:xfrm>
          <a:prstGeom prst="rect">
            <a:avLst/>
          </a:prstGeom>
        </p:spPr>
      </p:pic>
      <p:sp>
        <p:nvSpPr>
          <p:cNvPr id="5" name="Title 2"/>
          <p:cNvSpPr>
            <a:spLocks noGrp="1"/>
          </p:cNvSpPr>
          <p:nvPr>
            <p:ph type="title"/>
          </p:nvPr>
        </p:nvSpPr>
        <p:spPr>
          <a:xfrm>
            <a:off x="228600" y="381000"/>
            <a:ext cx="8610600" cy="533400"/>
          </a:xfrm>
        </p:spPr>
        <p:txBody>
          <a:bodyPr/>
          <a:lstStyle/>
          <a:p>
            <a:r>
              <a:rPr lang="en-US" dirty="0">
                <a:solidFill>
                  <a:srgbClr val="0050AD"/>
                </a:solidFill>
                <a:latin typeface="Calibri" panose="020F0502020204030204" pitchFamily="34" charset="0"/>
              </a:rPr>
              <a:t>Scrum Principles</a:t>
            </a:r>
            <a:endParaRPr lang="en-IN" dirty="0">
              <a:solidFill>
                <a:srgbClr val="0050AD"/>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87</a:t>
            </a:fld>
            <a:endParaRPr lang="en-US" dirty="0"/>
          </a:p>
        </p:txBody>
      </p:sp>
      <p:sp>
        <p:nvSpPr>
          <p:cNvPr id="3" name="Footer Placeholder 2">
            <a:extLst>
              <a:ext uri="{FF2B5EF4-FFF2-40B4-BE49-F238E27FC236}">
                <a16:creationId xmlns:a16="http://schemas.microsoft.com/office/drawing/2014/main" id="{EBA22C58-9273-4E4C-EE71-AB2CC335A91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3050418"/>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66700" y="3162300"/>
            <a:ext cx="8610600" cy="533400"/>
          </a:xfrm>
        </p:spPr>
        <p:txBody>
          <a:bodyPr/>
          <a:lstStyle/>
          <a:p>
            <a:r>
              <a:rPr lang="en-US" dirty="0">
                <a:solidFill>
                  <a:srgbClr val="0050AD"/>
                </a:solidFill>
                <a:latin typeface="Calibri" panose="020F0502020204030204" pitchFamily="34" charset="0"/>
              </a:rPr>
              <a:t>Scrum Principles – Empirical Process Control</a:t>
            </a:r>
            <a:endParaRPr lang="en-IN" dirty="0">
              <a:solidFill>
                <a:srgbClr val="0050AD"/>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7CBCC52C-CE0E-4A77-AE88-E639344518EB}" type="slidenum">
              <a:rPr lang="en-US" smtClean="0"/>
              <a:t>88</a:t>
            </a:fld>
            <a:endParaRPr lang="en-US" dirty="0"/>
          </a:p>
        </p:txBody>
      </p:sp>
      <p:sp>
        <p:nvSpPr>
          <p:cNvPr id="3" name="Footer Placeholder 2">
            <a:extLst>
              <a:ext uri="{FF2B5EF4-FFF2-40B4-BE49-F238E27FC236}">
                <a16:creationId xmlns:a16="http://schemas.microsoft.com/office/drawing/2014/main" id="{4B443B0C-8A8B-8C45-793D-DC7E47DEB7FE}"/>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461685"/>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eetclipart.com/multisite/sweetclipart/files/magnifying_glass_black.pn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rot="20019842">
            <a:off x="2762285" y="1092416"/>
            <a:ext cx="3202310" cy="5065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84021" y="3232792"/>
            <a:ext cx="7062767" cy="415498"/>
          </a:xfrm>
          <a:prstGeom prst="rect">
            <a:avLst/>
          </a:prstGeom>
          <a:noFill/>
        </p:spPr>
        <p:txBody>
          <a:bodyPr wrap="none" rtlCol="0">
            <a:spAutoFit/>
          </a:bodyPr>
          <a:lstStyle/>
          <a:p>
            <a:r>
              <a:rPr lang="en-US" sz="2100" dirty="0">
                <a:latin typeface="Calibri" panose="020F0502020204030204" pitchFamily="34" charset="0"/>
                <a:cs typeface="Calibri" panose="020F0502020204030204" pitchFamily="34" charset="0"/>
              </a:rPr>
              <a:t>Scrum decisions are based on observation and experimentation</a:t>
            </a:r>
          </a:p>
        </p:txBody>
      </p:sp>
      <p:pic>
        <p:nvPicPr>
          <p:cNvPr id="5" name="Picture 4" descr="http://sweetclipart.com/multisite/sweetclipart/files/magnifying_glass_bla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019842">
            <a:off x="3679644" y="2024892"/>
            <a:ext cx="999861" cy="158163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990600" y="381000"/>
            <a:ext cx="7543800" cy="533400"/>
          </a:xfrm>
          <a:prstGeom prst="rect">
            <a:avLst/>
          </a:prstGeom>
        </p:spPr>
        <p:txBody>
          <a:bodyPr/>
          <a:lstStyle>
            <a:lvl1pPr algn="ctr" rtl="0" eaLnBrk="0" fontAlgn="base" hangingPunct="0">
              <a:spcBef>
                <a:spcPct val="0"/>
              </a:spcBef>
              <a:spcAft>
                <a:spcPct val="0"/>
              </a:spcAft>
              <a:defRPr lang="en-US" sz="2800" b="1" dirty="0">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kern="0" dirty="0">
                <a:solidFill>
                  <a:srgbClr val="0050AD"/>
                </a:solidFill>
                <a:cs typeface="Calibri" panose="020F0502020204030204" pitchFamily="34" charset="0"/>
              </a:rPr>
              <a:t>Scrum Principles – Empirical Process Control</a:t>
            </a:r>
          </a:p>
        </p:txBody>
      </p:sp>
      <p:sp>
        <p:nvSpPr>
          <p:cNvPr id="2" name="Slide Number Placeholder 1"/>
          <p:cNvSpPr>
            <a:spLocks noGrp="1"/>
          </p:cNvSpPr>
          <p:nvPr>
            <p:ph type="sldNum" sz="quarter" idx="12"/>
          </p:nvPr>
        </p:nvSpPr>
        <p:spPr/>
        <p:txBody>
          <a:bodyPr/>
          <a:lstStyle/>
          <a:p>
            <a:fld id="{7CBCC52C-CE0E-4A77-AE88-E639344518EB}" type="slidenum">
              <a:rPr lang="en-US" smtClean="0"/>
              <a:t>89</a:t>
            </a:fld>
            <a:endParaRPr lang="en-US" dirty="0"/>
          </a:p>
        </p:txBody>
      </p:sp>
      <p:sp>
        <p:nvSpPr>
          <p:cNvPr id="7" name="TextBox 6"/>
          <p:cNvSpPr txBox="1"/>
          <p:nvPr/>
        </p:nvSpPr>
        <p:spPr>
          <a:xfrm>
            <a:off x="304800" y="4863405"/>
            <a:ext cx="8786764" cy="1323439"/>
          </a:xfrm>
          <a:prstGeom prst="rect">
            <a:avLst/>
          </a:prstGeom>
          <a:noFill/>
        </p:spPr>
        <p:txBody>
          <a:bodyPr wrap="none" rtlCol="0">
            <a:spAutoFit/>
          </a:bodyPr>
          <a:lstStyle/>
          <a:p>
            <a:pPr algn="just"/>
            <a:r>
              <a:rPr lang="en-US" sz="2000" b="1" dirty="0">
                <a:latin typeface="Calibri" panose="020F0502020204030204" pitchFamily="34" charset="0"/>
                <a:cs typeface="Calibri" panose="020F0502020204030204" pitchFamily="34" charset="0"/>
              </a:rPr>
              <a:t>Empirical Process Control</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Input</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Process </a:t>
            </a:r>
            <a:r>
              <a:rPr lang="en-IN" sz="2000" dirty="0">
                <a:latin typeface="Calibri" panose="020F0502020204030204" pitchFamily="34" charset="0"/>
                <a:cs typeface="Calibri" panose="020F0502020204030204" pitchFamily="34" charset="0"/>
              </a:rPr>
              <a:t>(structured set of activities designed to accomplish a specific objective)</a:t>
            </a:r>
            <a:endParaRPr lang="en-US" sz="2000" dirty="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Output</a:t>
            </a:r>
          </a:p>
        </p:txBody>
      </p:sp>
      <p:sp>
        <p:nvSpPr>
          <p:cNvPr id="8" name="Footer Placeholder 7">
            <a:extLst>
              <a:ext uri="{FF2B5EF4-FFF2-40B4-BE49-F238E27FC236}">
                <a16:creationId xmlns:a16="http://schemas.microsoft.com/office/drawing/2014/main" id="{C43D8639-D0BA-8956-05CB-527AB453D18B}"/>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681543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63176031"/>
              </p:ext>
            </p:extLst>
          </p:nvPr>
        </p:nvGraphicFramePr>
        <p:xfrm>
          <a:off x="152400" y="1143000"/>
          <a:ext cx="88392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a:solidFill>
                  <a:srgbClr val="0050AD"/>
                </a:solidFill>
              </a:rPr>
              <a:t>Format of the Training</a:t>
            </a:r>
          </a:p>
        </p:txBody>
      </p:sp>
      <p:sp>
        <p:nvSpPr>
          <p:cNvPr id="4" name="Slide Number Placeholder 3"/>
          <p:cNvSpPr>
            <a:spLocks noGrp="1"/>
          </p:cNvSpPr>
          <p:nvPr>
            <p:ph type="sldNum" sz="quarter" idx="12"/>
          </p:nvPr>
        </p:nvSpPr>
        <p:spPr/>
        <p:txBody>
          <a:bodyPr/>
          <a:lstStyle/>
          <a:p>
            <a:pPr>
              <a:defRPr/>
            </a:pPr>
            <a:fld id="{AC73F1D3-B4B8-4AEF-90B2-F6B713CA2A81}" type="slidenum">
              <a:rPr lang="en-US" smtClean="0"/>
              <a:pPr>
                <a:defRPr/>
              </a:pPr>
              <a:t>9</a:t>
            </a:fld>
            <a:endParaRPr lang="en-US" dirty="0"/>
          </a:p>
        </p:txBody>
      </p:sp>
    </p:spTree>
    <p:extLst>
      <p:ext uri="{BB962C8B-B14F-4D97-AF65-F5344CB8AC3E}">
        <p14:creationId xmlns:p14="http://schemas.microsoft.com/office/powerpoint/2010/main" val="2170247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weetclipart.com/multisite/sweetclipart/files/magnifying_glass_black.pn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rot="20019842">
            <a:off x="2762285" y="1092416"/>
            <a:ext cx="3202310" cy="5065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98208" y="2257724"/>
            <a:ext cx="3873753" cy="507831"/>
          </a:xfrm>
          <a:prstGeom prst="rect">
            <a:avLst/>
          </a:prstGeom>
          <a:noFill/>
        </p:spPr>
        <p:txBody>
          <a:bodyPr wrap="none" rtlCol="0">
            <a:spAutoFit/>
          </a:bodyPr>
          <a:lstStyle/>
          <a:p>
            <a:r>
              <a:rPr lang="en-US" sz="2700" dirty="0">
                <a:latin typeface="Calibri" panose="020F0502020204030204" pitchFamily="34" charset="0"/>
                <a:cs typeface="Calibri" panose="020F0502020204030204" pitchFamily="34" charset="0"/>
              </a:rPr>
              <a:t>Relies on three main ideas</a:t>
            </a:r>
          </a:p>
        </p:txBody>
      </p:sp>
      <p:sp>
        <p:nvSpPr>
          <p:cNvPr id="3" name="TextBox 2"/>
          <p:cNvSpPr txBox="1"/>
          <p:nvPr/>
        </p:nvSpPr>
        <p:spPr>
          <a:xfrm>
            <a:off x="3646747" y="3145654"/>
            <a:ext cx="1635319" cy="415498"/>
          </a:xfrm>
          <a:prstGeom prst="rect">
            <a:avLst/>
          </a:prstGeom>
          <a:noFill/>
        </p:spPr>
        <p:txBody>
          <a:bodyPr wrap="none" rtlCol="0">
            <a:spAutoFit/>
          </a:bodyPr>
          <a:lstStyle/>
          <a:p>
            <a:r>
              <a:rPr lang="en-US" sz="2100" dirty="0">
                <a:solidFill>
                  <a:srgbClr val="333F50"/>
                </a:solidFill>
                <a:latin typeface="Calibri" panose="020F0502020204030204" pitchFamily="34" charset="0"/>
                <a:cs typeface="Calibri" panose="020F0502020204030204" pitchFamily="34" charset="0"/>
              </a:rPr>
              <a:t>Transparency</a:t>
            </a:r>
          </a:p>
        </p:txBody>
      </p:sp>
      <p:sp>
        <p:nvSpPr>
          <p:cNvPr id="4" name="TextBox 3"/>
          <p:cNvSpPr txBox="1"/>
          <p:nvPr/>
        </p:nvSpPr>
        <p:spPr>
          <a:xfrm>
            <a:off x="3858343" y="3776108"/>
            <a:ext cx="1324402" cy="415498"/>
          </a:xfrm>
          <a:prstGeom prst="rect">
            <a:avLst/>
          </a:prstGeom>
          <a:noFill/>
        </p:spPr>
        <p:txBody>
          <a:bodyPr wrap="none" rtlCol="0">
            <a:spAutoFit/>
          </a:bodyPr>
          <a:lstStyle/>
          <a:p>
            <a:r>
              <a:rPr lang="en-US" sz="2100" dirty="0">
                <a:solidFill>
                  <a:srgbClr val="333F50"/>
                </a:solidFill>
                <a:latin typeface="Calibri" panose="020F0502020204030204" pitchFamily="34" charset="0"/>
                <a:cs typeface="Calibri" panose="020F0502020204030204" pitchFamily="34" charset="0"/>
              </a:rPr>
              <a:t>Inspection</a:t>
            </a:r>
          </a:p>
        </p:txBody>
      </p:sp>
      <p:sp>
        <p:nvSpPr>
          <p:cNvPr id="5" name="TextBox 4"/>
          <p:cNvSpPr txBox="1"/>
          <p:nvPr/>
        </p:nvSpPr>
        <p:spPr>
          <a:xfrm>
            <a:off x="3820472" y="4406562"/>
            <a:ext cx="1397627" cy="415498"/>
          </a:xfrm>
          <a:prstGeom prst="rect">
            <a:avLst/>
          </a:prstGeom>
          <a:noFill/>
        </p:spPr>
        <p:txBody>
          <a:bodyPr wrap="none" rtlCol="0">
            <a:spAutoFit/>
          </a:bodyPr>
          <a:lstStyle/>
          <a:p>
            <a:r>
              <a:rPr lang="en-US" sz="2100" dirty="0">
                <a:solidFill>
                  <a:srgbClr val="333F50"/>
                </a:solidFill>
                <a:latin typeface="Calibri" panose="020F0502020204030204" pitchFamily="34" charset="0"/>
                <a:cs typeface="Calibri" panose="020F0502020204030204" pitchFamily="34" charset="0"/>
              </a:rPr>
              <a:t>Adaptation</a:t>
            </a:r>
          </a:p>
        </p:txBody>
      </p:sp>
      <p:sp>
        <p:nvSpPr>
          <p:cNvPr id="7" name="Title 2"/>
          <p:cNvSpPr txBox="1">
            <a:spLocks/>
          </p:cNvSpPr>
          <p:nvPr/>
        </p:nvSpPr>
        <p:spPr>
          <a:xfrm>
            <a:off x="990600" y="381000"/>
            <a:ext cx="7543800" cy="533400"/>
          </a:xfrm>
          <a:prstGeom prst="rect">
            <a:avLst/>
          </a:prstGeom>
        </p:spPr>
        <p:txBody>
          <a:bodyPr/>
          <a:lstStyle>
            <a:lvl1pPr algn="ctr" rtl="0" eaLnBrk="0" fontAlgn="base" hangingPunct="0">
              <a:spcBef>
                <a:spcPct val="0"/>
              </a:spcBef>
              <a:spcAft>
                <a:spcPct val="0"/>
              </a:spcAft>
              <a:defRPr lang="en-US" sz="2800" b="1" dirty="0">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kern="0" dirty="0">
                <a:solidFill>
                  <a:srgbClr val="0050AD"/>
                </a:solidFill>
                <a:cs typeface="Calibri" panose="020F0502020204030204" pitchFamily="34" charset="0"/>
              </a:rPr>
              <a:t>Scrum Principles – Empirical Process Control</a:t>
            </a:r>
          </a:p>
        </p:txBody>
      </p:sp>
      <p:sp>
        <p:nvSpPr>
          <p:cNvPr id="8" name="Slide Number Placeholder 7"/>
          <p:cNvSpPr>
            <a:spLocks noGrp="1"/>
          </p:cNvSpPr>
          <p:nvPr>
            <p:ph type="sldNum" sz="quarter" idx="12"/>
          </p:nvPr>
        </p:nvSpPr>
        <p:spPr/>
        <p:txBody>
          <a:bodyPr/>
          <a:lstStyle/>
          <a:p>
            <a:fld id="{7CBCC52C-CE0E-4A77-AE88-E639344518EB}" type="slidenum">
              <a:rPr lang="en-US" smtClean="0"/>
              <a:t>90</a:t>
            </a:fld>
            <a:endParaRPr lang="en-US" dirty="0"/>
          </a:p>
        </p:txBody>
      </p:sp>
      <p:sp>
        <p:nvSpPr>
          <p:cNvPr id="9" name="Footer Placeholder 8">
            <a:extLst>
              <a:ext uri="{FF2B5EF4-FFF2-40B4-BE49-F238E27FC236}">
                <a16:creationId xmlns:a16="http://schemas.microsoft.com/office/drawing/2014/main" id="{ADA1BF2F-614B-2DC0-06D4-B399CDFBAD29}"/>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7305820"/>
      </p:ext>
    </p:extLst>
  </p:cSld>
  <p:clrMapOvr>
    <a:masterClrMapping/>
  </p:clrMapOvr>
  <p:transition spd="med">
    <p:pull/>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153" y="1822555"/>
            <a:ext cx="8124563" cy="2308324"/>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Transparency allows all facets of any Scrum process to be observed by anyone.</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This promotes an easy and transparent flow of information throughout the organization and creates an open work culture.</a:t>
            </a:r>
          </a:p>
          <a:p>
            <a:pPr algn="just"/>
            <a:endParaRPr lang="en-US"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5" name="Title 2"/>
          <p:cNvSpPr txBox="1">
            <a:spLocks/>
          </p:cNvSpPr>
          <p:nvPr/>
        </p:nvSpPr>
        <p:spPr>
          <a:xfrm>
            <a:off x="228600" y="381000"/>
            <a:ext cx="8610600" cy="533400"/>
          </a:xfrm>
          <a:prstGeom prst="rect">
            <a:avLst/>
          </a:prstGeom>
        </p:spPr>
        <p:txBody>
          <a:bodyPr/>
          <a:lstStyle>
            <a:lvl1pPr algn="ctr" rtl="0" eaLnBrk="0" fontAlgn="base" hangingPunct="0">
              <a:spcBef>
                <a:spcPct val="0"/>
              </a:spcBef>
              <a:spcAft>
                <a:spcPct val="0"/>
              </a:spcAft>
              <a:defRPr lang="en-US" sz="2800" b="1" dirty="0">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kern="0" dirty="0">
                <a:solidFill>
                  <a:srgbClr val="0050AD"/>
                </a:solidFill>
                <a:cs typeface="Calibri" panose="020F0502020204030204" pitchFamily="34" charset="0"/>
              </a:rPr>
              <a:t>Empirical Process Control - Transparency</a:t>
            </a:r>
          </a:p>
        </p:txBody>
      </p:sp>
      <p:sp>
        <p:nvSpPr>
          <p:cNvPr id="3" name="Slide Number Placeholder 2"/>
          <p:cNvSpPr>
            <a:spLocks noGrp="1"/>
          </p:cNvSpPr>
          <p:nvPr>
            <p:ph type="sldNum" sz="quarter" idx="12"/>
          </p:nvPr>
        </p:nvSpPr>
        <p:spPr/>
        <p:txBody>
          <a:bodyPr/>
          <a:lstStyle/>
          <a:p>
            <a:fld id="{7CBCC52C-CE0E-4A77-AE88-E639344518EB}" type="slidenum">
              <a:rPr lang="en-US" smtClean="0"/>
              <a:t>91</a:t>
            </a:fld>
            <a:endParaRPr lang="en-US" dirty="0"/>
          </a:p>
        </p:txBody>
      </p:sp>
      <p:sp>
        <p:nvSpPr>
          <p:cNvPr id="4" name="Footer Placeholder 3">
            <a:extLst>
              <a:ext uri="{FF2B5EF4-FFF2-40B4-BE49-F238E27FC236}">
                <a16:creationId xmlns:a16="http://schemas.microsoft.com/office/drawing/2014/main" id="{1714AA46-C0E7-4101-A1DA-2F4BDCC9492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6511286"/>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153" y="1822555"/>
            <a:ext cx="8124563" cy="2308324"/>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Inspection allows all facets of any Scrum process to be inspected by anyone.</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This inspection could be to do with products, processes, or any other activity in a Scrum project.</a:t>
            </a:r>
          </a:p>
          <a:p>
            <a:pPr algn="just"/>
            <a:endParaRPr lang="en-US"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algn="just"/>
            <a:endParaRPr lang="en-IN"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5" name="Title 2"/>
          <p:cNvSpPr txBox="1">
            <a:spLocks/>
          </p:cNvSpPr>
          <p:nvPr/>
        </p:nvSpPr>
        <p:spPr>
          <a:xfrm>
            <a:off x="228600" y="381000"/>
            <a:ext cx="8610600" cy="533400"/>
          </a:xfrm>
          <a:prstGeom prst="rect">
            <a:avLst/>
          </a:prstGeom>
        </p:spPr>
        <p:txBody>
          <a:bodyPr/>
          <a:lstStyle>
            <a:lvl1pPr algn="ctr" rtl="0" eaLnBrk="0" fontAlgn="base" hangingPunct="0">
              <a:spcBef>
                <a:spcPct val="0"/>
              </a:spcBef>
              <a:spcAft>
                <a:spcPct val="0"/>
              </a:spcAft>
              <a:defRPr lang="en-US" sz="2800" b="1" dirty="0">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kern="0" dirty="0">
                <a:solidFill>
                  <a:srgbClr val="0050AD"/>
                </a:solidFill>
                <a:cs typeface="Calibri" panose="020F0502020204030204" pitchFamily="34" charset="0"/>
              </a:rPr>
              <a:t>Empirical Process Control - Inspection</a:t>
            </a:r>
          </a:p>
        </p:txBody>
      </p:sp>
      <p:sp>
        <p:nvSpPr>
          <p:cNvPr id="3" name="Slide Number Placeholder 2"/>
          <p:cNvSpPr>
            <a:spLocks noGrp="1"/>
          </p:cNvSpPr>
          <p:nvPr>
            <p:ph type="sldNum" sz="quarter" idx="12"/>
          </p:nvPr>
        </p:nvSpPr>
        <p:spPr/>
        <p:txBody>
          <a:bodyPr/>
          <a:lstStyle/>
          <a:p>
            <a:fld id="{7CBCC52C-CE0E-4A77-AE88-E639344518EB}" type="slidenum">
              <a:rPr lang="en-US" smtClean="0"/>
              <a:t>92</a:t>
            </a:fld>
            <a:endParaRPr lang="en-US" dirty="0"/>
          </a:p>
        </p:txBody>
      </p:sp>
      <p:sp>
        <p:nvSpPr>
          <p:cNvPr id="4" name="Footer Placeholder 3">
            <a:extLst>
              <a:ext uri="{FF2B5EF4-FFF2-40B4-BE49-F238E27FC236}">
                <a16:creationId xmlns:a16="http://schemas.microsoft.com/office/drawing/2014/main" id="{364A8C57-1B22-71A2-B830-28A248E6AAC4}"/>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622172"/>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32" y="2566475"/>
            <a:ext cx="8261252" cy="923330"/>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Adaptation happens as the Scrum Core Team and business stakeholders learn through transparency and inspection and then adapt by making improvements in the work they are doing. </a:t>
            </a:r>
            <a:endParaRPr lang="en-IN" dirty="0">
              <a:latin typeface="Calibri" panose="020F0502020204030204" pitchFamily="34" charset="0"/>
              <a:cs typeface="Calibri" panose="020F0502020204030204" pitchFamily="34" charset="0"/>
            </a:endParaRPr>
          </a:p>
        </p:txBody>
      </p:sp>
      <p:sp>
        <p:nvSpPr>
          <p:cNvPr id="3" name="Title 2"/>
          <p:cNvSpPr txBox="1">
            <a:spLocks/>
          </p:cNvSpPr>
          <p:nvPr/>
        </p:nvSpPr>
        <p:spPr>
          <a:xfrm>
            <a:off x="990600" y="381000"/>
            <a:ext cx="7543800" cy="533400"/>
          </a:xfrm>
          <a:prstGeom prst="rect">
            <a:avLst/>
          </a:prstGeom>
        </p:spPr>
        <p:txBody>
          <a:bodyPr/>
          <a:lstStyle>
            <a:lvl1pPr algn="ctr" rtl="0" eaLnBrk="0" fontAlgn="base" hangingPunct="0">
              <a:spcBef>
                <a:spcPct val="0"/>
              </a:spcBef>
              <a:spcAft>
                <a:spcPct val="0"/>
              </a:spcAft>
              <a:defRPr lang="en-US" sz="2800" b="1" dirty="0">
                <a:solidFill>
                  <a:srgbClr val="256BB9"/>
                </a:solidFill>
                <a:latin typeface="Calibri" panose="020F0502020204030204"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r>
              <a:rPr lang="en-IN" kern="0" dirty="0">
                <a:solidFill>
                  <a:srgbClr val="0050AD"/>
                </a:solidFill>
                <a:cs typeface="Calibri" panose="020F0502020204030204" pitchFamily="34" charset="0"/>
              </a:rPr>
              <a:t>Empirical Process Control - Adaptation</a:t>
            </a:r>
          </a:p>
        </p:txBody>
      </p:sp>
      <p:sp>
        <p:nvSpPr>
          <p:cNvPr id="4" name="Slide Number Placeholder 3"/>
          <p:cNvSpPr>
            <a:spLocks noGrp="1"/>
          </p:cNvSpPr>
          <p:nvPr>
            <p:ph type="sldNum" sz="quarter" idx="12"/>
          </p:nvPr>
        </p:nvSpPr>
        <p:spPr/>
        <p:txBody>
          <a:bodyPr/>
          <a:lstStyle/>
          <a:p>
            <a:fld id="{7CBCC52C-CE0E-4A77-AE88-E639344518EB}" type="slidenum">
              <a:rPr lang="en-US" smtClean="0"/>
              <a:t>93</a:t>
            </a:fld>
            <a:endParaRPr lang="en-US" dirty="0"/>
          </a:p>
        </p:txBody>
      </p:sp>
      <p:sp>
        <p:nvSpPr>
          <p:cNvPr id="5" name="Footer Placeholder 4">
            <a:extLst>
              <a:ext uri="{FF2B5EF4-FFF2-40B4-BE49-F238E27FC236}">
                <a16:creationId xmlns:a16="http://schemas.microsoft.com/office/drawing/2014/main" id="{9E6D21B9-BD1D-11E0-625E-C41F4CC02F2A}"/>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557009"/>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144000" cy="762000"/>
          </a:xfrm>
        </p:spPr>
        <p:txBody>
          <a:bodyPr/>
          <a:lstStyle/>
          <a:p>
            <a:r>
              <a:rPr lang="en-US" dirty="0"/>
              <a:t>Challenges in Traditional Project Management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38563"/>
            <a:ext cx="7315200" cy="338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5407223"/>
            <a:ext cx="7162799" cy="307777"/>
          </a:xfrm>
          <a:prstGeom prst="rect">
            <a:avLst/>
          </a:prstGeom>
        </p:spPr>
        <p:txBody>
          <a:bodyPr wrap="square">
            <a:spAutoFit/>
          </a:bodyPr>
          <a:lstStyle/>
          <a:p>
            <a:pPr algn="ctr"/>
            <a:r>
              <a:rPr lang="en-US" sz="1400" dirty="0">
                <a:latin typeface="Calibri" panose="020F0502020204030204" pitchFamily="34" charset="0"/>
                <a:ea typeface="Times New Roman" panose="02020603050405020304" pitchFamily="18" charset="0"/>
                <a:cs typeface="Calibri" panose="020F0502020204030204" pitchFamily="34" charset="0"/>
              </a:rPr>
              <a:t>Fig 2-4: Challenges in Traditional Project Management; Page 26 SBOK® Guide</a:t>
            </a:r>
            <a:endParaRPr lang="en-US" sz="1400" dirty="0">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D1C74976-DE79-FF34-74DC-F946FB581D6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8EAD49A7-8627-68C3-F1D0-3494B59C8B7D}"/>
              </a:ext>
            </a:extLst>
          </p:cNvPr>
          <p:cNvSpPr>
            <a:spLocks noGrp="1"/>
          </p:cNvSpPr>
          <p:nvPr>
            <p:ph type="sldNum" sz="quarter" idx="12"/>
          </p:nvPr>
        </p:nvSpPr>
        <p:spPr/>
        <p:txBody>
          <a:bodyPr/>
          <a:lstStyle/>
          <a:p>
            <a:fld id="{7CBCC52C-CE0E-4A77-AE88-E639344518EB}" type="slidenum">
              <a:rPr lang="en-US" smtClean="0"/>
              <a:t>94</a:t>
            </a:fld>
            <a:endParaRPr lang="en-US" dirty="0"/>
          </a:p>
        </p:txBody>
      </p:sp>
    </p:spTree>
    <p:extLst>
      <p:ext uri="{BB962C8B-B14F-4D97-AF65-F5344CB8AC3E}">
        <p14:creationId xmlns:p14="http://schemas.microsoft.com/office/powerpoint/2010/main" val="16343708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latin typeface="Calibri" panose="020F0502020204030204" pitchFamily="34" charset="0"/>
              </a:rPr>
              <a:t>Which of the following does </a:t>
            </a:r>
            <a:r>
              <a:rPr lang="en-IN" sz="1800" b="1" dirty="0">
                <a:latin typeface="Calibri" panose="020F0502020204030204" pitchFamily="34" charset="0"/>
              </a:rPr>
              <a:t>not</a:t>
            </a:r>
            <a:r>
              <a:rPr lang="en-IN" sz="1800" dirty="0">
                <a:latin typeface="Calibri" panose="020F0502020204030204" pitchFamily="34" charset="0"/>
              </a:rPr>
              <a:t> aid in ensuring transparency in a Scrum project?</a:t>
            </a:r>
          </a:p>
          <a:p>
            <a:pPr lvl="0" algn="just"/>
            <a:endParaRPr lang="en-IN" sz="1800" dirty="0">
              <a:latin typeface="Calibri" panose="020F0502020204030204" pitchFamily="34" charset="0"/>
            </a:endParaRPr>
          </a:p>
          <a:p>
            <a:pPr lvl="0" algn="just">
              <a:buFont typeface="+mj-lt"/>
              <a:buAutoNum type="alphaUcPeriod"/>
            </a:pPr>
            <a:r>
              <a:rPr lang="en-IN" sz="1800" dirty="0">
                <a:latin typeface="Calibri" panose="020F0502020204030204" pitchFamily="34" charset="0"/>
              </a:rPr>
              <a:t>Scrum ensures that the project has an open Prioritized Product Backlog with prioritized User Stories that can be viewed by everyone, both within and outside the Scrum Team.</a:t>
            </a:r>
          </a:p>
          <a:p>
            <a:pPr lvl="0" algn="just">
              <a:buFont typeface="+mj-lt"/>
              <a:buAutoNum type="alphaUcPeriod"/>
            </a:pPr>
            <a:r>
              <a:rPr lang="en-IN" sz="1800" dirty="0">
                <a:latin typeface="Calibri" panose="020F0502020204030204" pitchFamily="34" charset="0"/>
              </a:rPr>
              <a:t>Scrum ensures that there is clear visibility into the team’s progress through the use of a Scrumboard, Burndown or Burnup Chart, and other information radiators.</a:t>
            </a:r>
          </a:p>
          <a:p>
            <a:pPr lvl="0" algn="just">
              <a:buFont typeface="+mj-lt"/>
              <a:buAutoNum type="alphaUcPeriod"/>
            </a:pPr>
            <a:r>
              <a:rPr lang="en-IN" sz="1800" dirty="0">
                <a:latin typeface="Calibri" panose="020F0502020204030204" pitchFamily="34" charset="0"/>
              </a:rPr>
              <a:t>Scrum ensures transparency by allowing thorough business assessment of </a:t>
            </a:r>
            <a:r>
              <a:rPr lang="en-IN" sz="1800" dirty="0"/>
              <a:t>projects involving </a:t>
            </a:r>
            <a:r>
              <a:rPr lang="en-IN" sz="1800" dirty="0">
                <a:latin typeface="Calibri" panose="020F0502020204030204" pitchFamily="34" charset="0"/>
              </a:rPr>
              <a:t>all the business stakeholders.</a:t>
            </a:r>
          </a:p>
          <a:p>
            <a:pPr lvl="0" algn="just">
              <a:buFont typeface="+mj-lt"/>
              <a:buAutoNum type="alphaUcPeriod"/>
            </a:pPr>
            <a:r>
              <a:rPr lang="en-IN" sz="1800" dirty="0">
                <a:latin typeface="Calibri" panose="020F0502020204030204" pitchFamily="34" charset="0"/>
              </a:rPr>
              <a:t>Scrum ensures transparency through a Project Vision Statement that is visible to all the internal and external stakeholders.</a:t>
            </a:r>
          </a:p>
          <a:p>
            <a:pPr lvl="0" algn="just">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95</a:t>
            </a:fld>
            <a:endParaRPr lang="en-US" dirty="0"/>
          </a:p>
        </p:txBody>
      </p:sp>
      <p:sp>
        <p:nvSpPr>
          <p:cNvPr id="4" name="Footer Placeholder 3">
            <a:extLst>
              <a:ext uri="{FF2B5EF4-FFF2-40B4-BE49-F238E27FC236}">
                <a16:creationId xmlns:a16="http://schemas.microsoft.com/office/drawing/2014/main" id="{3863D25F-AF0C-1895-1618-6A149B903008}"/>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5974484"/>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96</a:t>
            </a:fld>
            <a:endParaRPr lang="en-US" dirty="0"/>
          </a:p>
        </p:txBody>
      </p:sp>
      <p:sp>
        <p:nvSpPr>
          <p:cNvPr id="2" name="Footer Placeholder 1">
            <a:extLst>
              <a:ext uri="{FF2B5EF4-FFF2-40B4-BE49-F238E27FC236}">
                <a16:creationId xmlns:a16="http://schemas.microsoft.com/office/drawing/2014/main" id="{956F3173-5659-6328-2475-6AEACD567BBF}"/>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5145439"/>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886700" cy="4732338"/>
          </a:xfrm>
        </p:spPr>
        <p:txBody>
          <a:bodyPr/>
          <a:lstStyle/>
          <a:p>
            <a:pPr lvl="0" algn="just"/>
            <a:r>
              <a:rPr lang="en-IN" sz="1800" dirty="0"/>
              <a:t>Which of the following is NOT an example of the Scrum principle ‘Empirical Process Control’?</a:t>
            </a:r>
          </a:p>
          <a:p>
            <a:pPr lvl="0" algn="just"/>
            <a:endParaRPr lang="en-IN" sz="1800" dirty="0">
              <a:latin typeface="Calibri" panose="020F0502020204030204" pitchFamily="34" charset="0"/>
            </a:endParaRPr>
          </a:p>
          <a:p>
            <a:pPr lvl="0" algn="just"/>
            <a:endParaRPr lang="en-IN" sz="1800" dirty="0">
              <a:latin typeface="Calibri" panose="020F0502020204030204" pitchFamily="34" charset="0"/>
            </a:endParaRPr>
          </a:p>
          <a:p>
            <a:pPr lvl="0" algn="just">
              <a:buFont typeface="+mj-lt"/>
              <a:buAutoNum type="alphaUcPeriod"/>
            </a:pPr>
            <a:r>
              <a:rPr lang="en-IN" sz="1800" dirty="0"/>
              <a:t>Use of </a:t>
            </a:r>
            <a:r>
              <a:rPr lang="en-IN" sz="1800" dirty="0" err="1"/>
              <a:t>Scrumboard</a:t>
            </a:r>
            <a:r>
              <a:rPr lang="en-IN" sz="1800" dirty="0"/>
              <a:t> to ensure clear visibility into the Scrum Team’s progress.</a:t>
            </a:r>
          </a:p>
          <a:p>
            <a:pPr lvl="0" algn="just">
              <a:buFont typeface="+mj-lt"/>
              <a:buAutoNum type="alphaUcPeriod"/>
            </a:pPr>
            <a:r>
              <a:rPr lang="en-IN" sz="1800" dirty="0"/>
              <a:t>Use of Release Planning Schedule to ensure coordination across multiple Scrum Teams.</a:t>
            </a:r>
          </a:p>
          <a:p>
            <a:pPr lvl="0" algn="just">
              <a:buFont typeface="+mj-lt"/>
              <a:buAutoNum type="alphaUcPeriod"/>
            </a:pPr>
            <a:r>
              <a:rPr lang="en-IN" sz="1800" dirty="0"/>
              <a:t>Use of Prioritized Product Backlog to be viewed by internal and external stakeholders.</a:t>
            </a:r>
          </a:p>
          <a:p>
            <a:pPr lvl="0" algn="just">
              <a:buFont typeface="+mj-lt"/>
              <a:buAutoNum type="alphaUcPeriod"/>
            </a:pPr>
            <a:r>
              <a:rPr lang="en-IN" sz="1800" dirty="0"/>
              <a:t>Use of fixed amount of time for each process and activity in a Scrum project.</a:t>
            </a:r>
          </a:p>
          <a:p>
            <a:pPr lvl="0" algn="just">
              <a:buFont typeface="+mj-lt"/>
              <a:buAutoNum type="alphaUcPeriod"/>
            </a:pPr>
            <a:endParaRPr lang="en-IN" sz="1800" dirty="0">
              <a:latin typeface="Calibri" panose="020F0502020204030204" pitchFamily="34" charset="0"/>
            </a:endParaRPr>
          </a:p>
          <a:p>
            <a:pPr lvl="0" algn="just">
              <a:buFont typeface="+mj-lt"/>
              <a:buAutoNum type="alphaUcPeriod"/>
            </a:pPr>
            <a:endParaRPr lang="en-IN" sz="1800" dirty="0">
              <a:latin typeface="Calibri" panose="020F0502020204030204" pitchFamily="34" charset="0"/>
            </a:endParaRPr>
          </a:p>
        </p:txBody>
      </p:sp>
      <p:sp>
        <p:nvSpPr>
          <p:cNvPr id="8" name="TextBox 7"/>
          <p:cNvSpPr txBox="1"/>
          <p:nvPr/>
        </p:nvSpPr>
        <p:spPr>
          <a:xfrm>
            <a:off x="228600" y="391180"/>
            <a:ext cx="86868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
        <p:nvSpPr>
          <p:cNvPr id="3" name="Slide Number Placeholder 2"/>
          <p:cNvSpPr>
            <a:spLocks noGrp="1"/>
          </p:cNvSpPr>
          <p:nvPr>
            <p:ph type="sldNum" sz="quarter" idx="12"/>
          </p:nvPr>
        </p:nvSpPr>
        <p:spPr/>
        <p:txBody>
          <a:bodyPr/>
          <a:lstStyle/>
          <a:p>
            <a:fld id="{7CBCC52C-CE0E-4A77-AE88-E639344518EB}" type="slidenum">
              <a:rPr lang="en-US" smtClean="0"/>
              <a:t>97</a:t>
            </a:fld>
            <a:endParaRPr lang="en-US" dirty="0"/>
          </a:p>
        </p:txBody>
      </p:sp>
      <p:sp>
        <p:nvSpPr>
          <p:cNvPr id="4" name="Footer Placeholder 3">
            <a:extLst>
              <a:ext uri="{FF2B5EF4-FFF2-40B4-BE49-F238E27FC236}">
                <a16:creationId xmlns:a16="http://schemas.microsoft.com/office/drawing/2014/main" id="{B333F01A-855F-4AD3-FD77-0FC8AA092205}"/>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782496"/>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 y="3167390"/>
            <a:ext cx="8763000" cy="523220"/>
          </a:xfrm>
          <a:prstGeom prst="rect">
            <a:avLst/>
          </a:prstGeom>
          <a:noFill/>
        </p:spPr>
        <p:txBody>
          <a:bodyPr wrap="square" rtlCol="0">
            <a:spAutoFit/>
          </a:bodyPr>
          <a:lstStyle/>
          <a:p>
            <a:pPr algn="ctr"/>
            <a:r>
              <a:rPr lang="en-IN" sz="2800" b="1" dirty="0">
                <a:solidFill>
                  <a:srgbClr val="095AB1"/>
                </a:solidFill>
                <a:latin typeface="Calibri" panose="020F0502020204030204" pitchFamily="34" charset="0"/>
                <a:cs typeface="Calibri" panose="020F0502020204030204" pitchFamily="34" charset="0"/>
              </a:rPr>
              <a:t>Answers Will be Provided by the Faculty</a:t>
            </a:r>
            <a:endParaRPr lang="en-US" sz="2800" b="1" dirty="0">
              <a:solidFill>
                <a:srgbClr val="095AB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7CBCC52C-CE0E-4A77-AE88-E639344518EB}" type="slidenum">
              <a:rPr lang="en-US" smtClean="0"/>
              <a:t>98</a:t>
            </a:fld>
            <a:endParaRPr lang="en-US" dirty="0"/>
          </a:p>
        </p:txBody>
      </p:sp>
      <p:sp>
        <p:nvSpPr>
          <p:cNvPr id="2" name="Footer Placeholder 1">
            <a:extLst>
              <a:ext uri="{FF2B5EF4-FFF2-40B4-BE49-F238E27FC236}">
                <a16:creationId xmlns:a16="http://schemas.microsoft.com/office/drawing/2014/main" id="{74528119-CD6B-1AB4-8D25-1B9549996130}"/>
              </a:ext>
            </a:extLst>
          </p:cNvPr>
          <p:cNvSpPr>
            <a:spLocks noGrp="1"/>
          </p:cNvSpPr>
          <p:nvPr>
            <p:ph type="ftr" sz="quarter" idx="11"/>
          </p:nvPr>
        </p:nvSpPr>
        <p:spPr/>
        <p:txBody>
          <a:bodyPr/>
          <a:lstStyle/>
          <a:p>
            <a:pPr algn="ctr"/>
            <a:r>
              <a:rPr lang="en-US" sz="1000" b="0">
                <a:solidFill>
                  <a:srgbClr val="FFFFFF"/>
                </a:solidFill>
                <a:latin typeface="Calibri" panose="020F0502020204030204" pitchFamily="34" charset="0"/>
                <a:cs typeface="Calibri" panose="020F0502020204030204" pitchFamily="34" charset="0"/>
              </a:rPr>
              <a:t>© VMEdu.com. All rights reserved</a:t>
            </a:r>
            <a:endParaRPr lang="en-IN" sz="10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1373699"/>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901711"/>
            <a:ext cx="7315200" cy="889489"/>
          </a:xfrm>
        </p:spPr>
        <p:txBody>
          <a:bodyPr/>
          <a:lstStyle/>
          <a:p>
            <a:pPr algn="just"/>
            <a:br>
              <a:rPr lang="en-US" sz="2000" dirty="0"/>
            </a:br>
            <a:r>
              <a:rPr lang="en-US" sz="2000" dirty="0"/>
              <a:t>If you have any additional questions on this topic, </a:t>
            </a:r>
            <a:r>
              <a:rPr lang="en-IN" sz="2000" dirty="0"/>
              <a:t>please post it in the Question window.</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2010391" cy="25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C73F1D3-B4B8-4AEF-90B2-F6B713CA2A81}" type="slidenum">
              <a:rPr lang="en-US" smtClean="0"/>
              <a:pPr>
                <a:defRPr/>
              </a:pPr>
              <a:t>99</a:t>
            </a:fld>
            <a:endParaRPr lang="en-US" dirty="0"/>
          </a:p>
        </p:txBody>
      </p:sp>
      <p:sp>
        <p:nvSpPr>
          <p:cNvPr id="5" name="Title 2"/>
          <p:cNvSpPr txBox="1">
            <a:spLocks/>
          </p:cNvSpPr>
          <p:nvPr/>
        </p:nvSpPr>
        <p:spPr bwMode="auto">
          <a:xfrm>
            <a:off x="304800" y="17526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lang="en-US" sz="2800" b="1">
                <a:solidFill>
                  <a:srgbClr val="256BB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Lucida Sans" pitchFamily="34" charset="0"/>
              </a:defRPr>
            </a:lvl6pPr>
            <a:lvl7pPr marL="914400" algn="l" rtl="0" fontAlgn="base">
              <a:spcBef>
                <a:spcPct val="0"/>
              </a:spcBef>
              <a:spcAft>
                <a:spcPct val="0"/>
              </a:spcAft>
              <a:defRPr sz="3200" b="1">
                <a:solidFill>
                  <a:schemeClr val="tx2"/>
                </a:solidFill>
                <a:latin typeface="Lucida Sans" pitchFamily="34" charset="0"/>
              </a:defRPr>
            </a:lvl7pPr>
            <a:lvl8pPr marL="1371600" algn="l" rtl="0" fontAlgn="base">
              <a:spcBef>
                <a:spcPct val="0"/>
              </a:spcBef>
              <a:spcAft>
                <a:spcPct val="0"/>
              </a:spcAft>
              <a:defRPr sz="3200" b="1">
                <a:solidFill>
                  <a:schemeClr val="tx2"/>
                </a:solidFill>
                <a:latin typeface="Lucida Sans" pitchFamily="34" charset="0"/>
              </a:defRPr>
            </a:lvl8pPr>
            <a:lvl9pPr marL="1828800" algn="l" rtl="0" fontAlgn="base">
              <a:spcBef>
                <a:spcPct val="0"/>
              </a:spcBef>
              <a:spcAft>
                <a:spcPct val="0"/>
              </a:spcAft>
              <a:defRPr sz="3200" b="1">
                <a:solidFill>
                  <a:schemeClr val="tx2"/>
                </a:solidFill>
                <a:latin typeface="Lucida Sans" pitchFamily="34" charset="0"/>
              </a:defRPr>
            </a:lvl9pPr>
          </a:lstStyle>
          <a:p>
            <a:pPr algn="just"/>
            <a:r>
              <a:rPr lang="en-IN" sz="2000" b="0" kern="0" dirty="0">
                <a:solidFill>
                  <a:srgbClr val="0050AD"/>
                </a:solidFill>
              </a:rPr>
              <a:t>Have you used empirical process control as part of your previous projects? Please type your answer in the Question window.</a:t>
            </a:r>
          </a:p>
        </p:txBody>
      </p:sp>
      <p:sp>
        <p:nvSpPr>
          <p:cNvPr id="6" name="TextBox 5"/>
          <p:cNvSpPr txBox="1"/>
          <p:nvPr/>
        </p:nvSpPr>
        <p:spPr>
          <a:xfrm>
            <a:off x="152400" y="391180"/>
            <a:ext cx="8839200" cy="523220"/>
          </a:xfrm>
          <a:prstGeom prst="rect">
            <a:avLst/>
          </a:prstGeom>
          <a:noFill/>
        </p:spPr>
        <p:txBody>
          <a:bodyPr wrap="square" rtlCol="0">
            <a:spAutoFit/>
          </a:bodyPr>
          <a:lstStyle/>
          <a:p>
            <a:pPr algn="ctr"/>
            <a:r>
              <a:rPr lang="en-US" sz="2800" b="1" dirty="0">
                <a:solidFill>
                  <a:srgbClr val="0050AD"/>
                </a:solidFill>
                <a:latin typeface="Calibri" panose="020F0502020204030204" pitchFamily="34" charset="0"/>
                <a:cs typeface="Calibri" panose="020F0502020204030204" pitchFamily="34" charset="0"/>
              </a:rPr>
              <a:t>Question</a:t>
            </a:r>
          </a:p>
        </p:txBody>
      </p:sp>
    </p:spTree>
    <p:extLst>
      <p:ext uri="{BB962C8B-B14F-4D97-AF65-F5344CB8AC3E}">
        <p14:creationId xmlns:p14="http://schemas.microsoft.com/office/powerpoint/2010/main" val="1843209903"/>
      </p:ext>
    </p:extLst>
  </p:cSld>
  <p:clrMapOvr>
    <a:masterClrMapping/>
  </p:clrMapOvr>
  <p:transition spd="med">
    <p:pull/>
  </p:transition>
</p:sld>
</file>

<file path=ppt/theme/theme1.xml><?xml version="1.0" encoding="utf-8"?>
<a:theme xmlns:a="http://schemas.openxmlformats.org/drawingml/2006/main" name="Body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53835</TotalTime>
  <Words>29783</Words>
  <Application>Microsoft Office PowerPoint</Application>
  <PresentationFormat>On-screen Show (4:3)</PresentationFormat>
  <Paragraphs>3857</Paragraphs>
  <Slides>502</Slides>
  <Notes>144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502</vt:i4>
      </vt:variant>
    </vt:vector>
  </HeadingPairs>
  <TitlesOfParts>
    <vt:vector size="513" baseType="lpstr">
      <vt:lpstr>Arial</vt:lpstr>
      <vt:lpstr>Arial Narrow</vt:lpstr>
      <vt:lpstr>Calibri</vt:lpstr>
      <vt:lpstr>Calibri Light</vt:lpstr>
      <vt:lpstr>Courier New</vt:lpstr>
      <vt:lpstr>Lucida Sans</vt:lpstr>
      <vt:lpstr>Symbol</vt:lpstr>
      <vt:lpstr>Verdana</vt:lpstr>
      <vt:lpstr>Wingdings</vt:lpstr>
      <vt:lpstr>Body Template</vt:lpstr>
      <vt:lpstr>Worksheet</vt:lpstr>
      <vt:lpstr>PowerPoint Presentation</vt:lpstr>
      <vt:lpstr>Acknowledgement</vt:lpstr>
      <vt:lpstr>Ground Rules/Working Agreements</vt:lpstr>
      <vt:lpstr>Course Outcomes</vt:lpstr>
      <vt:lpstr>PowerPoint Presentation</vt:lpstr>
      <vt:lpstr>Agenda </vt:lpstr>
      <vt:lpstr> Agenda </vt:lpstr>
      <vt:lpstr> Agenda </vt:lpstr>
      <vt:lpstr>Format of the Training</vt:lpstr>
      <vt:lpstr>PowerPoint Presentation</vt:lpstr>
      <vt:lpstr>SCRUMstudy Certification Schema </vt:lpstr>
      <vt:lpstr>Online Proctored Exam</vt:lpstr>
      <vt:lpstr>Scrum Master Certified Exam</vt:lpstr>
      <vt:lpstr>Role Guide</vt:lpstr>
      <vt:lpstr>PowerPoint Presentation</vt:lpstr>
      <vt:lpstr>PowerPoint Presentation</vt:lpstr>
      <vt:lpstr>Introduction</vt:lpstr>
      <vt:lpstr>What is a Project</vt:lpstr>
      <vt:lpstr>What is a Project</vt:lpstr>
      <vt:lpstr>Agile Overview</vt:lpstr>
      <vt:lpstr>Agile Overview</vt:lpstr>
      <vt:lpstr>The Need for Agile?</vt:lpstr>
      <vt:lpstr>Adaptive Project Management</vt:lpstr>
      <vt:lpstr>Adaptive Project Management</vt:lpstr>
      <vt:lpstr>Agile Manifesto</vt:lpstr>
      <vt:lpstr>Agile Principles</vt:lpstr>
      <vt:lpstr>What Has Changed?</vt:lpstr>
      <vt:lpstr>PowerPoint Presentation</vt:lpstr>
      <vt:lpstr>PowerPoint Presentation</vt:lpstr>
      <vt:lpstr>PowerPoint Presentation</vt:lpstr>
      <vt:lpstr>PowerPoint Presentation</vt:lpstr>
      <vt:lpstr> If you have any additional questions on this topic, please post it in the Question window.</vt:lpstr>
      <vt:lpstr>Overview of Scrum</vt:lpstr>
      <vt:lpstr>Scrum Overview</vt:lpstr>
      <vt:lpstr>PowerPoint Presentation</vt:lpstr>
      <vt:lpstr>PowerPoint Presentation</vt:lpstr>
      <vt:lpstr>PowerPoint Presentation</vt:lpstr>
      <vt:lpstr>History of Scrum</vt:lpstr>
      <vt:lpstr>PowerPoint Presentation</vt:lpstr>
      <vt:lpstr>Scrum vs. Traditional Project Management</vt:lpstr>
      <vt:lpstr>Traditional Waterfall Vs. Scrum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Overview of the SBOK® Guide</vt:lpstr>
      <vt:lpstr>Framework of the SBOK® Guide</vt:lpstr>
      <vt:lpstr>Scrum Principles</vt:lpstr>
      <vt:lpstr>Scrum Aspects</vt:lpstr>
      <vt:lpstr>Scrum Phases and Processes</vt:lpstr>
      <vt:lpstr>Scrum Phases and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Scrum Flow</vt:lpstr>
      <vt:lpstr>Scrum Flow</vt:lpstr>
      <vt:lpstr>Scrum Flow</vt:lpstr>
      <vt:lpstr>PowerPoint Presentation</vt:lpstr>
      <vt:lpstr>PowerPoint Presentation</vt:lpstr>
      <vt:lpstr>PowerPoint Presentation</vt:lpstr>
      <vt:lpstr>PowerPoint Presentation</vt:lpstr>
      <vt:lpstr> If you have any additional questions on this topic, please post it in the Question window.</vt:lpstr>
      <vt:lpstr>Scrum Principles</vt:lpstr>
      <vt:lpstr>PowerPoint Presentation</vt:lpstr>
      <vt:lpstr>PowerPoint Presentation</vt:lpstr>
      <vt:lpstr>Scrum Principles</vt:lpstr>
      <vt:lpstr>Scrum Principles – Empirical Process Control</vt:lpstr>
      <vt:lpstr>PowerPoint Presentation</vt:lpstr>
      <vt:lpstr>PowerPoint Presentation</vt:lpstr>
      <vt:lpstr>PowerPoint Presentation</vt:lpstr>
      <vt:lpstr>PowerPoint Presentation</vt:lpstr>
      <vt:lpstr>PowerPoint Presentation</vt:lpstr>
      <vt:lpstr>Challenges in Traditional Project Management</vt:lpstr>
      <vt:lpstr>PowerPoint Presentation</vt:lpstr>
      <vt:lpstr>PowerPoint Presentation</vt:lpstr>
      <vt:lpstr>PowerPoint Presentation</vt:lpstr>
      <vt:lpstr>PowerPoint Presentation</vt:lpstr>
      <vt:lpstr> If you have any additional questions on this topic, please post it in the Question window.</vt:lpstr>
      <vt:lpstr>Scrum Principles – Self-organization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Principles – Collaboration</vt:lpstr>
      <vt:lpstr>PowerPoint Presentation</vt:lpstr>
      <vt:lpstr>PowerPoint Presentation</vt:lpstr>
      <vt:lpstr>PowerPoint Presentation</vt:lpstr>
      <vt:lpstr>Benefits of Collaboration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Principles – Value-based Prioritization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Principles – Time-boxing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Principles – Iterative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Aspects</vt:lpstr>
      <vt:lpstr>Scrum Aspects</vt:lpstr>
      <vt:lpstr>Scrum Aspects - 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Leadership - Traits</vt:lpstr>
      <vt:lpstr>Popular HR Theories – Theory X, Theory Y, and Theory Y</vt:lpstr>
      <vt:lpstr>Popular HR Theories – Theory X, Theory Y, and Theory Y</vt:lpstr>
      <vt:lpstr>PowerPoint Presentation</vt:lpstr>
      <vt:lpstr>PowerPoint Presentation</vt:lpstr>
      <vt:lpstr>PowerPoint Presentation</vt:lpstr>
      <vt:lpstr>Scrum Team Size</vt:lpstr>
      <vt:lpstr>PowerPoint Presentation</vt:lpstr>
      <vt:lpstr>PowerPoint Presentation</vt:lpstr>
      <vt:lpstr>Personnel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Aspects - Business Justification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Aspects - Change</vt:lpstr>
      <vt:lpstr>PowerPoint Presentation</vt:lpstr>
      <vt:lpstr>PowerPoint Presentation</vt:lpstr>
      <vt:lpstr>Change – Sample Change Approval Process</vt:lpstr>
      <vt:lpstr>Change - Updating Prioritized Product Backlog with Approved Changes</vt:lpstr>
      <vt:lpstr>PowerPoint Presentation</vt:lpstr>
      <vt:lpstr>Integrating Change - Changes to a Sprint</vt:lpstr>
      <vt:lpstr>Change - Incorporating Changes in Portfolio and Program</vt:lpstr>
      <vt:lpstr>PowerPoint Presentation</vt:lpstr>
      <vt:lpstr>PowerPoint Presentation</vt:lpstr>
      <vt:lpstr>PowerPoint Presentation</vt:lpstr>
      <vt:lpstr>PowerPoint Presentation</vt:lpstr>
      <vt:lpstr> If you have any additional questions on this topic, please post it in the Question window.</vt:lpstr>
      <vt:lpstr>Scrum Aspects -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for Risk Prioritization</vt:lpstr>
      <vt:lpstr>PowerPoint Presentation</vt:lpstr>
      <vt:lpstr>PowerPoint Presentation</vt:lpstr>
      <vt:lpstr>PowerPoint Presentation</vt:lpstr>
      <vt:lpstr>Risk Management Procedure - Communication</vt:lpstr>
      <vt:lpstr>Scrum Aspects - Risk</vt:lpstr>
      <vt:lpstr>Risk - Handling Risks in Portfolios and Programs</vt:lpstr>
      <vt:lpstr>PowerPoint Presentation</vt:lpstr>
      <vt:lpstr>PowerPoint Presentation</vt:lpstr>
      <vt:lpstr>PowerPoint Presentation</vt:lpstr>
      <vt:lpstr>PowerPoint Presentation</vt:lpstr>
      <vt:lpstr> If you have any additional questions on this topic, please post it in the Question window.</vt:lpstr>
      <vt:lpstr>PowerPoint Presentation</vt:lpstr>
      <vt:lpstr>PowerPoint Presentation</vt:lpstr>
      <vt:lpstr>Scrum Phases and Processes</vt:lpstr>
      <vt:lpstr>Scrum Flow</vt:lpstr>
      <vt:lpstr>Scrum Phase - Initiate</vt:lpstr>
      <vt:lpstr>Scrum Phase - Initiate </vt:lpstr>
      <vt:lpstr>Initiate – Create Project Vision</vt:lpstr>
      <vt:lpstr>Create Project Vision: Critical Input – Business Case</vt:lpstr>
      <vt:lpstr>Create Project Vision: Mandatory Tool – Project Vision Meeting</vt:lpstr>
      <vt:lpstr>Create Project Vision: Critical Output –  Identified Product Owner</vt:lpstr>
      <vt:lpstr>Create Project Vision: Critical Output –  Project Vision Statement</vt:lpstr>
      <vt:lpstr>Case Study Scenario - VMfoods</vt:lpstr>
      <vt:lpstr>Project Vision Template</vt:lpstr>
      <vt:lpstr>VMfoods Case Study – Project Vision</vt:lpstr>
      <vt:lpstr>VMfoods – Project Vision Template</vt:lpstr>
      <vt:lpstr>Identify Scrum Master and Business Stakeholder(s)</vt:lpstr>
      <vt:lpstr>Identify Scrum Master and Business Stakeholder(s): Critical Input – Product Owner</vt:lpstr>
      <vt:lpstr>Identify Scrum Master and Business Stakeholder(s): Critical Tools – Selection Criteria</vt:lpstr>
      <vt:lpstr>Identify Scrum Master and Business Stakeholder(s): Critical Output – Identified Scrum Master</vt:lpstr>
      <vt:lpstr>Identify Scrum Master and Business Stakeholder(s): Critical Output – Identified Business Stakeholder(s)</vt:lpstr>
      <vt:lpstr>Initiate – Form Scrum Team</vt:lpstr>
      <vt:lpstr>Form Scrum Team: Critical Input</vt:lpstr>
      <vt:lpstr>Form Scrum Team: Critical Tools –  Scrum Team Selection</vt:lpstr>
      <vt:lpstr>Form Scrum Team: Critical Output –  Identified Scrum Team</vt:lpstr>
      <vt:lpstr>Initiate – Develop Epic(s)</vt:lpstr>
      <vt:lpstr>Initiate – Develop Epic(s)</vt:lpstr>
      <vt:lpstr>Develop Epic(s): Critical Inputs</vt:lpstr>
      <vt:lpstr>Develop Epic(s): Critical Tool –  User Group Meetings</vt:lpstr>
      <vt:lpstr>Develop Epic(s): Critical Output –  Epic(s)</vt:lpstr>
      <vt:lpstr>Develop Epic(s): Format of User Stories/Epic(s)</vt:lpstr>
      <vt:lpstr>Develop Epic(s): Critical Output –  Personas</vt:lpstr>
      <vt:lpstr> Creating a Persona</vt:lpstr>
      <vt:lpstr>Example - Personas</vt:lpstr>
      <vt:lpstr>Initiate – Create Prioritized Product Backlog</vt:lpstr>
      <vt:lpstr>Initiate – Create Prioritized Product Backlog</vt:lpstr>
      <vt:lpstr>Create Prioritized Product Backlog:  Critical Inputs </vt:lpstr>
      <vt:lpstr>Create Prioritized Product Backlog: Critical Tool - User Story Prioritization Methods</vt:lpstr>
      <vt:lpstr>Create Prioritized Product Backlog: Mandatory Output - Prioritized Product Backlog</vt:lpstr>
      <vt:lpstr>Create Prioritized Product Backlog: Critical Output – Done Criteria</vt:lpstr>
      <vt:lpstr>PowerPoint Presentation</vt:lpstr>
      <vt:lpstr>PowerPoint Presentation</vt:lpstr>
      <vt:lpstr>PowerPoint Presentation</vt:lpstr>
      <vt:lpstr>PowerPoint Presentation</vt:lpstr>
      <vt:lpstr>Case Study – Create an Initial Product Backlog Persona</vt:lpstr>
      <vt:lpstr>Case Study – Create an Initial Product Backlog Persona</vt:lpstr>
      <vt:lpstr> If you have any additional questions on this topic, please post it in the Question window.</vt:lpstr>
      <vt:lpstr>Case Study – Create an Initial Product Backlog Epics</vt:lpstr>
      <vt:lpstr> If you have any additional questions on this topic, please post it in the Question window.</vt:lpstr>
      <vt:lpstr>Case Study – Create an Initial Product Backlog Epics</vt:lpstr>
      <vt:lpstr> If you have any additional questions on this topic, please post it in the Question window.</vt:lpstr>
      <vt:lpstr> If you have any additional questions on this topic, please post it in the Question window.</vt:lpstr>
      <vt:lpstr>Initiate – Conduct Release Planning</vt:lpstr>
      <vt:lpstr>Initiate – Conduct Release Planning</vt:lpstr>
      <vt:lpstr>Conduct Release Planning: Critical Inputs</vt:lpstr>
      <vt:lpstr>Conduct Release Planning: Critical Tools –  Release Planning Sessions</vt:lpstr>
      <vt:lpstr>Conduct Release Planning: Critical Tools –  Release Prioritization Methods </vt:lpstr>
      <vt:lpstr>Conduct Release Planning: Critical Outputs –  Release Planning Schedule </vt:lpstr>
      <vt:lpstr>Conduct Release Planning: Critical Outputs –  Length of Sprint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have any additional questions on this topic, please post it in the Question window.</vt:lpstr>
      <vt:lpstr>Scrum Phase - Plan and Estimate</vt:lpstr>
      <vt:lpstr>Scrum Phase - Plan and Estimate</vt:lpstr>
      <vt:lpstr>Plan and Estimate – Create User Stories</vt:lpstr>
      <vt:lpstr> Create User Stories: Critical Inputs  </vt:lpstr>
      <vt:lpstr> Create User Stories: Critical Tools -   User Story Writing Expertise </vt:lpstr>
      <vt:lpstr> Create User Stories: Critical Outputs -   User Stories </vt:lpstr>
      <vt:lpstr>Plan and Estimate – Create User Stories</vt:lpstr>
      <vt:lpstr> Create User Stories: Critical Outputs -   User Story Acceptance Criteria </vt:lpstr>
      <vt:lpstr>PowerPoint Presentation</vt:lpstr>
      <vt:lpstr> Case Study -  User Stories &amp; Acceptance Criteria </vt:lpstr>
      <vt:lpstr> Case Study -  User Stories &amp; Acceptance Criteria </vt:lpstr>
      <vt:lpstr> Case Study -  User Stories &amp; Acceptance Criteria </vt:lpstr>
      <vt:lpstr>Plan and Estimate – Estimate User Stories</vt:lpstr>
      <vt:lpstr> Estimate User Stories: Critical Inputs </vt:lpstr>
      <vt:lpstr> Estimate User Stories: Critical Tools –  Estimation Methods </vt:lpstr>
      <vt:lpstr>Estimate User Stories – Planning Poker</vt:lpstr>
      <vt:lpstr> Estimate User Stories: Critical Outputs –  Estimated User Stories </vt:lpstr>
      <vt:lpstr> Exercise: Estimation –  SCRUMstudy Fruit Salad </vt:lpstr>
      <vt:lpstr>Plan and Estimate – Commit User Stories</vt:lpstr>
      <vt:lpstr> Commit User Stories: Critical Inputs </vt:lpstr>
      <vt:lpstr> Commit User Stories: Critical Inputs Previous Sprint Velocity </vt:lpstr>
      <vt:lpstr> Commit User Stories: Critical Tools –  Sprint Planning Meetings </vt:lpstr>
      <vt:lpstr> Commit User Stories: Critical Tools –  Communication Techniques </vt:lpstr>
      <vt:lpstr> Commit User Stories: Critical Outputs –  Committed User Stories </vt:lpstr>
      <vt:lpstr>Plan and Estimate – Identify Tasks</vt:lpstr>
      <vt:lpstr> Identify Tasks: Critical Inputs </vt:lpstr>
      <vt:lpstr> Identify Tasks: Critical Tools –  Sprint Planning Meetings </vt:lpstr>
      <vt:lpstr> Identify Tasks: Critical Outputs –  Task List </vt:lpstr>
      <vt:lpstr>Plan and Estimate – Estimate Tasks</vt:lpstr>
      <vt:lpstr> Estimate Tasks: Critical Inputs </vt:lpstr>
      <vt:lpstr> Estimate Tasks: Critical Tools –  Estimation Criteria </vt:lpstr>
      <vt:lpstr> Estimate Tasks: Critical Tools –  Estimation Methods </vt:lpstr>
      <vt:lpstr> Estimate Tasks: Critical Outputs –  Updated Task List </vt:lpstr>
      <vt:lpstr>Plan and Estimate – Update Sprint Backlog</vt:lpstr>
      <vt:lpstr> Update Sprint Backlog: Critical Inputs </vt:lpstr>
      <vt:lpstr> Update Sprint Backlog : Critical Tools –  Sprint Planning Meetings </vt:lpstr>
      <vt:lpstr> Update Sprint Backlog : Critical Outputs –  Sprint Backlog </vt:lpstr>
      <vt:lpstr>Update Sprint Backlog : Critical Outputs: Updated Sprint Backlog</vt:lpstr>
      <vt:lpstr>Scrumboard - Beginning of a Sprint</vt:lpstr>
      <vt:lpstr> Update Sprint Backlog : Mandatory Outputs –  Sprint Burndown or Burnup Chart</vt:lpstr>
      <vt:lpstr>PowerPoint Presentation</vt:lpstr>
      <vt:lpstr>PowerPoint Presentation</vt:lpstr>
      <vt:lpstr>PowerPoint Presentation</vt:lpstr>
      <vt:lpstr>PowerPoint Presentation</vt:lpstr>
      <vt:lpstr>PowerPoint Presentation</vt:lpstr>
      <vt:lpstr>Case Study – Sprint #1 Planning Meeting</vt:lpstr>
      <vt:lpstr>Case Study – Sprint #1 Planning Meeting</vt:lpstr>
      <vt:lpstr>Case Study – Sprint #1 Planning Meeting</vt:lpstr>
      <vt:lpstr>Case Study – Sprint #1 Planning Meeting</vt:lpstr>
      <vt:lpstr>Case Study – Sprint #1 Planning Meeting</vt:lpstr>
      <vt:lpstr>Case Study – Sprint #2 Planning Meeting</vt:lpstr>
      <vt:lpstr>Case Study – Sprint #2 Planning Meeting</vt:lpstr>
      <vt:lpstr>Case Study – Sprint #2 Planning Meeting</vt:lpstr>
      <vt:lpstr> If you have any additional questions on this topic, please post it in the Question window.</vt:lpstr>
      <vt:lpstr> If you have any additional questions on this topic, please post it in the Question window.</vt:lpstr>
      <vt:lpstr> If you have any additional questions on this topic, please post it in the Question window.</vt:lpstr>
      <vt:lpstr>Scrum Phase - Implement</vt:lpstr>
      <vt:lpstr>Scrum Phase - Implement</vt:lpstr>
      <vt:lpstr>Scrum Phase - Implement</vt:lpstr>
      <vt:lpstr>Implement – Create Deliverables</vt:lpstr>
      <vt:lpstr>Implement – Create Deliverables</vt:lpstr>
      <vt:lpstr>PowerPoint Presentation</vt:lpstr>
      <vt:lpstr>Create Deliverables: Critical Inputs</vt:lpstr>
      <vt:lpstr>Create Deliverables: Critical Inputs –  Scrumboard</vt:lpstr>
      <vt:lpstr>PowerPoint Presentation</vt:lpstr>
      <vt:lpstr>Create Deliverables: Critical Inputs –  Impediment Log</vt:lpstr>
      <vt:lpstr>Create Deliverables: Critical Tools –  Team Expertise</vt:lpstr>
      <vt:lpstr>Create Deliverables: Critical Outputs –  Sprint Deliverables</vt:lpstr>
      <vt:lpstr>Create Deliverables: Critical Outputs –  Updated Scrumboard</vt:lpstr>
      <vt:lpstr>Create Deliverables: Use of the Scrumboard</vt:lpstr>
      <vt:lpstr>Create Deliverables: Use of the Scrumboard</vt:lpstr>
      <vt:lpstr>Implement – Conduct Daily Standup</vt:lpstr>
      <vt:lpstr>Implement – Conduct Daily Standups</vt:lpstr>
      <vt:lpstr>Conduct Daily Standups: Critical Inputs</vt:lpstr>
      <vt:lpstr>Conduct Daily Standups: Critical Tools –  Daily Standup Meeting</vt:lpstr>
      <vt:lpstr>Conduct Daily Standups: Critical Tools –  Three Daily Questions</vt:lpstr>
      <vt:lpstr>Conduct Daily Standups: Critical Outputs –  Updated Sprint Burndown or Burnup Chart</vt:lpstr>
      <vt:lpstr>Conduct Daily Standups: Critical Outputs –  Updated Sprint Burndown or Burnup Chart</vt:lpstr>
      <vt:lpstr>Conduct Daily Standups: Critical Outputs –  Updated Sprint Burndown or Burnup Chart</vt:lpstr>
      <vt:lpstr>Conduct Daily Standups: Critical Outputs –  Updated Sprint Burndown or Burnup Chart</vt:lpstr>
      <vt:lpstr>Conduct Daily Standups: Critical Outputs –  Updated Sprint Burndown or Burnup Chart</vt:lpstr>
      <vt:lpstr>Conduct Daily Standups: Critical Outputs –  Updated Sprint Burndown or Burnup Chart</vt:lpstr>
      <vt:lpstr>Conduct Daily Standups: Critical Outputs –  Updated Impediment Log</vt:lpstr>
      <vt:lpstr>Implement – Refine Prioritized Product Backlog</vt:lpstr>
      <vt:lpstr>Implement – Refine Prioritized Product Backlog</vt:lpstr>
      <vt:lpstr>Refine Prioritized Product Backlog: Critical Inputs  </vt:lpstr>
      <vt:lpstr>Refine Prioritized Product Backlog: Critical Tools - Prioritized Product Backlog Review Meetings</vt:lpstr>
      <vt:lpstr>Refine Prioritized Product Backlog: Critical Outputs – Updated Prioritized Product Backlog</vt:lpstr>
      <vt:lpstr>PowerPoint Presentation</vt:lpstr>
      <vt:lpstr>PowerPoint Presentation</vt:lpstr>
      <vt:lpstr>PowerPoint Presentation</vt:lpstr>
      <vt:lpstr>PowerPoint Presentation</vt:lpstr>
      <vt:lpstr> If you have any additional questions on this topic, please post it in the Question window.</vt:lpstr>
      <vt:lpstr> If you have any additional questions on this topic, please post it in the Question window.</vt:lpstr>
      <vt:lpstr> If you have any additional questions on this topic, please post it in the Question window.</vt:lpstr>
      <vt:lpstr>Scrum Phases - Review and Retrospect</vt:lpstr>
      <vt:lpstr>Scrum Phase - Review and Retrospect</vt:lpstr>
      <vt:lpstr>Scrum Phase - Review and Retrospect</vt:lpstr>
      <vt:lpstr>Review and Retrospect – Demonstrate and Validate Sprint</vt:lpstr>
      <vt:lpstr>Review and Retrospect – Demonstrate and Validate Sprint</vt:lpstr>
      <vt:lpstr>Demonstrate and Validate Sprint: Critical Inputs</vt:lpstr>
      <vt:lpstr>Demonstrate and Validate Sprint: Critical Tools Sprint Review Meeting</vt:lpstr>
      <vt:lpstr>PowerPoint Presentation</vt:lpstr>
      <vt:lpstr>Demonstrate and Validate Sprint: Critical Outputs -  Accepted User Stories</vt:lpstr>
      <vt:lpstr>Demonstrate and Validate Sprint: Outputs -  Rejected User Stories</vt:lpstr>
      <vt:lpstr>PowerPoint Presentation</vt:lpstr>
      <vt:lpstr>Review and Retrospect – Retrospect Sprint</vt:lpstr>
      <vt:lpstr>Review and Retrospect – Retrospect Sprint</vt:lpstr>
      <vt:lpstr>Retrospect Sprint: Critical Inputs</vt:lpstr>
      <vt:lpstr>Retrospect Sprint: Critical Tools –  Retrospect Sprint Meeting</vt:lpstr>
      <vt:lpstr>Retrospect Sprint: Critical Tools –  Retrospect Sprint Meeting</vt:lpstr>
      <vt:lpstr>Retrospect Sprint: Critical Output –  Agreed Actionable Improvements</vt:lpstr>
      <vt:lpstr>Scrum Project Timeline</vt:lpstr>
      <vt:lpstr>Sample Scrum Cycle 2 Weeks</vt:lpstr>
      <vt:lpstr>Sample Scrum Cycle 2 Weeks</vt:lpstr>
      <vt:lpstr>Sample Scrum Cycle 4 Weeks (1 month)</vt:lpstr>
      <vt:lpstr>Sample Scrum Cycle 4 Weeks (1 month)</vt:lpstr>
      <vt:lpstr>PowerPoint Presentation</vt:lpstr>
      <vt:lpstr>PowerPoint Presentation</vt:lpstr>
      <vt:lpstr>PowerPoint Presentation</vt:lpstr>
      <vt:lpstr>PowerPoint Presentation</vt:lpstr>
      <vt:lpstr> If you have any additional questions on this topic, please post it in the Question window.</vt:lpstr>
      <vt:lpstr> If you have any additional questions on this topic, please post it in the Question window.</vt:lpstr>
      <vt:lpstr> If you have any additional questions on this topic, please post it in the Question window.</vt:lpstr>
      <vt:lpstr>Scrum Phase - Release</vt:lpstr>
      <vt:lpstr>Scrum Phase - Release</vt:lpstr>
      <vt:lpstr>Scrum Phase - Release</vt:lpstr>
      <vt:lpstr>Release – Ship Deliverables</vt:lpstr>
      <vt:lpstr>Release – Ship Deliverables</vt:lpstr>
      <vt:lpstr>Ship Deliverables: Critical Inputs</vt:lpstr>
      <vt:lpstr>Ship Deliverables: Critical Tool –  Organizational Deployment Methods</vt:lpstr>
      <vt:lpstr>Ship Deliverables: Critical Outputs –  Working Deliverables Agreement</vt:lpstr>
      <vt:lpstr>Ship Deliverables: Critical Outputs –  Working Deliverables</vt:lpstr>
      <vt:lpstr>Ship Deliverables: Critical Outputs –  Product Releases</vt:lpstr>
      <vt:lpstr>Release – Retrospect Release</vt:lpstr>
      <vt:lpstr>Release – Retrospect Release</vt:lpstr>
      <vt:lpstr>Retrospect Project – Critical Inputs</vt:lpstr>
      <vt:lpstr>Retrospect Project: Critical Tools –  Retrospect Release Meeting</vt:lpstr>
      <vt:lpstr>Retrospect Project: Critical Outputs </vt:lpstr>
      <vt:lpstr>PowerPoint Presentation</vt:lpstr>
      <vt:lpstr>PowerPoint Presentation</vt:lpstr>
      <vt:lpstr>PowerPoint Presentation</vt:lpstr>
      <vt:lpstr>PowerPoint Presentation</vt:lpstr>
      <vt:lpstr> If you have any additional questions on this topic, please post it in the Question window.</vt:lpstr>
      <vt:lpstr>Scaling Scrum</vt:lpstr>
      <vt:lpstr>What is a Program</vt:lpstr>
      <vt:lpstr>What is a Program</vt:lpstr>
      <vt:lpstr>What is a Portfolio</vt:lpstr>
      <vt:lpstr>What is a Portfolio</vt:lpstr>
      <vt:lpstr>Example of Project, Program and Portfolio</vt:lpstr>
      <vt:lpstr>Chief Scrum Master</vt:lpstr>
      <vt:lpstr>Program Scrum Master</vt:lpstr>
      <vt:lpstr>Portfolio Scrum Master</vt:lpstr>
      <vt:lpstr>Scaling Scrum for Large Projects</vt:lpstr>
      <vt:lpstr>Scaling Scrum for Large Projects</vt:lpstr>
      <vt:lpstr>Scaling Scrum for the Enterprise</vt:lpstr>
      <vt:lpstr>Scaling Scrum for the Enterprise</vt:lpstr>
      <vt:lpstr>Scrum Across the Organization</vt:lpstr>
      <vt:lpstr>Scrum Across the Organization</vt:lpstr>
      <vt:lpstr>Transition to Scrum</vt:lpstr>
      <vt:lpstr>PowerPoint Presentation</vt:lpstr>
      <vt:lpstr>PowerPoint Presentation</vt:lpstr>
      <vt:lpstr>PowerPoint Presentation</vt:lpstr>
      <vt:lpstr>Mapping Traditional Roles to Scrum</vt:lpstr>
      <vt:lpstr>Maintaining Stakeholder Involvement</vt:lpstr>
      <vt:lpstr>Importance of Executive Support</vt:lpstr>
      <vt:lpstr>Maintaining Executive Support</vt:lpstr>
      <vt:lpstr>Executive Needs Clarity</vt:lpstr>
      <vt:lpstr>Thank you!</vt:lpstr>
      <vt:lpstr>Course Video Links</vt:lpstr>
      <vt:lpstr>Agile Overview - Video</vt:lpstr>
      <vt:lpstr>Why Use Scrum? - Video</vt:lpstr>
      <vt:lpstr>Framework of the SBOK® Guide - Video</vt:lpstr>
      <vt:lpstr>Empirical Process Control - Video</vt:lpstr>
      <vt:lpstr>Self-organization - Video</vt:lpstr>
      <vt:lpstr>Collaboration - Video</vt:lpstr>
      <vt:lpstr>Value-based Prioritization - Video</vt:lpstr>
      <vt:lpstr>Time-boxing - Video</vt:lpstr>
      <vt:lpstr>Iterative Development - Video</vt:lpstr>
      <vt:lpstr>Scrum Project Roles - Video</vt:lpstr>
      <vt:lpstr>Business Justification - Video</vt:lpstr>
      <vt:lpstr>VMfoods Case Study Scenario - Video</vt:lpstr>
      <vt:lpstr>PowerPoint Presentation</vt:lpstr>
      <vt:lpstr>Estimate User Stories - Video</vt:lpstr>
      <vt:lpstr>PowerPoint Presentation</vt:lpstr>
      <vt:lpstr>Conduct Daily Standup - Video</vt:lpstr>
      <vt:lpstr>PowerPoint Presentation</vt:lpstr>
      <vt:lpstr>PowerPoint Presentation</vt:lpstr>
      <vt:lpstr>PowerPoint Presentation</vt:lpstr>
      <vt:lpstr>PowerPoint Presentation</vt:lpstr>
      <vt:lpstr>Quality - Video</vt:lpstr>
      <vt:lpstr>Change - Video</vt:lpstr>
      <vt:lpstr>Risk - Video</vt:lpstr>
      <vt:lpstr>Product Owner - Video</vt:lpstr>
      <vt:lpstr>Scrum Master -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SCRUMstudy</dc:creator>
  <cp:lastModifiedBy>Dipaka Patra</cp:lastModifiedBy>
  <cp:revision>1862</cp:revision>
  <cp:lastPrinted>2018-05-06T11:40:15Z</cp:lastPrinted>
  <dcterms:created xsi:type="dcterms:W3CDTF">2008-12-16T07:52:45Z</dcterms:created>
  <dcterms:modified xsi:type="dcterms:W3CDTF">2022-09-27T18:05:49Z</dcterms:modified>
</cp:coreProperties>
</file>